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1" r:id="rId1"/>
    <p:sldMasterId id="2147483695" r:id="rId2"/>
  </p:sldMasterIdLst>
  <p:notesMasterIdLst>
    <p:notesMasterId r:id="rId172"/>
  </p:notesMasterIdLst>
  <p:sldIdLst>
    <p:sldId id="371" r:id="rId3"/>
    <p:sldId id="318" r:id="rId4"/>
    <p:sldId id="320" r:id="rId5"/>
    <p:sldId id="1390" r:id="rId6"/>
    <p:sldId id="1387" r:id="rId7"/>
    <p:sldId id="1388" r:id="rId8"/>
    <p:sldId id="321" r:id="rId9"/>
    <p:sldId id="322" r:id="rId10"/>
    <p:sldId id="323" r:id="rId11"/>
    <p:sldId id="1391" r:id="rId12"/>
    <p:sldId id="1392"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5" r:id="rId34"/>
    <p:sldId id="1393" r:id="rId35"/>
    <p:sldId id="1395" r:id="rId36"/>
    <p:sldId id="346" r:id="rId37"/>
    <p:sldId id="347" r:id="rId38"/>
    <p:sldId id="348" r:id="rId39"/>
    <p:sldId id="349" r:id="rId40"/>
    <p:sldId id="1397" r:id="rId41"/>
    <p:sldId id="350" r:id="rId42"/>
    <p:sldId id="1389" r:id="rId43"/>
    <p:sldId id="353" r:id="rId44"/>
    <p:sldId id="354" r:id="rId45"/>
    <p:sldId id="1398" r:id="rId46"/>
    <p:sldId id="355" r:id="rId47"/>
    <p:sldId id="356" r:id="rId48"/>
    <p:sldId id="1396" r:id="rId49"/>
    <p:sldId id="357" r:id="rId50"/>
    <p:sldId id="358" r:id="rId51"/>
    <p:sldId id="261" r:id="rId52"/>
    <p:sldId id="1399" r:id="rId53"/>
    <p:sldId id="359" r:id="rId54"/>
    <p:sldId id="360" r:id="rId55"/>
    <p:sldId id="361" r:id="rId56"/>
    <p:sldId id="1400" r:id="rId57"/>
    <p:sldId id="362" r:id="rId58"/>
    <p:sldId id="363" r:id="rId59"/>
    <p:sldId id="364" r:id="rId60"/>
    <p:sldId id="265" r:id="rId61"/>
    <p:sldId id="365" r:id="rId62"/>
    <p:sldId id="266" r:id="rId63"/>
    <p:sldId id="267" r:id="rId64"/>
    <p:sldId id="367" r:id="rId65"/>
    <p:sldId id="369" r:id="rId66"/>
    <p:sldId id="370" r:id="rId67"/>
    <p:sldId id="1386" r:id="rId68"/>
    <p:sldId id="1401" r:id="rId69"/>
    <p:sldId id="372" r:id="rId70"/>
    <p:sldId id="373" r:id="rId71"/>
    <p:sldId id="374" r:id="rId72"/>
    <p:sldId id="375" r:id="rId73"/>
    <p:sldId id="376" r:id="rId74"/>
    <p:sldId id="377" r:id="rId75"/>
    <p:sldId id="378" r:id="rId76"/>
    <p:sldId id="379" r:id="rId77"/>
    <p:sldId id="380" r:id="rId78"/>
    <p:sldId id="1402" r:id="rId79"/>
    <p:sldId id="1403" r:id="rId80"/>
    <p:sldId id="381" r:id="rId81"/>
    <p:sldId id="382" r:id="rId82"/>
    <p:sldId id="383" r:id="rId83"/>
    <p:sldId id="1404" r:id="rId84"/>
    <p:sldId id="384" r:id="rId85"/>
    <p:sldId id="1394" r:id="rId86"/>
    <p:sldId id="387" r:id="rId87"/>
    <p:sldId id="1405" r:id="rId88"/>
    <p:sldId id="1407" r:id="rId89"/>
    <p:sldId id="1406" r:id="rId90"/>
    <p:sldId id="1408" r:id="rId91"/>
    <p:sldId id="1412" r:id="rId92"/>
    <p:sldId id="1409" r:id="rId93"/>
    <p:sldId id="1410" r:id="rId94"/>
    <p:sldId id="1411" r:id="rId95"/>
    <p:sldId id="389" r:id="rId96"/>
    <p:sldId id="390" r:id="rId97"/>
    <p:sldId id="391" r:id="rId98"/>
    <p:sldId id="392" r:id="rId99"/>
    <p:sldId id="1440" r:id="rId100"/>
    <p:sldId id="393" r:id="rId101"/>
    <p:sldId id="397" r:id="rId102"/>
    <p:sldId id="398" r:id="rId103"/>
    <p:sldId id="399" r:id="rId104"/>
    <p:sldId id="400" r:id="rId105"/>
    <p:sldId id="401" r:id="rId106"/>
    <p:sldId id="402" r:id="rId107"/>
    <p:sldId id="1413" r:id="rId108"/>
    <p:sldId id="403" r:id="rId109"/>
    <p:sldId id="404" r:id="rId110"/>
    <p:sldId id="1414" r:id="rId111"/>
    <p:sldId id="1442" r:id="rId112"/>
    <p:sldId id="405" r:id="rId113"/>
    <p:sldId id="406" r:id="rId114"/>
    <p:sldId id="1415" r:id="rId115"/>
    <p:sldId id="1416" r:id="rId116"/>
    <p:sldId id="407" r:id="rId117"/>
    <p:sldId id="1417" r:id="rId118"/>
    <p:sldId id="1433" r:id="rId119"/>
    <p:sldId id="408" r:id="rId120"/>
    <p:sldId id="1434" r:id="rId121"/>
    <p:sldId id="409" r:id="rId122"/>
    <p:sldId id="1436" r:id="rId123"/>
    <p:sldId id="410" r:id="rId124"/>
    <p:sldId id="1435" r:id="rId125"/>
    <p:sldId id="411" r:id="rId126"/>
    <p:sldId id="412" r:id="rId127"/>
    <p:sldId id="413" r:id="rId128"/>
    <p:sldId id="1418" r:id="rId129"/>
    <p:sldId id="1441" r:id="rId130"/>
    <p:sldId id="415" r:id="rId131"/>
    <p:sldId id="416" r:id="rId132"/>
    <p:sldId id="417" r:id="rId133"/>
    <p:sldId id="418" r:id="rId134"/>
    <p:sldId id="419" r:id="rId135"/>
    <p:sldId id="420" r:id="rId136"/>
    <p:sldId id="421" r:id="rId137"/>
    <p:sldId id="422" r:id="rId138"/>
    <p:sldId id="423" r:id="rId139"/>
    <p:sldId id="424" r:id="rId140"/>
    <p:sldId id="425" r:id="rId141"/>
    <p:sldId id="426" r:id="rId142"/>
    <p:sldId id="427" r:id="rId143"/>
    <p:sldId id="394" r:id="rId144"/>
    <p:sldId id="396" r:id="rId145"/>
    <p:sldId id="1419" r:id="rId146"/>
    <p:sldId id="428" r:id="rId147"/>
    <p:sldId id="429" r:id="rId148"/>
    <p:sldId id="430" r:id="rId149"/>
    <p:sldId id="431" r:id="rId150"/>
    <p:sldId id="432" r:id="rId151"/>
    <p:sldId id="1420" r:id="rId152"/>
    <p:sldId id="1421" r:id="rId153"/>
    <p:sldId id="1422" r:id="rId154"/>
    <p:sldId id="1423" r:id="rId155"/>
    <p:sldId id="1424" r:id="rId156"/>
    <p:sldId id="1438" r:id="rId157"/>
    <p:sldId id="1425" r:id="rId158"/>
    <p:sldId id="1426" r:id="rId159"/>
    <p:sldId id="1427" r:id="rId160"/>
    <p:sldId id="1428" r:id="rId161"/>
    <p:sldId id="1429" r:id="rId162"/>
    <p:sldId id="1430" r:id="rId163"/>
    <p:sldId id="1431" r:id="rId164"/>
    <p:sldId id="1432" r:id="rId165"/>
    <p:sldId id="433" r:id="rId166"/>
    <p:sldId id="434" r:id="rId167"/>
    <p:sldId id="435" r:id="rId168"/>
    <p:sldId id="436" r:id="rId169"/>
    <p:sldId id="437" r:id="rId170"/>
    <p:sldId id="1385" r:id="rId1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8">
          <p15:clr>
            <a:srgbClr val="A4A3A4"/>
          </p15:clr>
        </p15:guide>
        <p15:guide id="2" pos="3840">
          <p15:clr>
            <a:srgbClr val="A4A3A4"/>
          </p15:clr>
        </p15:guide>
        <p15:guide id="3" pos="1044">
          <p15:clr>
            <a:srgbClr val="A4A3A4"/>
          </p15:clr>
        </p15:guide>
        <p15:guide id="4" pos="20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DB4"/>
    <a:srgbClr val="005AAD"/>
    <a:srgbClr val="008487"/>
    <a:srgbClr val="DDE9EA"/>
    <a:srgbClr val="FF9B36"/>
    <a:srgbClr val="00467A"/>
    <a:srgbClr val="FF9933"/>
    <a:srgbClr val="E06B6B"/>
    <a:srgbClr val="ED6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86914" autoAdjust="0"/>
  </p:normalViewPr>
  <p:slideViewPr>
    <p:cSldViewPr snapToGrid="0" showGuides="1">
      <p:cViewPr varScale="1">
        <p:scale>
          <a:sx n="92" d="100"/>
          <a:sy n="92" d="100"/>
        </p:scale>
        <p:origin x="195" y="57"/>
      </p:cViewPr>
      <p:guideLst>
        <p:guide orient="horz" pos="2128"/>
        <p:guide pos="3840"/>
        <p:guide pos="1044"/>
        <p:guide pos="2074"/>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varScale="1">
        <p:scale>
          <a:sx n="54" d="100"/>
          <a:sy n="54" d="100"/>
        </p:scale>
        <p:origin x="2880"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image" Target="../media/image10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6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6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C6BA0-5341-43DF-84CE-1998201C61E9}" type="datetimeFigureOut">
              <a:rPr lang="zh-CN" altLang="en-US" smtClean="0"/>
              <a:t>2023/10/10</a:t>
            </a:fld>
            <a:endParaRPr lang="zh-CN" altLang="en-US"/>
          </a:p>
        </p:txBody>
      </p:sp>
      <p:sp>
        <p:nvSpPr>
          <p:cNvPr id="104877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7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7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F630-34ED-4C5D-9674-D926440E8CF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4A3DAA-4887-4644-8635-056729839CF6}" type="slidenum">
              <a:rPr lang="en-US" altLang="zh-CN" smtClean="0"/>
              <a:pPr/>
              <a:t>10</a:t>
            </a:fld>
            <a:endParaRPr lang="en-US" altLang="zh-CN"/>
          </a:p>
        </p:txBody>
      </p:sp>
    </p:spTree>
    <p:extLst>
      <p:ext uri="{BB962C8B-B14F-4D97-AF65-F5344CB8AC3E}">
        <p14:creationId xmlns:p14="http://schemas.microsoft.com/office/powerpoint/2010/main" val="10518490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143</a:t>
            </a:fld>
            <a:endParaRPr lang="zh-CN" altLang="en-US"/>
          </a:p>
        </p:txBody>
      </p:sp>
    </p:spTree>
    <p:extLst>
      <p:ext uri="{BB962C8B-B14F-4D97-AF65-F5344CB8AC3E}">
        <p14:creationId xmlns:p14="http://schemas.microsoft.com/office/powerpoint/2010/main" val="21528335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144</a:t>
            </a:fld>
            <a:endParaRPr lang="zh-CN" altLang="en-US"/>
          </a:p>
        </p:txBody>
      </p:sp>
    </p:spTree>
    <p:extLst>
      <p:ext uri="{BB962C8B-B14F-4D97-AF65-F5344CB8AC3E}">
        <p14:creationId xmlns:p14="http://schemas.microsoft.com/office/powerpoint/2010/main" val="6958297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145</a:t>
            </a:fld>
            <a:endParaRPr lang="zh-CN" altLang="en-US"/>
          </a:p>
        </p:txBody>
      </p:sp>
    </p:spTree>
    <p:extLst>
      <p:ext uri="{BB962C8B-B14F-4D97-AF65-F5344CB8AC3E}">
        <p14:creationId xmlns:p14="http://schemas.microsoft.com/office/powerpoint/2010/main" val="38815057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146</a:t>
            </a:fld>
            <a:endParaRPr lang="zh-CN" altLang="en-US"/>
          </a:p>
        </p:txBody>
      </p:sp>
    </p:spTree>
    <p:extLst>
      <p:ext uri="{BB962C8B-B14F-4D97-AF65-F5344CB8AC3E}">
        <p14:creationId xmlns:p14="http://schemas.microsoft.com/office/powerpoint/2010/main" val="24771055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C1141E6-20B1-4D5E-9915-7D3431C455FB}" type="slidenum">
              <a:rPr lang="en-US" altLang="zh-CN" smtClean="0"/>
              <a:pPr/>
              <a:t>147</a:t>
            </a:fld>
            <a:endParaRPr lang="en-US" altLang="zh-CN"/>
          </a:p>
        </p:txBody>
      </p:sp>
    </p:spTree>
    <p:extLst>
      <p:ext uri="{BB962C8B-B14F-4D97-AF65-F5344CB8AC3E}">
        <p14:creationId xmlns:p14="http://schemas.microsoft.com/office/powerpoint/2010/main" val="34304004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149</a:t>
            </a:fld>
            <a:endParaRPr lang="zh-CN" altLang="en-US"/>
          </a:p>
        </p:txBody>
      </p:sp>
    </p:spTree>
    <p:extLst>
      <p:ext uri="{BB962C8B-B14F-4D97-AF65-F5344CB8AC3E}">
        <p14:creationId xmlns:p14="http://schemas.microsoft.com/office/powerpoint/2010/main" val="18779668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0296791F-F5B2-49BB-82BD-758D2CF4D52C}"/>
              </a:ext>
            </a:extLst>
          </p:cNvPr>
          <p:cNvSpPr>
            <a:spLocks noGrp="1" noRot="1" noChangeAspect="1" noChangeArrowheads="1" noTextEdit="1"/>
          </p:cNvSpPr>
          <p:nvPr>
            <p:ph type="sldImg"/>
          </p:nvPr>
        </p:nvSpPr>
        <p:spPr>
          <a:ln/>
        </p:spPr>
      </p:sp>
      <p:sp>
        <p:nvSpPr>
          <p:cNvPr id="78851" name="备注占位符 2">
            <a:extLst>
              <a:ext uri="{FF2B5EF4-FFF2-40B4-BE49-F238E27FC236}">
                <a16:creationId xmlns:a16="http://schemas.microsoft.com/office/drawing/2014/main" id="{99A99BAE-C1E5-4C77-9027-3198DA1DF14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ndParaRPr>
          </a:p>
        </p:txBody>
      </p:sp>
      <p:sp>
        <p:nvSpPr>
          <p:cNvPr id="78852" name="灯片编号占位符 3">
            <a:extLst>
              <a:ext uri="{FF2B5EF4-FFF2-40B4-BE49-F238E27FC236}">
                <a16:creationId xmlns:a16="http://schemas.microsoft.com/office/drawing/2014/main" id="{AED8377A-B3FA-4A9A-AF40-7BC3437F47D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319382E-749E-4948-8EE3-BAA20F709E4A}" type="slidenum">
              <a:rPr lang="zh-CN" altLang="en-US"/>
              <a:pPr>
                <a:spcBef>
                  <a:spcPct val="0"/>
                </a:spcBef>
              </a:pPr>
              <a:t>151</a:t>
            </a:fld>
            <a:endParaRPr lang="en-US"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152</a:t>
            </a:fld>
            <a:endParaRPr lang="zh-CN" altLang="en-US"/>
          </a:p>
        </p:txBody>
      </p:sp>
    </p:spTree>
    <p:extLst>
      <p:ext uri="{BB962C8B-B14F-4D97-AF65-F5344CB8AC3E}">
        <p14:creationId xmlns:p14="http://schemas.microsoft.com/office/powerpoint/2010/main" val="31376090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4F15CDBA-EE00-4449-A1A2-7524C986D279}"/>
              </a:ext>
            </a:extLst>
          </p:cNvPr>
          <p:cNvSpPr>
            <a:spLocks noGrp="1" noRot="1" noChangeAspect="1" noChangeArrowheads="1" noTextEdit="1"/>
          </p:cNvSpPr>
          <p:nvPr>
            <p:ph type="sldImg"/>
          </p:nvPr>
        </p:nvSpPr>
        <p:spPr>
          <a:ln/>
        </p:spPr>
      </p:sp>
      <p:sp>
        <p:nvSpPr>
          <p:cNvPr id="81923" name="备注占位符 2">
            <a:extLst>
              <a:ext uri="{FF2B5EF4-FFF2-40B4-BE49-F238E27FC236}">
                <a16:creationId xmlns:a16="http://schemas.microsoft.com/office/drawing/2014/main" id="{479849F4-5F20-42E3-A60A-3FCBC0D2C5C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latin typeface="Arial" panose="020B0604020202020204" pitchFamily="34" charset="0"/>
            </a:endParaRPr>
          </a:p>
        </p:txBody>
      </p:sp>
      <p:sp>
        <p:nvSpPr>
          <p:cNvPr id="81924" name="灯片编号占位符 3">
            <a:extLst>
              <a:ext uri="{FF2B5EF4-FFF2-40B4-BE49-F238E27FC236}">
                <a16:creationId xmlns:a16="http://schemas.microsoft.com/office/drawing/2014/main" id="{6386213E-7507-459D-95C3-856D3BFF436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9B49AF7-8286-4E1F-BAA6-6CABAFD29A50}" type="slidenum">
              <a:rPr lang="zh-CN" altLang="en-US"/>
              <a:pPr>
                <a:spcBef>
                  <a:spcPct val="0"/>
                </a:spcBef>
              </a:pPr>
              <a:t>153</a:t>
            </a:fld>
            <a:endParaRPr lang="en-US"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165</a:t>
            </a:fld>
            <a:endParaRPr lang="zh-CN" altLang="en-US"/>
          </a:p>
        </p:txBody>
      </p:sp>
    </p:spTree>
    <p:extLst>
      <p:ext uri="{BB962C8B-B14F-4D97-AF65-F5344CB8AC3E}">
        <p14:creationId xmlns:p14="http://schemas.microsoft.com/office/powerpoint/2010/main" val="2682270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4A3DAA-4887-4644-8635-056729839CF6}" type="slidenum">
              <a:rPr lang="en-US" altLang="zh-CN" smtClean="0"/>
              <a:pPr/>
              <a:t>11</a:t>
            </a:fld>
            <a:endParaRPr lang="en-US" altLang="zh-CN"/>
          </a:p>
        </p:txBody>
      </p:sp>
    </p:spTree>
    <p:extLst>
      <p:ext uri="{BB962C8B-B14F-4D97-AF65-F5344CB8AC3E}">
        <p14:creationId xmlns:p14="http://schemas.microsoft.com/office/powerpoint/2010/main" val="9565096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167</a:t>
            </a:fld>
            <a:endParaRPr lang="zh-CN" altLang="en-US"/>
          </a:p>
        </p:txBody>
      </p:sp>
    </p:spTree>
    <p:extLst>
      <p:ext uri="{BB962C8B-B14F-4D97-AF65-F5344CB8AC3E}">
        <p14:creationId xmlns:p14="http://schemas.microsoft.com/office/powerpoint/2010/main" val="226347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12</a:t>
            </a:fld>
            <a:endParaRPr lang="zh-CN" altLang="en-US"/>
          </a:p>
        </p:txBody>
      </p:sp>
    </p:spTree>
    <p:extLst>
      <p:ext uri="{BB962C8B-B14F-4D97-AF65-F5344CB8AC3E}">
        <p14:creationId xmlns:p14="http://schemas.microsoft.com/office/powerpoint/2010/main" val="3281550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zh-CN" altLang="en-US" dirty="0"/>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306B38B-3F46-4C14-BD5A-F410E61BD1CC}" type="slidenum">
              <a:rPr lang="en-US" altLang="zh-CN" smtClean="0"/>
              <a:pPr/>
              <a:t>14</a:t>
            </a:fld>
            <a:endParaRPr lang="en-US" altLang="zh-CN"/>
          </a:p>
        </p:txBody>
      </p:sp>
    </p:spTree>
    <p:extLst>
      <p:ext uri="{BB962C8B-B14F-4D97-AF65-F5344CB8AC3E}">
        <p14:creationId xmlns:p14="http://schemas.microsoft.com/office/powerpoint/2010/main" val="1493526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117159-3006-4C74-96ED-DFA4196F5177}" type="slidenum">
              <a:rPr lang="en-US" altLang="zh-CN" smtClean="0"/>
              <a:pPr/>
              <a:t>15</a:t>
            </a:fld>
            <a:endParaRPr lang="en-US" altLang="zh-CN"/>
          </a:p>
        </p:txBody>
      </p:sp>
    </p:spTree>
    <p:extLst>
      <p:ext uri="{BB962C8B-B14F-4D97-AF65-F5344CB8AC3E}">
        <p14:creationId xmlns:p14="http://schemas.microsoft.com/office/powerpoint/2010/main" val="269922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dirty="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998F74A-41FD-44DC-821E-C26714372811}" type="slidenum">
              <a:rPr lang="en-US" altLang="zh-CN" smtClean="0"/>
              <a:pPr/>
              <a:t>16</a:t>
            </a:fld>
            <a:endParaRPr lang="en-US" altLang="zh-CN"/>
          </a:p>
        </p:txBody>
      </p:sp>
    </p:spTree>
    <p:extLst>
      <p:ext uri="{BB962C8B-B14F-4D97-AF65-F5344CB8AC3E}">
        <p14:creationId xmlns:p14="http://schemas.microsoft.com/office/powerpoint/2010/main" val="483970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CE17406-FC8F-4E41-B7E0-92354963C9E5}" type="slidenum">
              <a:rPr lang="en-US" altLang="zh-CN" smtClean="0"/>
              <a:pPr/>
              <a:t>17</a:t>
            </a:fld>
            <a:endParaRPr lang="en-US" altLang="zh-CN"/>
          </a:p>
        </p:txBody>
      </p:sp>
    </p:spTree>
    <p:extLst>
      <p:ext uri="{BB962C8B-B14F-4D97-AF65-F5344CB8AC3E}">
        <p14:creationId xmlns:p14="http://schemas.microsoft.com/office/powerpoint/2010/main" val="186054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zh-CN" altLang="en-US" b="0" i="0" dirty="0">
              <a:solidFill>
                <a:srgbClr val="4D4D4D"/>
              </a:solidFill>
              <a:effectLst/>
              <a:latin typeface="-apple-system"/>
            </a:endParaRPr>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5F43322-DB5F-4B9F-A16E-5B7D3BF156B8}" type="slidenum">
              <a:rPr lang="en-US" altLang="zh-CN" smtClean="0"/>
              <a:pPr/>
              <a:t>18</a:t>
            </a:fld>
            <a:endParaRPr lang="en-US" altLang="zh-CN"/>
          </a:p>
        </p:txBody>
      </p:sp>
    </p:spTree>
    <p:extLst>
      <p:ext uri="{BB962C8B-B14F-4D97-AF65-F5344CB8AC3E}">
        <p14:creationId xmlns:p14="http://schemas.microsoft.com/office/powerpoint/2010/main" val="3546786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b="0" i="0" dirty="0">
              <a:solidFill>
                <a:srgbClr val="4D4D4D"/>
              </a:solidFill>
              <a:effectLst/>
              <a:latin typeface="-apple-system"/>
            </a:endParaRPr>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59C143-20CE-48B0-9ADB-DD48733548C2}" type="slidenum">
              <a:rPr lang="en-US" altLang="zh-CN" smtClean="0"/>
              <a:pPr/>
              <a:t>19</a:t>
            </a:fld>
            <a:endParaRPr lang="en-US" altLang="zh-CN"/>
          </a:p>
        </p:txBody>
      </p:sp>
    </p:spTree>
    <p:extLst>
      <p:ext uri="{BB962C8B-B14F-4D97-AF65-F5344CB8AC3E}">
        <p14:creationId xmlns:p14="http://schemas.microsoft.com/office/powerpoint/2010/main" val="177294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cs typeface="Calibri" panose="020F0502020204030204" pitchFamily="34"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50C07C9-0A7A-4163-BB12-3EE5AB79FC74}" type="slidenum">
              <a:rPr lang="en-US" altLang="zh-CN" smtClean="0"/>
              <a:pPr/>
              <a:t>24</a:t>
            </a:fld>
            <a:endParaRPr lang="en-US" altLang="zh-CN"/>
          </a:p>
        </p:txBody>
      </p:sp>
    </p:spTree>
    <p:extLst>
      <p:ext uri="{BB962C8B-B14F-4D97-AF65-F5344CB8AC3E}">
        <p14:creationId xmlns:p14="http://schemas.microsoft.com/office/powerpoint/2010/main" val="3840754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910292-FB08-4A04-A634-163C464F8E79}" type="slidenum">
              <a:rPr lang="en-US" altLang="zh-CN" smtClean="0"/>
              <a:pPr/>
              <a:t>25</a:t>
            </a:fld>
            <a:endParaRPr lang="en-US" altLang="zh-CN"/>
          </a:p>
        </p:txBody>
      </p:sp>
    </p:spTree>
    <p:extLst>
      <p:ext uri="{BB962C8B-B14F-4D97-AF65-F5344CB8AC3E}">
        <p14:creationId xmlns:p14="http://schemas.microsoft.com/office/powerpoint/2010/main" val="3174797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26</a:t>
            </a:fld>
            <a:endParaRPr lang="zh-CN" altLang="en-US"/>
          </a:p>
        </p:txBody>
      </p:sp>
    </p:spTree>
    <p:extLst>
      <p:ext uri="{BB962C8B-B14F-4D97-AF65-F5344CB8AC3E}">
        <p14:creationId xmlns:p14="http://schemas.microsoft.com/office/powerpoint/2010/main" val="2708153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A9979EF-DF4B-471E-ADE1-B511AD0D66A1}" type="slidenum">
              <a:rPr lang="en-US" altLang="zh-CN" smtClean="0"/>
              <a:pPr/>
              <a:t>27</a:t>
            </a:fld>
            <a:endParaRPr lang="en-US" altLang="zh-CN"/>
          </a:p>
        </p:txBody>
      </p:sp>
    </p:spTree>
    <p:extLst>
      <p:ext uri="{BB962C8B-B14F-4D97-AF65-F5344CB8AC3E}">
        <p14:creationId xmlns:p14="http://schemas.microsoft.com/office/powerpoint/2010/main" val="333958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30</a:t>
            </a:fld>
            <a:endParaRPr lang="zh-CN" altLang="en-US"/>
          </a:p>
        </p:txBody>
      </p:sp>
    </p:spTree>
    <p:extLst>
      <p:ext uri="{BB962C8B-B14F-4D97-AF65-F5344CB8AC3E}">
        <p14:creationId xmlns:p14="http://schemas.microsoft.com/office/powerpoint/2010/main" val="2292830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cs typeface="Calibri" panose="020F0502020204030204" pitchFamily="34" charset="0"/>
            </a:endParaRP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60DF75-4233-426E-8517-03E0515341B1}" type="slidenum">
              <a:rPr lang="en-US" altLang="zh-CN" smtClean="0"/>
              <a:pPr/>
              <a:t>31</a:t>
            </a:fld>
            <a:endParaRPr lang="en-US" altLang="zh-CN"/>
          </a:p>
        </p:txBody>
      </p:sp>
    </p:spTree>
    <p:extLst>
      <p:ext uri="{BB962C8B-B14F-4D97-AF65-F5344CB8AC3E}">
        <p14:creationId xmlns:p14="http://schemas.microsoft.com/office/powerpoint/2010/main" val="2368753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0" i="0" dirty="0">
              <a:solidFill>
                <a:srgbClr val="333333"/>
              </a:solidFill>
              <a:effectLst/>
              <a:latin typeface="arial" panose="020B0604020202020204" pitchFamily="34" charset="0"/>
            </a:endParaRP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3959F6-BBE0-4885-9CD3-42DE22984209}" type="slidenum">
              <a:rPr lang="en-US" altLang="zh-CN" smtClean="0"/>
              <a:pPr/>
              <a:t>34</a:t>
            </a:fld>
            <a:endParaRPr lang="en-US" altLang="zh-CN"/>
          </a:p>
        </p:txBody>
      </p:sp>
    </p:spTree>
    <p:extLst>
      <p:ext uri="{BB962C8B-B14F-4D97-AF65-F5344CB8AC3E}">
        <p14:creationId xmlns:p14="http://schemas.microsoft.com/office/powerpoint/2010/main" val="3942617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b="0" i="0" dirty="0">
              <a:solidFill>
                <a:srgbClr val="191919"/>
              </a:solidFill>
              <a:effectLst/>
              <a:latin typeface="PingFang SC"/>
            </a:endParaRP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3959F6-BBE0-4885-9CD3-42DE22984209}" type="slidenum">
              <a:rPr lang="en-US" altLang="zh-CN" smtClean="0"/>
              <a:pPr/>
              <a:t>35</a:t>
            </a:fld>
            <a:endParaRPr lang="en-US" altLang="zh-CN"/>
          </a:p>
        </p:txBody>
      </p:sp>
    </p:spTree>
    <p:extLst>
      <p:ext uri="{BB962C8B-B14F-4D97-AF65-F5344CB8AC3E}">
        <p14:creationId xmlns:p14="http://schemas.microsoft.com/office/powerpoint/2010/main" val="2479778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38</a:t>
            </a:fld>
            <a:endParaRPr lang="zh-CN" altLang="en-US"/>
          </a:p>
        </p:txBody>
      </p:sp>
    </p:spTree>
    <p:extLst>
      <p:ext uri="{BB962C8B-B14F-4D97-AF65-F5344CB8AC3E}">
        <p14:creationId xmlns:p14="http://schemas.microsoft.com/office/powerpoint/2010/main" val="2511631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41</a:t>
            </a:fld>
            <a:endParaRPr lang="en-US" altLang="zh-CN"/>
          </a:p>
        </p:txBody>
      </p:sp>
    </p:spTree>
    <p:extLst>
      <p:ext uri="{BB962C8B-B14F-4D97-AF65-F5344CB8AC3E}">
        <p14:creationId xmlns:p14="http://schemas.microsoft.com/office/powerpoint/2010/main" val="308766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35CA18-08C9-4187-88DE-E65E8E94870C}" type="slidenum">
              <a:rPr lang="en-US" altLang="zh-CN" smtClean="0"/>
              <a:pPr/>
              <a:t>43</a:t>
            </a:fld>
            <a:endParaRPr lang="en-US" altLang="zh-CN"/>
          </a:p>
        </p:txBody>
      </p:sp>
    </p:spTree>
    <p:extLst>
      <p:ext uri="{BB962C8B-B14F-4D97-AF65-F5344CB8AC3E}">
        <p14:creationId xmlns:p14="http://schemas.microsoft.com/office/powerpoint/2010/main" val="2698910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1200" dirty="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AC8F045-7182-4109-8096-B196D7643034}" type="slidenum">
              <a:rPr lang="en-US" altLang="zh-CN" smtClean="0"/>
              <a:pPr/>
              <a:t>3</a:t>
            </a:fld>
            <a:endParaRPr lang="en-US" altLang="zh-CN"/>
          </a:p>
        </p:txBody>
      </p:sp>
    </p:spTree>
    <p:extLst>
      <p:ext uri="{BB962C8B-B14F-4D97-AF65-F5344CB8AC3E}">
        <p14:creationId xmlns:p14="http://schemas.microsoft.com/office/powerpoint/2010/main" val="81782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C07A9E-C631-42C2-A77B-FE8DB905E91D}" type="slidenum">
              <a:rPr lang="en-US" altLang="zh-CN" smtClean="0"/>
              <a:pPr/>
              <a:t>45</a:t>
            </a:fld>
            <a:endParaRPr lang="en-US" altLang="zh-CN"/>
          </a:p>
        </p:txBody>
      </p:sp>
    </p:spTree>
    <p:extLst>
      <p:ext uri="{BB962C8B-B14F-4D97-AF65-F5344CB8AC3E}">
        <p14:creationId xmlns:p14="http://schemas.microsoft.com/office/powerpoint/2010/main" val="606044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46</a:t>
            </a:fld>
            <a:endParaRPr lang="zh-CN" altLang="en-US"/>
          </a:p>
        </p:txBody>
      </p:sp>
    </p:spTree>
    <p:extLst>
      <p:ext uri="{BB962C8B-B14F-4D97-AF65-F5344CB8AC3E}">
        <p14:creationId xmlns:p14="http://schemas.microsoft.com/office/powerpoint/2010/main" val="2765613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47</a:t>
            </a:fld>
            <a:endParaRPr lang="zh-CN" altLang="en-US"/>
          </a:p>
        </p:txBody>
      </p:sp>
    </p:spTree>
    <p:extLst>
      <p:ext uri="{BB962C8B-B14F-4D97-AF65-F5344CB8AC3E}">
        <p14:creationId xmlns:p14="http://schemas.microsoft.com/office/powerpoint/2010/main" val="250754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48</a:t>
            </a:fld>
            <a:endParaRPr lang="zh-CN" altLang="en-US"/>
          </a:p>
        </p:txBody>
      </p:sp>
    </p:spTree>
    <p:extLst>
      <p:ext uri="{BB962C8B-B14F-4D97-AF65-F5344CB8AC3E}">
        <p14:creationId xmlns:p14="http://schemas.microsoft.com/office/powerpoint/2010/main" val="1643210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8A56562-0BB5-4513-8625-62724EB10055}" type="slidenum">
              <a:rPr lang="en-US" altLang="zh-CN" smtClean="0"/>
              <a:pPr/>
              <a:t>49</a:t>
            </a:fld>
            <a:endParaRPr lang="en-US" altLang="zh-CN"/>
          </a:p>
        </p:txBody>
      </p:sp>
    </p:spTree>
    <p:extLst>
      <p:ext uri="{BB962C8B-B14F-4D97-AF65-F5344CB8AC3E}">
        <p14:creationId xmlns:p14="http://schemas.microsoft.com/office/powerpoint/2010/main" val="2873011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50</a:t>
            </a:fld>
            <a:endParaRPr lang="zh-CN" altLang="en-US"/>
          </a:p>
        </p:txBody>
      </p:sp>
    </p:spTree>
    <p:extLst>
      <p:ext uri="{BB962C8B-B14F-4D97-AF65-F5344CB8AC3E}">
        <p14:creationId xmlns:p14="http://schemas.microsoft.com/office/powerpoint/2010/main" val="4142982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52</a:t>
            </a:fld>
            <a:endParaRPr lang="zh-CN" altLang="en-US"/>
          </a:p>
        </p:txBody>
      </p:sp>
    </p:spTree>
    <p:extLst>
      <p:ext uri="{BB962C8B-B14F-4D97-AF65-F5344CB8AC3E}">
        <p14:creationId xmlns:p14="http://schemas.microsoft.com/office/powerpoint/2010/main" val="3773817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5C419F3-BD43-4897-A86D-E28AC2CF4684}" type="slidenum">
              <a:rPr lang="en-US" altLang="zh-CN" smtClean="0"/>
              <a:pPr/>
              <a:t>53</a:t>
            </a:fld>
            <a:endParaRPr lang="en-US" altLang="zh-CN"/>
          </a:p>
        </p:txBody>
      </p:sp>
    </p:spTree>
    <p:extLst>
      <p:ext uri="{BB962C8B-B14F-4D97-AF65-F5344CB8AC3E}">
        <p14:creationId xmlns:p14="http://schemas.microsoft.com/office/powerpoint/2010/main" val="4098090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AD5FBA2-C226-4168-8FF7-CA07392F2426}" type="slidenum">
              <a:rPr lang="en-US" altLang="zh-CN" smtClean="0"/>
              <a:pPr/>
              <a:t>54</a:t>
            </a:fld>
            <a:endParaRPr lang="en-US" altLang="zh-CN"/>
          </a:p>
        </p:txBody>
      </p:sp>
    </p:spTree>
    <p:extLst>
      <p:ext uri="{BB962C8B-B14F-4D97-AF65-F5344CB8AC3E}">
        <p14:creationId xmlns:p14="http://schemas.microsoft.com/office/powerpoint/2010/main" val="3507727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AFFC61-E9D8-409F-AD84-FE3DC69E6BF2}" type="slidenum">
              <a:rPr lang="en-US" altLang="zh-CN" smtClean="0"/>
              <a:pPr/>
              <a:t>56</a:t>
            </a:fld>
            <a:endParaRPr lang="en-US" altLang="zh-CN"/>
          </a:p>
        </p:txBody>
      </p:sp>
    </p:spTree>
    <p:extLst>
      <p:ext uri="{BB962C8B-B14F-4D97-AF65-F5344CB8AC3E}">
        <p14:creationId xmlns:p14="http://schemas.microsoft.com/office/powerpoint/2010/main" val="1749245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en-US" altLang="zh-CN" dirty="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AC8F045-7182-4109-8096-B196D7643034}" type="slidenum">
              <a:rPr lang="en-US" altLang="zh-CN" smtClean="0"/>
              <a:pPr/>
              <a:t>4</a:t>
            </a:fld>
            <a:endParaRPr lang="en-US" altLang="zh-CN"/>
          </a:p>
        </p:txBody>
      </p:sp>
    </p:spTree>
    <p:extLst>
      <p:ext uri="{BB962C8B-B14F-4D97-AF65-F5344CB8AC3E}">
        <p14:creationId xmlns:p14="http://schemas.microsoft.com/office/powerpoint/2010/main" val="3128100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67514FA-B635-4B83-B48B-5AC827922129}" type="slidenum">
              <a:rPr lang="en-US" altLang="zh-CN" smtClean="0"/>
              <a:pPr/>
              <a:t>57</a:t>
            </a:fld>
            <a:endParaRPr lang="en-US" altLang="zh-CN"/>
          </a:p>
        </p:txBody>
      </p:sp>
    </p:spTree>
    <p:extLst>
      <p:ext uri="{BB962C8B-B14F-4D97-AF65-F5344CB8AC3E}">
        <p14:creationId xmlns:p14="http://schemas.microsoft.com/office/powerpoint/2010/main" val="3145275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D2408C6-ACB8-4917-9C01-76011B3ABFB1}" type="slidenum">
              <a:rPr lang="en-US" altLang="zh-CN" smtClean="0"/>
              <a:pPr/>
              <a:t>60</a:t>
            </a:fld>
            <a:endParaRPr lang="en-US" altLang="zh-CN"/>
          </a:p>
        </p:txBody>
      </p:sp>
    </p:spTree>
    <p:extLst>
      <p:ext uri="{BB962C8B-B14F-4D97-AF65-F5344CB8AC3E}">
        <p14:creationId xmlns:p14="http://schemas.microsoft.com/office/powerpoint/2010/main" val="4109649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F538B4DF-BD9B-44F2-9F1A-4F8784F4617A}"/>
              </a:ext>
            </a:extLst>
          </p:cNvPr>
          <p:cNvSpPr>
            <a:spLocks noGrp="1" noRot="1" noChangeAspect="1" noTextEdit="1"/>
          </p:cNvSpPr>
          <p:nvPr>
            <p:ph type="sldImg"/>
          </p:nvPr>
        </p:nvSpPr>
        <p:spPr>
          <a:ln/>
        </p:spPr>
      </p:sp>
      <p:sp>
        <p:nvSpPr>
          <p:cNvPr id="62467" name="备注占位符 2">
            <a:extLst>
              <a:ext uri="{FF2B5EF4-FFF2-40B4-BE49-F238E27FC236}">
                <a16:creationId xmlns:a16="http://schemas.microsoft.com/office/drawing/2014/main" id="{B9A2ADCF-39C0-424E-A489-78520FFF6E1F}"/>
              </a:ext>
            </a:extLst>
          </p:cNvPr>
          <p:cNvSpPr>
            <a:spLocks noGrp="1"/>
          </p:cNvSpPr>
          <p:nvPr>
            <p:ph type="body" idx="1"/>
          </p:nvPr>
        </p:nvSpPr>
        <p:spPr>
          <a:noFill/>
        </p:spPr>
        <p:txBody>
          <a:bodyPr/>
          <a:lstStyle/>
          <a:p>
            <a:endParaRPr lang="zh-CN" altLang="en-US">
              <a:latin typeface="Arial" panose="020B0604020202020204" pitchFamily="34" charset="0"/>
            </a:endParaRPr>
          </a:p>
        </p:txBody>
      </p:sp>
      <p:sp>
        <p:nvSpPr>
          <p:cNvPr id="62468" name="灯片编号占位符 3">
            <a:extLst>
              <a:ext uri="{FF2B5EF4-FFF2-40B4-BE49-F238E27FC236}">
                <a16:creationId xmlns:a16="http://schemas.microsoft.com/office/drawing/2014/main" id="{FA9DD512-A43A-4BD7-BD78-94A97D5EF27F}"/>
              </a:ext>
            </a:extLst>
          </p:cNvPr>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B4A3B81-53D8-4F45-B1E1-6D2533070D77}" type="slidenum">
              <a:rPr lang="zh-CN" altLang="en-US"/>
              <a:pPr eaLnBrk="1" hangingPunct="1"/>
              <a:t>62</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65</a:t>
            </a:fld>
            <a:endParaRPr lang="zh-CN" altLang="en-US"/>
          </a:p>
        </p:txBody>
      </p:sp>
    </p:spTree>
    <p:extLst>
      <p:ext uri="{BB962C8B-B14F-4D97-AF65-F5344CB8AC3E}">
        <p14:creationId xmlns:p14="http://schemas.microsoft.com/office/powerpoint/2010/main" val="3936625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AFD594-2FE1-4A06-AA54-67D38BA6E574}" type="slidenum">
              <a:rPr lang="en-US" altLang="zh-CN" smtClean="0"/>
              <a:pPr/>
              <a:t>66</a:t>
            </a:fld>
            <a:endParaRPr lang="en-US" altLang="zh-CN"/>
          </a:p>
        </p:txBody>
      </p:sp>
    </p:spTree>
    <p:extLst>
      <p:ext uri="{BB962C8B-B14F-4D97-AF65-F5344CB8AC3E}">
        <p14:creationId xmlns:p14="http://schemas.microsoft.com/office/powerpoint/2010/main" val="3452567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69</a:t>
            </a:fld>
            <a:endParaRPr lang="zh-CN" altLang="en-US"/>
          </a:p>
        </p:txBody>
      </p:sp>
    </p:spTree>
    <p:extLst>
      <p:ext uri="{BB962C8B-B14F-4D97-AF65-F5344CB8AC3E}">
        <p14:creationId xmlns:p14="http://schemas.microsoft.com/office/powerpoint/2010/main" val="2146733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074C9A7-DEBB-40FD-9BE2-FD7B13A4800B}" type="slidenum">
              <a:rPr lang="en-US" altLang="zh-CN" smtClean="0"/>
              <a:pPr/>
              <a:t>70</a:t>
            </a:fld>
            <a:endParaRPr lang="en-US" altLang="zh-CN"/>
          </a:p>
        </p:txBody>
      </p:sp>
    </p:spTree>
    <p:extLst>
      <p:ext uri="{BB962C8B-B14F-4D97-AF65-F5344CB8AC3E}">
        <p14:creationId xmlns:p14="http://schemas.microsoft.com/office/powerpoint/2010/main" val="3969634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9B87F2A-A30A-4054-843A-89FCF38E4820}" type="slidenum">
              <a:rPr lang="en-US" altLang="zh-CN" smtClean="0"/>
              <a:pPr/>
              <a:t>71</a:t>
            </a:fld>
            <a:endParaRPr lang="en-US" altLang="zh-CN"/>
          </a:p>
        </p:txBody>
      </p:sp>
    </p:spTree>
    <p:extLst>
      <p:ext uri="{BB962C8B-B14F-4D97-AF65-F5344CB8AC3E}">
        <p14:creationId xmlns:p14="http://schemas.microsoft.com/office/powerpoint/2010/main" val="24032191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06C0E10-5404-4886-97E7-6F291ED1CC09}" type="slidenum">
              <a:rPr lang="en-US" altLang="zh-CN" smtClean="0"/>
              <a:pPr/>
              <a:t>72</a:t>
            </a:fld>
            <a:endParaRPr lang="en-US" altLang="zh-CN"/>
          </a:p>
        </p:txBody>
      </p:sp>
    </p:spTree>
    <p:extLst>
      <p:ext uri="{BB962C8B-B14F-4D97-AF65-F5344CB8AC3E}">
        <p14:creationId xmlns:p14="http://schemas.microsoft.com/office/powerpoint/2010/main" val="3843108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57F22F7-EF35-4F69-AF79-ED86C33703BE}" type="slidenum">
              <a:rPr lang="en-US" altLang="zh-CN" smtClean="0"/>
              <a:pPr/>
              <a:t>74</a:t>
            </a:fld>
            <a:endParaRPr lang="en-US" altLang="zh-CN"/>
          </a:p>
        </p:txBody>
      </p:sp>
    </p:spTree>
    <p:extLst>
      <p:ext uri="{BB962C8B-B14F-4D97-AF65-F5344CB8AC3E}">
        <p14:creationId xmlns:p14="http://schemas.microsoft.com/office/powerpoint/2010/main" val="259124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5</a:t>
            </a:fld>
            <a:endParaRPr lang="zh-CN" altLang="en-US"/>
          </a:p>
        </p:txBody>
      </p:sp>
    </p:spTree>
    <p:extLst>
      <p:ext uri="{BB962C8B-B14F-4D97-AF65-F5344CB8AC3E}">
        <p14:creationId xmlns:p14="http://schemas.microsoft.com/office/powerpoint/2010/main" val="244503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E8280CF-0920-4B5E-BAD1-D73DCE74D686}" type="slidenum">
              <a:rPr lang="en-US" altLang="zh-CN" smtClean="0"/>
              <a:pPr/>
              <a:t>75</a:t>
            </a:fld>
            <a:endParaRPr lang="en-US" altLang="zh-CN"/>
          </a:p>
        </p:txBody>
      </p:sp>
    </p:spTree>
    <p:extLst>
      <p:ext uri="{BB962C8B-B14F-4D97-AF65-F5344CB8AC3E}">
        <p14:creationId xmlns:p14="http://schemas.microsoft.com/office/powerpoint/2010/main" val="19968983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65200" eaLnBrk="1" hangingPunct="1">
              <a:spcBef>
                <a:spcPct val="0"/>
              </a:spcBef>
            </a:pPr>
            <a:endParaRPr lang="en-US" altLang="zh-CN" dirty="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F4A33A5-8EFD-4E3D-A278-F2F1AB65E241}" type="slidenum">
              <a:rPr lang="en-US" altLang="zh-CN" smtClean="0"/>
              <a:pPr/>
              <a:t>76</a:t>
            </a:fld>
            <a:endParaRPr lang="en-US" altLang="zh-CN"/>
          </a:p>
        </p:txBody>
      </p:sp>
    </p:spTree>
    <p:extLst>
      <p:ext uri="{BB962C8B-B14F-4D97-AF65-F5344CB8AC3E}">
        <p14:creationId xmlns:p14="http://schemas.microsoft.com/office/powerpoint/2010/main" val="588990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77</a:t>
            </a:fld>
            <a:endParaRPr lang="zh-CN" altLang="en-US"/>
          </a:p>
        </p:txBody>
      </p:sp>
    </p:spTree>
    <p:extLst>
      <p:ext uri="{BB962C8B-B14F-4D97-AF65-F5344CB8AC3E}">
        <p14:creationId xmlns:p14="http://schemas.microsoft.com/office/powerpoint/2010/main" val="4253697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78</a:t>
            </a:fld>
            <a:endParaRPr lang="zh-CN" altLang="en-US"/>
          </a:p>
        </p:txBody>
      </p:sp>
    </p:spTree>
    <p:extLst>
      <p:ext uri="{BB962C8B-B14F-4D97-AF65-F5344CB8AC3E}">
        <p14:creationId xmlns:p14="http://schemas.microsoft.com/office/powerpoint/2010/main" val="2285898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79</a:t>
            </a:fld>
            <a:endParaRPr lang="zh-CN" altLang="en-US"/>
          </a:p>
        </p:txBody>
      </p:sp>
    </p:spTree>
    <p:extLst>
      <p:ext uri="{BB962C8B-B14F-4D97-AF65-F5344CB8AC3E}">
        <p14:creationId xmlns:p14="http://schemas.microsoft.com/office/powerpoint/2010/main" val="226302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80</a:t>
            </a:fld>
            <a:endParaRPr lang="zh-CN" altLang="en-US"/>
          </a:p>
        </p:txBody>
      </p:sp>
    </p:spTree>
    <p:extLst>
      <p:ext uri="{BB962C8B-B14F-4D97-AF65-F5344CB8AC3E}">
        <p14:creationId xmlns:p14="http://schemas.microsoft.com/office/powerpoint/2010/main" val="30438102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943F72-FFFD-4E12-8D39-9A460FC9A72C}" type="slidenum">
              <a:rPr lang="en-US" altLang="zh-CN" smtClean="0"/>
              <a:pPr/>
              <a:t>81</a:t>
            </a:fld>
            <a:endParaRPr lang="en-US" altLang="zh-CN"/>
          </a:p>
        </p:txBody>
      </p:sp>
    </p:spTree>
    <p:extLst>
      <p:ext uri="{BB962C8B-B14F-4D97-AF65-F5344CB8AC3E}">
        <p14:creationId xmlns:p14="http://schemas.microsoft.com/office/powerpoint/2010/main" val="4142227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943F72-FFFD-4E12-8D39-9A460FC9A72C}" type="slidenum">
              <a:rPr lang="en-US" altLang="zh-CN" smtClean="0"/>
              <a:pPr/>
              <a:t>82</a:t>
            </a:fld>
            <a:endParaRPr lang="en-US" altLang="zh-CN"/>
          </a:p>
        </p:txBody>
      </p:sp>
    </p:spTree>
    <p:extLst>
      <p:ext uri="{BB962C8B-B14F-4D97-AF65-F5344CB8AC3E}">
        <p14:creationId xmlns:p14="http://schemas.microsoft.com/office/powerpoint/2010/main" val="4179555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84</a:t>
            </a:fld>
            <a:endParaRPr lang="en-US" altLang="zh-CN"/>
          </a:p>
        </p:txBody>
      </p:sp>
    </p:spTree>
    <p:extLst>
      <p:ext uri="{BB962C8B-B14F-4D97-AF65-F5344CB8AC3E}">
        <p14:creationId xmlns:p14="http://schemas.microsoft.com/office/powerpoint/2010/main" val="1834562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85</a:t>
            </a:fld>
            <a:endParaRPr lang="zh-CN" altLang="en-US"/>
          </a:p>
        </p:txBody>
      </p:sp>
    </p:spTree>
    <p:extLst>
      <p:ext uri="{BB962C8B-B14F-4D97-AF65-F5344CB8AC3E}">
        <p14:creationId xmlns:p14="http://schemas.microsoft.com/office/powerpoint/2010/main" val="1294760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6</a:t>
            </a:fld>
            <a:endParaRPr lang="zh-CN" altLang="en-US"/>
          </a:p>
        </p:txBody>
      </p:sp>
    </p:spTree>
    <p:extLst>
      <p:ext uri="{BB962C8B-B14F-4D97-AF65-F5344CB8AC3E}">
        <p14:creationId xmlns:p14="http://schemas.microsoft.com/office/powerpoint/2010/main" val="425964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86</a:t>
            </a:fld>
            <a:endParaRPr lang="zh-CN" altLang="en-US"/>
          </a:p>
        </p:txBody>
      </p:sp>
    </p:spTree>
    <p:extLst>
      <p:ext uri="{BB962C8B-B14F-4D97-AF65-F5344CB8AC3E}">
        <p14:creationId xmlns:p14="http://schemas.microsoft.com/office/powerpoint/2010/main" val="1408311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87</a:t>
            </a:fld>
            <a:endParaRPr lang="zh-CN" altLang="en-US"/>
          </a:p>
        </p:txBody>
      </p:sp>
    </p:spTree>
    <p:extLst>
      <p:ext uri="{BB962C8B-B14F-4D97-AF65-F5344CB8AC3E}">
        <p14:creationId xmlns:p14="http://schemas.microsoft.com/office/powerpoint/2010/main" val="16722962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88</a:t>
            </a:fld>
            <a:endParaRPr lang="zh-CN" altLang="en-US"/>
          </a:p>
        </p:txBody>
      </p:sp>
    </p:spTree>
    <p:extLst>
      <p:ext uri="{BB962C8B-B14F-4D97-AF65-F5344CB8AC3E}">
        <p14:creationId xmlns:p14="http://schemas.microsoft.com/office/powerpoint/2010/main" val="10690718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9832E0-6C9A-4016-867F-EA64F993B73B}" type="slidenum">
              <a:rPr lang="en-US" altLang="zh-CN" smtClean="0"/>
              <a:pPr/>
              <a:t>89</a:t>
            </a:fld>
            <a:endParaRPr lang="en-US" altLang="zh-CN"/>
          </a:p>
        </p:txBody>
      </p:sp>
    </p:spTree>
    <p:extLst>
      <p:ext uri="{BB962C8B-B14F-4D97-AF65-F5344CB8AC3E}">
        <p14:creationId xmlns:p14="http://schemas.microsoft.com/office/powerpoint/2010/main" val="17522230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9832E0-6C9A-4016-867F-EA64F993B73B}" type="slidenum">
              <a:rPr lang="en-US" altLang="zh-CN" smtClean="0"/>
              <a:pPr/>
              <a:t>90</a:t>
            </a:fld>
            <a:endParaRPr lang="en-US" altLang="zh-CN"/>
          </a:p>
        </p:txBody>
      </p:sp>
    </p:spTree>
    <p:extLst>
      <p:ext uri="{BB962C8B-B14F-4D97-AF65-F5344CB8AC3E}">
        <p14:creationId xmlns:p14="http://schemas.microsoft.com/office/powerpoint/2010/main" val="34172943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9832E0-6C9A-4016-867F-EA64F993B73B}" type="slidenum">
              <a:rPr lang="en-US" altLang="zh-CN" smtClean="0"/>
              <a:pPr/>
              <a:t>91</a:t>
            </a:fld>
            <a:endParaRPr lang="en-US" altLang="zh-CN"/>
          </a:p>
        </p:txBody>
      </p:sp>
    </p:spTree>
    <p:extLst>
      <p:ext uri="{BB962C8B-B14F-4D97-AF65-F5344CB8AC3E}">
        <p14:creationId xmlns:p14="http://schemas.microsoft.com/office/powerpoint/2010/main" val="10844700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9832E0-6C9A-4016-867F-EA64F993B73B}" type="slidenum">
              <a:rPr lang="en-US" altLang="zh-CN" smtClean="0"/>
              <a:pPr/>
              <a:t>92</a:t>
            </a:fld>
            <a:endParaRPr lang="en-US" altLang="zh-CN"/>
          </a:p>
        </p:txBody>
      </p:sp>
    </p:spTree>
    <p:extLst>
      <p:ext uri="{BB962C8B-B14F-4D97-AF65-F5344CB8AC3E}">
        <p14:creationId xmlns:p14="http://schemas.microsoft.com/office/powerpoint/2010/main" val="39596985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9832E0-6C9A-4016-867F-EA64F993B73B}" type="slidenum">
              <a:rPr lang="en-US" altLang="zh-CN" smtClean="0"/>
              <a:pPr/>
              <a:t>93</a:t>
            </a:fld>
            <a:endParaRPr lang="en-US" altLang="zh-CN"/>
          </a:p>
        </p:txBody>
      </p:sp>
    </p:spTree>
    <p:extLst>
      <p:ext uri="{BB962C8B-B14F-4D97-AF65-F5344CB8AC3E}">
        <p14:creationId xmlns:p14="http://schemas.microsoft.com/office/powerpoint/2010/main" val="438198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buFont typeface="Arial" panose="020B0604020202020204" pitchFamily="34" charset="0"/>
              <a:buNone/>
              <a:defRPr/>
            </a:pPr>
            <a:endParaRPr lang="en-US" altLang="zh-CN" dirty="0"/>
          </a:p>
          <a:p>
            <a:pPr>
              <a:defRPr/>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133568-43EA-4C77-8894-E1CE7A3C290C}" type="slidenum">
              <a:rPr lang="en-US" altLang="zh-CN" smtClean="0"/>
              <a:pPr/>
              <a:t>94</a:t>
            </a:fld>
            <a:endParaRPr lang="en-US" altLang="zh-CN"/>
          </a:p>
        </p:txBody>
      </p:sp>
    </p:spTree>
    <p:extLst>
      <p:ext uri="{BB962C8B-B14F-4D97-AF65-F5344CB8AC3E}">
        <p14:creationId xmlns:p14="http://schemas.microsoft.com/office/powerpoint/2010/main" val="21144161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95</a:t>
            </a:fld>
            <a:endParaRPr lang="zh-CN" altLang="en-US"/>
          </a:p>
        </p:txBody>
      </p:sp>
    </p:spTree>
    <p:extLst>
      <p:ext uri="{BB962C8B-B14F-4D97-AF65-F5344CB8AC3E}">
        <p14:creationId xmlns:p14="http://schemas.microsoft.com/office/powerpoint/2010/main" val="788445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a:t>
            </a:fld>
            <a:endParaRPr lang="zh-CN" altLang="en-US"/>
          </a:p>
        </p:txBody>
      </p:sp>
    </p:spTree>
    <p:extLst>
      <p:ext uri="{BB962C8B-B14F-4D97-AF65-F5344CB8AC3E}">
        <p14:creationId xmlns:p14="http://schemas.microsoft.com/office/powerpoint/2010/main" val="33447288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100</a:t>
            </a:fld>
            <a:endParaRPr lang="zh-CN" altLang="en-US"/>
          </a:p>
        </p:txBody>
      </p:sp>
    </p:spTree>
    <p:extLst>
      <p:ext uri="{BB962C8B-B14F-4D97-AF65-F5344CB8AC3E}">
        <p14:creationId xmlns:p14="http://schemas.microsoft.com/office/powerpoint/2010/main" val="7680364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101</a:t>
            </a:fld>
            <a:endParaRPr lang="zh-CN" altLang="en-US"/>
          </a:p>
        </p:txBody>
      </p:sp>
    </p:spTree>
    <p:extLst>
      <p:ext uri="{BB962C8B-B14F-4D97-AF65-F5344CB8AC3E}">
        <p14:creationId xmlns:p14="http://schemas.microsoft.com/office/powerpoint/2010/main" val="28127433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72DE42-63EC-4B3F-B854-80D0D6308793}" type="slidenum">
              <a:rPr lang="en-US" altLang="zh-CN" smtClean="0"/>
              <a:pPr/>
              <a:t>103</a:t>
            </a:fld>
            <a:endParaRPr lang="en-US" altLang="zh-CN"/>
          </a:p>
        </p:txBody>
      </p:sp>
    </p:spTree>
    <p:extLst>
      <p:ext uri="{BB962C8B-B14F-4D97-AF65-F5344CB8AC3E}">
        <p14:creationId xmlns:p14="http://schemas.microsoft.com/office/powerpoint/2010/main" val="3564452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104</a:t>
            </a:fld>
            <a:endParaRPr lang="zh-CN" altLang="en-US"/>
          </a:p>
        </p:txBody>
      </p:sp>
    </p:spTree>
    <p:extLst>
      <p:ext uri="{BB962C8B-B14F-4D97-AF65-F5344CB8AC3E}">
        <p14:creationId xmlns:p14="http://schemas.microsoft.com/office/powerpoint/2010/main" val="30240963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105</a:t>
            </a:fld>
            <a:endParaRPr lang="zh-CN" altLang="en-US"/>
          </a:p>
        </p:txBody>
      </p:sp>
    </p:spTree>
    <p:extLst>
      <p:ext uri="{BB962C8B-B14F-4D97-AF65-F5344CB8AC3E}">
        <p14:creationId xmlns:p14="http://schemas.microsoft.com/office/powerpoint/2010/main" val="1657468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106</a:t>
            </a:fld>
            <a:endParaRPr lang="zh-CN" altLang="en-US"/>
          </a:p>
        </p:txBody>
      </p:sp>
    </p:spTree>
    <p:extLst>
      <p:ext uri="{BB962C8B-B14F-4D97-AF65-F5344CB8AC3E}">
        <p14:creationId xmlns:p14="http://schemas.microsoft.com/office/powerpoint/2010/main" val="26662466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0419A8-5CC2-456D-9693-82D7BE760736}" type="slidenum">
              <a:rPr lang="en-US" altLang="zh-CN" smtClean="0"/>
              <a:pPr/>
              <a:t>107</a:t>
            </a:fld>
            <a:endParaRPr lang="en-US" altLang="zh-CN"/>
          </a:p>
        </p:txBody>
      </p:sp>
    </p:spTree>
    <p:extLst>
      <p:ext uri="{BB962C8B-B14F-4D97-AF65-F5344CB8AC3E}">
        <p14:creationId xmlns:p14="http://schemas.microsoft.com/office/powerpoint/2010/main" val="41995873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115</a:t>
            </a:fld>
            <a:endParaRPr lang="zh-CN" altLang="en-US"/>
          </a:p>
        </p:txBody>
      </p:sp>
    </p:spTree>
    <p:extLst>
      <p:ext uri="{BB962C8B-B14F-4D97-AF65-F5344CB8AC3E}">
        <p14:creationId xmlns:p14="http://schemas.microsoft.com/office/powerpoint/2010/main" val="26034848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116</a:t>
            </a:fld>
            <a:endParaRPr lang="zh-CN" altLang="en-US"/>
          </a:p>
        </p:txBody>
      </p:sp>
    </p:spTree>
    <p:extLst>
      <p:ext uri="{BB962C8B-B14F-4D97-AF65-F5344CB8AC3E}">
        <p14:creationId xmlns:p14="http://schemas.microsoft.com/office/powerpoint/2010/main" val="6586661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117</a:t>
            </a:fld>
            <a:endParaRPr lang="zh-CN" altLang="en-US"/>
          </a:p>
        </p:txBody>
      </p:sp>
    </p:spTree>
    <p:extLst>
      <p:ext uri="{BB962C8B-B14F-4D97-AF65-F5344CB8AC3E}">
        <p14:creationId xmlns:p14="http://schemas.microsoft.com/office/powerpoint/2010/main" val="671816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a:t>
            </a:fld>
            <a:endParaRPr lang="zh-CN" altLang="en-US"/>
          </a:p>
        </p:txBody>
      </p:sp>
    </p:spTree>
    <p:extLst>
      <p:ext uri="{BB962C8B-B14F-4D97-AF65-F5344CB8AC3E}">
        <p14:creationId xmlns:p14="http://schemas.microsoft.com/office/powerpoint/2010/main" val="34866139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118</a:t>
            </a:fld>
            <a:endParaRPr lang="zh-CN" altLang="en-US"/>
          </a:p>
        </p:txBody>
      </p:sp>
    </p:spTree>
    <p:extLst>
      <p:ext uri="{BB962C8B-B14F-4D97-AF65-F5344CB8AC3E}">
        <p14:creationId xmlns:p14="http://schemas.microsoft.com/office/powerpoint/2010/main" val="35961611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119</a:t>
            </a:fld>
            <a:endParaRPr lang="zh-CN" altLang="en-US"/>
          </a:p>
        </p:txBody>
      </p:sp>
    </p:spTree>
    <p:extLst>
      <p:ext uri="{BB962C8B-B14F-4D97-AF65-F5344CB8AC3E}">
        <p14:creationId xmlns:p14="http://schemas.microsoft.com/office/powerpoint/2010/main" val="23376456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E3E0C4-095B-4A0F-B7DA-2F32BC0D6F92}" type="slidenum">
              <a:rPr lang="en-US" altLang="zh-CN" smtClean="0"/>
              <a:pPr/>
              <a:t>120</a:t>
            </a:fld>
            <a:endParaRPr lang="en-US" altLang="zh-CN"/>
          </a:p>
        </p:txBody>
      </p:sp>
    </p:spTree>
    <p:extLst>
      <p:ext uri="{BB962C8B-B14F-4D97-AF65-F5344CB8AC3E}">
        <p14:creationId xmlns:p14="http://schemas.microsoft.com/office/powerpoint/2010/main" val="33149964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b="0" dirty="0">
              <a:solidFill>
                <a:srgbClr val="333333"/>
              </a:solidFill>
              <a:effectLst/>
              <a:latin typeface="Microsoft Yahei" panose="020B0503020204020204" pitchFamily="34" charset="-122"/>
              <a:ea typeface="Microsoft Yahei" panose="020B0503020204020204" pitchFamily="34" charset="-122"/>
            </a:endParaRPr>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E3E0C4-095B-4A0F-B7DA-2F32BC0D6F92}" type="slidenum">
              <a:rPr lang="en-US" altLang="zh-CN" smtClean="0"/>
              <a:pPr/>
              <a:t>121</a:t>
            </a:fld>
            <a:endParaRPr lang="en-US" altLang="zh-CN"/>
          </a:p>
        </p:txBody>
      </p:sp>
    </p:spTree>
    <p:extLst>
      <p:ext uri="{BB962C8B-B14F-4D97-AF65-F5344CB8AC3E}">
        <p14:creationId xmlns:p14="http://schemas.microsoft.com/office/powerpoint/2010/main" val="20843368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984CAF-3F3F-4398-AC6B-42215F92B3EC}" type="slidenum">
              <a:rPr lang="en-US" altLang="zh-CN" smtClean="0"/>
              <a:pPr/>
              <a:t>122</a:t>
            </a:fld>
            <a:endParaRPr lang="en-US" altLang="zh-CN"/>
          </a:p>
        </p:txBody>
      </p:sp>
    </p:spTree>
    <p:extLst>
      <p:ext uri="{BB962C8B-B14F-4D97-AF65-F5344CB8AC3E}">
        <p14:creationId xmlns:p14="http://schemas.microsoft.com/office/powerpoint/2010/main" val="1586682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818B6E1-3938-4862-98A4-025E257C5084}" type="slidenum">
              <a:rPr lang="en-US" altLang="zh-CN" smtClean="0"/>
              <a:pPr/>
              <a:t>124</a:t>
            </a:fld>
            <a:endParaRPr lang="en-US" altLang="zh-CN"/>
          </a:p>
        </p:txBody>
      </p:sp>
    </p:spTree>
    <p:extLst>
      <p:ext uri="{BB962C8B-B14F-4D97-AF65-F5344CB8AC3E}">
        <p14:creationId xmlns:p14="http://schemas.microsoft.com/office/powerpoint/2010/main" val="31139523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F72852-6BD2-4FAC-9B08-560F09F92A15}" type="slidenum">
              <a:rPr lang="en-US" altLang="zh-CN" smtClean="0"/>
              <a:pPr/>
              <a:t>126</a:t>
            </a:fld>
            <a:endParaRPr lang="en-US" altLang="zh-CN"/>
          </a:p>
        </p:txBody>
      </p:sp>
    </p:spTree>
    <p:extLst>
      <p:ext uri="{BB962C8B-B14F-4D97-AF65-F5344CB8AC3E}">
        <p14:creationId xmlns:p14="http://schemas.microsoft.com/office/powerpoint/2010/main" val="3477021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7F72852-6BD2-4FAC-9B08-560F09F92A15}" type="slidenum">
              <a:rPr lang="en-US" altLang="zh-CN" smtClean="0"/>
              <a:pPr/>
              <a:t>127</a:t>
            </a:fld>
            <a:endParaRPr lang="en-US" altLang="zh-CN"/>
          </a:p>
        </p:txBody>
      </p:sp>
    </p:spTree>
    <p:extLst>
      <p:ext uri="{BB962C8B-B14F-4D97-AF65-F5344CB8AC3E}">
        <p14:creationId xmlns:p14="http://schemas.microsoft.com/office/powerpoint/2010/main" val="27403432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EF41990-9DF9-4D2A-954A-7448AC50476F}" type="slidenum">
              <a:rPr lang="en-US" altLang="zh-CN" smtClean="0"/>
              <a:pPr/>
              <a:t>128</a:t>
            </a:fld>
            <a:endParaRPr lang="en-US" altLang="zh-CN"/>
          </a:p>
        </p:txBody>
      </p:sp>
    </p:spTree>
    <p:extLst>
      <p:ext uri="{BB962C8B-B14F-4D97-AF65-F5344CB8AC3E}">
        <p14:creationId xmlns:p14="http://schemas.microsoft.com/office/powerpoint/2010/main" val="28411629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0DB6C55-B549-42B5-9699-DD04477ACCE0}" type="slidenum">
              <a:rPr lang="en-US" altLang="zh-CN" smtClean="0"/>
              <a:pPr/>
              <a:t>129</a:t>
            </a:fld>
            <a:endParaRPr lang="en-US" altLang="zh-CN"/>
          </a:p>
        </p:txBody>
      </p:sp>
    </p:spTree>
    <p:extLst>
      <p:ext uri="{BB962C8B-B14F-4D97-AF65-F5344CB8AC3E}">
        <p14:creationId xmlns:p14="http://schemas.microsoft.com/office/powerpoint/2010/main" val="389317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4A3DAA-4887-4644-8635-056729839CF6}" type="slidenum">
              <a:rPr lang="en-US" altLang="zh-CN" smtClean="0"/>
              <a:pPr/>
              <a:t>9</a:t>
            </a:fld>
            <a:endParaRPr lang="en-US" altLang="zh-CN"/>
          </a:p>
        </p:txBody>
      </p:sp>
    </p:spTree>
    <p:extLst>
      <p:ext uri="{BB962C8B-B14F-4D97-AF65-F5344CB8AC3E}">
        <p14:creationId xmlns:p14="http://schemas.microsoft.com/office/powerpoint/2010/main" val="33383844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130</a:t>
            </a:fld>
            <a:endParaRPr lang="zh-CN" altLang="en-US"/>
          </a:p>
        </p:txBody>
      </p:sp>
    </p:spTree>
    <p:extLst>
      <p:ext uri="{BB962C8B-B14F-4D97-AF65-F5344CB8AC3E}">
        <p14:creationId xmlns:p14="http://schemas.microsoft.com/office/powerpoint/2010/main" val="26924539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132</a:t>
            </a:fld>
            <a:endParaRPr lang="zh-CN" altLang="en-US"/>
          </a:p>
        </p:txBody>
      </p:sp>
    </p:spTree>
    <p:extLst>
      <p:ext uri="{BB962C8B-B14F-4D97-AF65-F5344CB8AC3E}">
        <p14:creationId xmlns:p14="http://schemas.microsoft.com/office/powerpoint/2010/main" val="8564436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6BEB1F1-EE1F-4B52-BBC4-1037B506D839}" type="slidenum">
              <a:rPr lang="en-US" altLang="zh-CN" smtClean="0"/>
              <a:pPr/>
              <a:t>133</a:t>
            </a:fld>
            <a:endParaRPr lang="en-US" altLang="zh-CN"/>
          </a:p>
        </p:txBody>
      </p:sp>
    </p:spTree>
    <p:extLst>
      <p:ext uri="{BB962C8B-B14F-4D97-AF65-F5344CB8AC3E}">
        <p14:creationId xmlns:p14="http://schemas.microsoft.com/office/powerpoint/2010/main" val="13442744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135</a:t>
            </a:fld>
            <a:endParaRPr lang="zh-CN" altLang="en-US"/>
          </a:p>
        </p:txBody>
      </p:sp>
    </p:spTree>
    <p:extLst>
      <p:ext uri="{BB962C8B-B14F-4D97-AF65-F5344CB8AC3E}">
        <p14:creationId xmlns:p14="http://schemas.microsoft.com/office/powerpoint/2010/main" val="25478733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136</a:t>
            </a:fld>
            <a:endParaRPr lang="zh-CN" altLang="en-US"/>
          </a:p>
        </p:txBody>
      </p:sp>
    </p:spTree>
    <p:extLst>
      <p:ext uri="{BB962C8B-B14F-4D97-AF65-F5344CB8AC3E}">
        <p14:creationId xmlns:p14="http://schemas.microsoft.com/office/powerpoint/2010/main" val="8832917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marL="171450" indent="-171450">
              <a:buFont typeface="Arial" panose="020B0604020202020204" pitchFamily="34" charset="0"/>
              <a:buChar char="•"/>
              <a:defRPr/>
            </a:pPr>
            <a:endParaRPr lang="zh-CN" altLang="en-US" dirty="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5D30BF-34E3-4084-B755-BBB2D19EC4C9}" type="slidenum">
              <a:rPr lang="en-US" altLang="zh-CN" smtClean="0"/>
              <a:pPr/>
              <a:t>137</a:t>
            </a:fld>
            <a:endParaRPr lang="en-US" altLang="zh-CN"/>
          </a:p>
        </p:txBody>
      </p:sp>
    </p:spTree>
    <p:extLst>
      <p:ext uri="{BB962C8B-B14F-4D97-AF65-F5344CB8AC3E}">
        <p14:creationId xmlns:p14="http://schemas.microsoft.com/office/powerpoint/2010/main" val="39247502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138</a:t>
            </a:fld>
            <a:endParaRPr lang="zh-CN" altLang="en-US"/>
          </a:p>
        </p:txBody>
      </p:sp>
    </p:spTree>
    <p:extLst>
      <p:ext uri="{BB962C8B-B14F-4D97-AF65-F5344CB8AC3E}">
        <p14:creationId xmlns:p14="http://schemas.microsoft.com/office/powerpoint/2010/main" val="21382438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139</a:t>
            </a:fld>
            <a:endParaRPr lang="zh-CN" altLang="en-US"/>
          </a:p>
        </p:txBody>
      </p:sp>
    </p:spTree>
    <p:extLst>
      <p:ext uri="{BB962C8B-B14F-4D97-AF65-F5344CB8AC3E}">
        <p14:creationId xmlns:p14="http://schemas.microsoft.com/office/powerpoint/2010/main" val="42048939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141</a:t>
            </a:fld>
            <a:endParaRPr lang="zh-CN" altLang="en-US"/>
          </a:p>
        </p:txBody>
      </p:sp>
    </p:spTree>
    <p:extLst>
      <p:ext uri="{BB962C8B-B14F-4D97-AF65-F5344CB8AC3E}">
        <p14:creationId xmlns:p14="http://schemas.microsoft.com/office/powerpoint/2010/main" val="21081594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142</a:t>
            </a:fld>
            <a:endParaRPr lang="zh-CN" altLang="en-US"/>
          </a:p>
        </p:txBody>
      </p:sp>
    </p:spTree>
    <p:extLst>
      <p:ext uri="{BB962C8B-B14F-4D97-AF65-F5344CB8AC3E}">
        <p14:creationId xmlns:p14="http://schemas.microsoft.com/office/powerpoint/2010/main" val="3530485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CBF4C-D735-E941-A17B-741EBCE309C2}"/>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D7B5A4A-9F19-BA42-849A-6026928D73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39644E7-87AB-8849-948B-15EB8793B60A}"/>
              </a:ext>
            </a:extLst>
          </p:cNvPr>
          <p:cNvSpPr>
            <a:spLocks noGrp="1"/>
          </p:cNvSpPr>
          <p:nvPr>
            <p:ph type="dt" sz="half" idx="10"/>
          </p:nvPr>
        </p:nvSpPr>
        <p:spPr/>
        <p:txBody>
          <a:bodyPr/>
          <a:lstStyle/>
          <a:p>
            <a:fld id="{5B838D7F-C601-A04E-9991-AEFB0E3EB3A7}" type="datetimeFigureOut">
              <a:rPr kumimoji="1" lang="zh-CN" altLang="en-US" smtClean="0"/>
              <a:t>2023/10/10</a:t>
            </a:fld>
            <a:endParaRPr kumimoji="1" lang="zh-CN" altLang="en-US"/>
          </a:p>
        </p:txBody>
      </p:sp>
      <p:sp>
        <p:nvSpPr>
          <p:cNvPr id="5" name="页脚占位符 4">
            <a:extLst>
              <a:ext uri="{FF2B5EF4-FFF2-40B4-BE49-F238E27FC236}">
                <a16:creationId xmlns:a16="http://schemas.microsoft.com/office/drawing/2014/main" id="{0E1FDA20-3861-C044-A46B-2A9E163FDA9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E217B70-F626-F949-8FA5-A76C5D971EF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902147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E90-FC3B-034A-B437-D9FFBD14362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574E6FE-CC0E-0042-A822-094F072E55F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E5AAFD1-1432-6D4B-BE5F-06F9963DBEA2}"/>
              </a:ext>
            </a:extLst>
          </p:cNvPr>
          <p:cNvSpPr>
            <a:spLocks noGrp="1"/>
          </p:cNvSpPr>
          <p:nvPr>
            <p:ph type="dt" sz="half" idx="10"/>
          </p:nvPr>
        </p:nvSpPr>
        <p:spPr/>
        <p:txBody>
          <a:bodyPr/>
          <a:lstStyle/>
          <a:p>
            <a:fld id="{5B838D7F-C601-A04E-9991-AEFB0E3EB3A7}" type="datetimeFigureOut">
              <a:rPr kumimoji="1" lang="zh-CN" altLang="en-US" smtClean="0"/>
              <a:t>2023/10/10</a:t>
            </a:fld>
            <a:endParaRPr kumimoji="1" lang="zh-CN" altLang="en-US"/>
          </a:p>
        </p:txBody>
      </p:sp>
      <p:sp>
        <p:nvSpPr>
          <p:cNvPr id="5" name="页脚占位符 4">
            <a:extLst>
              <a:ext uri="{FF2B5EF4-FFF2-40B4-BE49-F238E27FC236}">
                <a16:creationId xmlns:a16="http://schemas.microsoft.com/office/drawing/2014/main" id="{32E1A01D-0D9D-DC43-90B4-1485A8A59D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3E9B493-09AA-2549-9E9F-5C118F03B84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3668009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86FB75-5429-C74A-B2CC-2A90216190D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6CDCBF5-4968-1B40-9AF0-DE28C90ABFC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BEF470C-E74E-DC4B-9B62-1A0DA608F7B3}"/>
              </a:ext>
            </a:extLst>
          </p:cNvPr>
          <p:cNvSpPr>
            <a:spLocks noGrp="1"/>
          </p:cNvSpPr>
          <p:nvPr>
            <p:ph type="dt" sz="half" idx="10"/>
          </p:nvPr>
        </p:nvSpPr>
        <p:spPr/>
        <p:txBody>
          <a:bodyPr/>
          <a:lstStyle/>
          <a:p>
            <a:fld id="{5B838D7F-C601-A04E-9991-AEFB0E3EB3A7}" type="datetimeFigureOut">
              <a:rPr kumimoji="1" lang="zh-CN" altLang="en-US" smtClean="0"/>
              <a:t>2023/10/10</a:t>
            </a:fld>
            <a:endParaRPr kumimoji="1" lang="zh-CN" altLang="en-US"/>
          </a:p>
        </p:txBody>
      </p:sp>
      <p:sp>
        <p:nvSpPr>
          <p:cNvPr id="5" name="页脚占位符 4">
            <a:extLst>
              <a:ext uri="{FF2B5EF4-FFF2-40B4-BE49-F238E27FC236}">
                <a16:creationId xmlns:a16="http://schemas.microsoft.com/office/drawing/2014/main" id="{F7CB4314-821B-2043-97D6-5E931699E77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691BE01-ED78-E140-91C8-BB0C23841700}"/>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12745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116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841500" y="1990725"/>
            <a:ext cx="97536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r>
              <a:rPr lang="en-US" altLang="zh-CN"/>
              <a:t>Computer Networks, Chapter 1 Introduction</a:t>
            </a:r>
            <a:endParaRPr lang="en-US" altLang="zh-CN" dirty="0"/>
          </a:p>
        </p:txBody>
      </p:sp>
    </p:spTree>
    <p:extLst>
      <p:ext uri="{BB962C8B-B14F-4D97-AF65-F5344CB8AC3E}">
        <p14:creationId xmlns:p14="http://schemas.microsoft.com/office/powerpoint/2010/main" val="3138924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219199" y="1610714"/>
            <a:ext cx="10386952"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r>
              <a:rPr lang="en-US" altLang="zh-CN"/>
              <a:t>Computer Networks, Chapter 2 The Physical Layer</a:t>
            </a:r>
            <a:endParaRPr lang="en-US" altLang="zh-CN" dirty="0"/>
          </a:p>
        </p:txBody>
      </p:sp>
    </p:spTree>
    <p:extLst>
      <p:ext uri="{BB962C8B-B14F-4D97-AF65-F5344CB8AC3E}">
        <p14:creationId xmlns:p14="http://schemas.microsoft.com/office/powerpoint/2010/main" val="3040233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09600" y="1143001"/>
            <a:ext cx="54864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ln/>
        </p:spPr>
        <p:txBody>
          <a:bodyPr/>
          <a:lstStyle>
            <a:lvl1pPr>
              <a:defRPr/>
            </a:lvl1pPr>
          </a:lstStyle>
          <a:p>
            <a:r>
              <a:rPr lang="en-US" altLang="zh-CN"/>
              <a:t>Computer Networks, Chapter 2 The Physical Layer</a:t>
            </a:r>
            <a:endParaRPr lang="en-US" altLang="zh-CN" dirty="0"/>
          </a:p>
        </p:txBody>
      </p:sp>
    </p:spTree>
    <p:extLst>
      <p:ext uri="{BB962C8B-B14F-4D97-AF65-F5344CB8AC3E}">
        <p14:creationId xmlns:p14="http://schemas.microsoft.com/office/powerpoint/2010/main" val="1345480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609600" y="1143001"/>
            <a:ext cx="10972800" cy="11239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609600" y="2266950"/>
            <a:ext cx="5486400" cy="374332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2"/>
          </p:nvPr>
        </p:nvSpPr>
        <p:spPr>
          <a:ln/>
        </p:spPr>
        <p:txBody>
          <a:bodyPr/>
          <a:lstStyle>
            <a:lvl1pPr>
              <a:defRPr/>
            </a:lvl1pPr>
          </a:lstStyle>
          <a:p>
            <a:r>
              <a:rPr lang="en-US" altLang="zh-CN"/>
              <a:t>Computer Networks, Chapter 2 The Physical Layer</a:t>
            </a:r>
            <a:endParaRPr lang="en-US" altLang="zh-CN" dirty="0"/>
          </a:p>
        </p:txBody>
      </p:sp>
    </p:spTree>
    <p:extLst>
      <p:ext uri="{BB962C8B-B14F-4D97-AF65-F5344CB8AC3E}">
        <p14:creationId xmlns:p14="http://schemas.microsoft.com/office/powerpoint/2010/main" val="2337689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5917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65803-2FF9-F74D-AFBB-30C0C5FEE9B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E576164-02C0-A940-B772-F52C020E4B9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AD28B46-89FD-1844-984E-0AC8E374E55E}"/>
              </a:ext>
            </a:extLst>
          </p:cNvPr>
          <p:cNvSpPr>
            <a:spLocks noGrp="1"/>
          </p:cNvSpPr>
          <p:nvPr>
            <p:ph type="dt" sz="half" idx="10"/>
          </p:nvPr>
        </p:nvSpPr>
        <p:spPr/>
        <p:txBody>
          <a:bodyPr/>
          <a:lstStyle/>
          <a:p>
            <a:fld id="{5B838D7F-C601-A04E-9991-AEFB0E3EB3A7}" type="datetimeFigureOut">
              <a:rPr kumimoji="1" lang="zh-CN" altLang="en-US" smtClean="0"/>
              <a:t>2023/10/10</a:t>
            </a:fld>
            <a:endParaRPr kumimoji="1" lang="zh-CN" altLang="en-US"/>
          </a:p>
        </p:txBody>
      </p:sp>
      <p:sp>
        <p:nvSpPr>
          <p:cNvPr id="5" name="页脚占位符 4">
            <a:extLst>
              <a:ext uri="{FF2B5EF4-FFF2-40B4-BE49-F238E27FC236}">
                <a16:creationId xmlns:a16="http://schemas.microsoft.com/office/drawing/2014/main" id="{90302324-14E0-E445-9F49-D6C6761D00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2572F2F-5AB3-4D43-85C4-243A6DCCC4D5}"/>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78033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DBAE4-D610-B540-ABDE-D44D4AE457C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467FCBF-E176-1541-A09A-4238A8BE59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98E8CDB-44EB-414F-B63E-DA1E14B1E77F}"/>
              </a:ext>
            </a:extLst>
          </p:cNvPr>
          <p:cNvSpPr>
            <a:spLocks noGrp="1"/>
          </p:cNvSpPr>
          <p:nvPr>
            <p:ph type="dt" sz="half" idx="10"/>
          </p:nvPr>
        </p:nvSpPr>
        <p:spPr/>
        <p:txBody>
          <a:bodyPr/>
          <a:lstStyle/>
          <a:p>
            <a:fld id="{5B838D7F-C601-A04E-9991-AEFB0E3EB3A7}" type="datetimeFigureOut">
              <a:rPr kumimoji="1" lang="zh-CN" altLang="en-US" smtClean="0"/>
              <a:t>2023/10/10</a:t>
            </a:fld>
            <a:endParaRPr kumimoji="1" lang="zh-CN" altLang="en-US"/>
          </a:p>
        </p:txBody>
      </p:sp>
      <p:sp>
        <p:nvSpPr>
          <p:cNvPr id="5" name="页脚占位符 4">
            <a:extLst>
              <a:ext uri="{FF2B5EF4-FFF2-40B4-BE49-F238E27FC236}">
                <a16:creationId xmlns:a16="http://schemas.microsoft.com/office/drawing/2014/main" id="{9A5C5244-77E3-2043-AF56-264E96CFE1E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68B8585-0792-614C-A697-2989A0E1BB9D}"/>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402925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72290-43A4-3648-AC80-18422BF8903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41E57C1-7EE7-C843-90A3-78DB927BE98B}"/>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7D2E616-3C99-5A46-9335-00FB157EA3A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5F55B77-B9E8-6549-9FC1-065E393B2E56}"/>
              </a:ext>
            </a:extLst>
          </p:cNvPr>
          <p:cNvSpPr>
            <a:spLocks noGrp="1"/>
          </p:cNvSpPr>
          <p:nvPr>
            <p:ph type="dt" sz="half" idx="10"/>
          </p:nvPr>
        </p:nvSpPr>
        <p:spPr/>
        <p:txBody>
          <a:bodyPr/>
          <a:lstStyle/>
          <a:p>
            <a:fld id="{5B838D7F-C601-A04E-9991-AEFB0E3EB3A7}" type="datetimeFigureOut">
              <a:rPr kumimoji="1" lang="zh-CN" altLang="en-US" smtClean="0"/>
              <a:t>2023/10/10</a:t>
            </a:fld>
            <a:endParaRPr kumimoji="1" lang="zh-CN" altLang="en-US"/>
          </a:p>
        </p:txBody>
      </p:sp>
      <p:sp>
        <p:nvSpPr>
          <p:cNvPr id="6" name="页脚占位符 5">
            <a:extLst>
              <a:ext uri="{FF2B5EF4-FFF2-40B4-BE49-F238E27FC236}">
                <a16:creationId xmlns:a16="http://schemas.microsoft.com/office/drawing/2014/main" id="{A7D839E9-7E15-DE43-BEE5-B6BE1F695A1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A19A144-0A60-A745-8C9B-B087006ADF84}"/>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303380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2707F-7D47-2644-9B65-EF249EA00C4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77F1D95-C617-C244-8DA6-1390B4226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710303A-3F2B-3A49-A82A-89B83A504BA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4A65F01F-59CC-754E-BF58-C41163CB19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8F4AD7A-9F7F-984B-8E76-252F5C5F8EB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A2E15E9-520F-1348-8894-028648AEAA80}"/>
              </a:ext>
            </a:extLst>
          </p:cNvPr>
          <p:cNvSpPr>
            <a:spLocks noGrp="1"/>
          </p:cNvSpPr>
          <p:nvPr>
            <p:ph type="dt" sz="half" idx="10"/>
          </p:nvPr>
        </p:nvSpPr>
        <p:spPr/>
        <p:txBody>
          <a:bodyPr/>
          <a:lstStyle/>
          <a:p>
            <a:fld id="{5B838D7F-C601-A04E-9991-AEFB0E3EB3A7}" type="datetimeFigureOut">
              <a:rPr kumimoji="1" lang="zh-CN" altLang="en-US" smtClean="0"/>
              <a:t>2023/10/10</a:t>
            </a:fld>
            <a:endParaRPr kumimoji="1" lang="zh-CN" altLang="en-US"/>
          </a:p>
        </p:txBody>
      </p:sp>
      <p:sp>
        <p:nvSpPr>
          <p:cNvPr id="8" name="页脚占位符 7">
            <a:extLst>
              <a:ext uri="{FF2B5EF4-FFF2-40B4-BE49-F238E27FC236}">
                <a16:creationId xmlns:a16="http://schemas.microsoft.com/office/drawing/2014/main" id="{85DF0A15-0D35-0345-B123-F093E260D816}"/>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F0D7BE0-1CFE-9341-8E4D-EF84392181B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01870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6548A7-789D-8544-84AE-A78D499D3C9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50081A3-22A1-924C-8933-2E70E194ADF3}"/>
              </a:ext>
            </a:extLst>
          </p:cNvPr>
          <p:cNvSpPr>
            <a:spLocks noGrp="1"/>
          </p:cNvSpPr>
          <p:nvPr>
            <p:ph type="dt" sz="half" idx="10"/>
          </p:nvPr>
        </p:nvSpPr>
        <p:spPr/>
        <p:txBody>
          <a:bodyPr/>
          <a:lstStyle/>
          <a:p>
            <a:fld id="{530820CF-B880-4189-942D-D702A7CBA730}" type="datetimeFigureOut">
              <a:rPr lang="zh-CN" altLang="en-US" smtClean="0"/>
              <a:t>2023/10/10</a:t>
            </a:fld>
            <a:endParaRPr lang="zh-CN" altLang="en-US"/>
          </a:p>
        </p:txBody>
      </p:sp>
      <p:sp>
        <p:nvSpPr>
          <p:cNvPr id="4" name="页脚占位符 3">
            <a:extLst>
              <a:ext uri="{FF2B5EF4-FFF2-40B4-BE49-F238E27FC236}">
                <a16:creationId xmlns:a16="http://schemas.microsoft.com/office/drawing/2014/main" id="{6AF810A1-4B83-FA4B-9399-EE573CBD8A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D5E9EB4-37A0-D541-BF98-2D94FF8967E6}"/>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64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D80BE1-CEAD-8942-94F6-E79BDB072CD5}"/>
              </a:ext>
            </a:extLst>
          </p:cNvPr>
          <p:cNvSpPr>
            <a:spLocks noGrp="1"/>
          </p:cNvSpPr>
          <p:nvPr>
            <p:ph type="dt" sz="half" idx="10"/>
          </p:nvPr>
        </p:nvSpPr>
        <p:spPr/>
        <p:txBody>
          <a:bodyPr/>
          <a:lstStyle/>
          <a:p>
            <a:fld id="{530820CF-B880-4189-942D-D702A7CBA730}" type="datetimeFigureOut">
              <a:rPr lang="zh-CN" altLang="en-US" smtClean="0"/>
              <a:t>2023/10/10</a:t>
            </a:fld>
            <a:endParaRPr lang="zh-CN" altLang="en-US"/>
          </a:p>
        </p:txBody>
      </p:sp>
      <p:sp>
        <p:nvSpPr>
          <p:cNvPr id="3" name="页脚占位符 2">
            <a:extLst>
              <a:ext uri="{FF2B5EF4-FFF2-40B4-BE49-F238E27FC236}">
                <a16:creationId xmlns:a16="http://schemas.microsoft.com/office/drawing/2014/main" id="{5EBDFB2A-3BB3-804D-8646-A2A0D2C83E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A11A5F4-AA57-1144-A623-3A0F48C6FAF4}"/>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9989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CD430-48C7-D347-A4F8-BC502101CFD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058B230-2E26-A540-9267-69132C3786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6CCB6C8-AAD8-2B46-9F30-B09E6EFB35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0FCEDB8-AFE5-A345-A665-E1E7981598C6}"/>
              </a:ext>
            </a:extLst>
          </p:cNvPr>
          <p:cNvSpPr>
            <a:spLocks noGrp="1"/>
          </p:cNvSpPr>
          <p:nvPr>
            <p:ph type="dt" sz="half" idx="10"/>
          </p:nvPr>
        </p:nvSpPr>
        <p:spPr/>
        <p:txBody>
          <a:bodyPr/>
          <a:lstStyle/>
          <a:p>
            <a:fld id="{5B838D7F-C601-A04E-9991-AEFB0E3EB3A7}" type="datetimeFigureOut">
              <a:rPr kumimoji="1" lang="zh-CN" altLang="en-US" smtClean="0"/>
              <a:t>2023/10/10</a:t>
            </a:fld>
            <a:endParaRPr kumimoji="1" lang="zh-CN" altLang="en-US"/>
          </a:p>
        </p:txBody>
      </p:sp>
      <p:sp>
        <p:nvSpPr>
          <p:cNvPr id="6" name="页脚占位符 5">
            <a:extLst>
              <a:ext uri="{FF2B5EF4-FFF2-40B4-BE49-F238E27FC236}">
                <a16:creationId xmlns:a16="http://schemas.microsoft.com/office/drawing/2014/main" id="{F0E3ABEF-10D0-374C-93EB-2235F7AFF32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3AE97A9-5F0E-6546-B484-887F216EA6FB}"/>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76156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9DDF1-6528-5547-9552-E2CE95B6744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0C3C6A0-63C8-D24B-BA6B-8B5936B4E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DBBD2D2-0875-7040-85B6-752DC5A1C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ED047DE-5649-7C4A-A46F-83D8DFC46804}"/>
              </a:ext>
            </a:extLst>
          </p:cNvPr>
          <p:cNvSpPr>
            <a:spLocks noGrp="1"/>
          </p:cNvSpPr>
          <p:nvPr>
            <p:ph type="dt" sz="half" idx="10"/>
          </p:nvPr>
        </p:nvSpPr>
        <p:spPr/>
        <p:txBody>
          <a:bodyPr/>
          <a:lstStyle/>
          <a:p>
            <a:fld id="{5B838D7F-C601-A04E-9991-AEFB0E3EB3A7}" type="datetimeFigureOut">
              <a:rPr kumimoji="1" lang="zh-CN" altLang="en-US" smtClean="0"/>
              <a:t>2023/10/10</a:t>
            </a:fld>
            <a:endParaRPr kumimoji="1" lang="zh-CN" altLang="en-US"/>
          </a:p>
        </p:txBody>
      </p:sp>
      <p:sp>
        <p:nvSpPr>
          <p:cNvPr id="6" name="页脚占位符 5">
            <a:extLst>
              <a:ext uri="{FF2B5EF4-FFF2-40B4-BE49-F238E27FC236}">
                <a16:creationId xmlns:a16="http://schemas.microsoft.com/office/drawing/2014/main" id="{AF84E58D-D5D4-EC46-8805-6FDDCB0BEC2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4F931D1-B2B5-8F47-9ED7-53BA9E928CA5}"/>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418713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0D41A14-93F9-024E-A2F5-F0C0D22D36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437A724-FAC4-FD4B-8C86-BD116A287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7E5E95-9484-8647-B6C3-239FCFDC4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38D7F-C601-A04E-9991-AEFB0E3EB3A7}" type="datetimeFigureOut">
              <a:rPr kumimoji="1" lang="zh-CN" altLang="en-US" smtClean="0"/>
              <a:t>2023/10/10</a:t>
            </a:fld>
            <a:endParaRPr kumimoji="1" lang="zh-CN" altLang="en-US"/>
          </a:p>
        </p:txBody>
      </p:sp>
      <p:sp>
        <p:nvSpPr>
          <p:cNvPr id="5" name="页脚占位符 4">
            <a:extLst>
              <a:ext uri="{FF2B5EF4-FFF2-40B4-BE49-F238E27FC236}">
                <a16:creationId xmlns:a16="http://schemas.microsoft.com/office/drawing/2014/main" id="{0EE61DC8-15CA-FE4A-BBD8-2B73EA1B78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6121EA1-4A25-F44F-B5A6-D295DA0AF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E85A6-C9FF-3B43-91E6-FBF0C10872E9}" type="slidenum">
              <a:rPr kumimoji="1" lang="zh-CN" altLang="en-US" smtClean="0"/>
              <a:t>‹#›</a:t>
            </a:fld>
            <a:endParaRPr kumimoji="1" lang="zh-CN" altLang="en-US"/>
          </a:p>
        </p:txBody>
      </p:sp>
      <p:cxnSp>
        <p:nvCxnSpPr>
          <p:cNvPr id="11" name="直接连接符 30">
            <a:extLst>
              <a:ext uri="{FF2B5EF4-FFF2-40B4-BE49-F238E27FC236}">
                <a16:creationId xmlns:a16="http://schemas.microsoft.com/office/drawing/2014/main" id="{81181929-B1D0-F547-819B-515184CA37AC}"/>
              </a:ext>
            </a:extLst>
          </p:cNvPr>
          <p:cNvCxnSpPr>
            <a:cxnSpLocks/>
          </p:cNvCxnSpPr>
          <p:nvPr userDrawn="1"/>
        </p:nvCxnSpPr>
        <p:spPr>
          <a:xfrm>
            <a:off x="335360" y="836712"/>
            <a:ext cx="1149145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151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7" r:id="rId13"/>
    <p:sldLayoutId id="2147483698" r:id="rId14"/>
    <p:sldLayoutId id="2147483699" r:id="rId15"/>
    <p:sldLayoutId id="214748370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6" name="矩形 5"/>
          <p:cNvSpPr/>
          <p:nvPr userDrawn="1"/>
        </p:nvSpPr>
        <p:spPr bwMode="auto">
          <a:xfrm>
            <a:off x="2" y="0"/>
            <a:ext cx="12192000" cy="6858000"/>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a:buClr>
                <a:srgbClr val="CC9900"/>
              </a:buClr>
              <a:buFont typeface="Wingdings" pitchFamily="2" charset="2"/>
              <a:buChar char="n"/>
            </a:pPr>
            <a:endParaRPr lang="zh-CN" altLang="en-US" sz="2160" b="0">
              <a:solidFill>
                <a:srgbClr val="000000"/>
              </a:solidFill>
              <a:latin typeface="Arial" charset="0"/>
              <a:ea typeface="宋体" charset="-122"/>
            </a:endParaRPr>
          </a:p>
        </p:txBody>
      </p:sp>
    </p:spTree>
    <p:extLst>
      <p:ext uri="{BB962C8B-B14F-4D97-AF65-F5344CB8AC3E}">
        <p14:creationId xmlns:p14="http://schemas.microsoft.com/office/powerpoint/2010/main" val="928677723"/>
      </p:ext>
    </p:extLst>
  </p:cSld>
  <p:clrMap bg1="lt1" tx1="dk1" bg2="lt2" tx2="dk2" accent1="accent1" accent2="accent2" accent3="accent3" accent4="accent4" accent5="accent5" accent6="accent6" hlink="hlink" folHlink="folHlink"/>
  <p:sldLayoutIdLst>
    <p:sldLayoutId id="2147483696" r:id="rId1"/>
  </p:sldLayoutIdLst>
  <p:transition>
    <p:fade/>
  </p:transition>
  <p:txStyles>
    <p:titleStyle>
      <a:lvl1pPr algn="ctr" defTabSz="961961" rtl="0" eaLnBrk="0" fontAlgn="base" hangingPunct="0">
        <a:spcBef>
          <a:spcPct val="0"/>
        </a:spcBef>
        <a:spcAft>
          <a:spcPct val="0"/>
        </a:spcAft>
        <a:defRPr sz="4560">
          <a:solidFill>
            <a:schemeClr val="tx2"/>
          </a:solidFill>
          <a:latin typeface="+mj-lt"/>
          <a:ea typeface="+mj-ea"/>
          <a:cs typeface="+mj-cs"/>
        </a:defRPr>
      </a:lvl1pPr>
      <a:lvl2pPr algn="ctr" defTabSz="961961" rtl="0" eaLnBrk="0" fontAlgn="base" hangingPunct="0">
        <a:spcBef>
          <a:spcPct val="0"/>
        </a:spcBef>
        <a:spcAft>
          <a:spcPct val="0"/>
        </a:spcAft>
        <a:defRPr sz="4560">
          <a:solidFill>
            <a:schemeClr val="tx2"/>
          </a:solidFill>
          <a:latin typeface="Arial" charset="0"/>
          <a:ea typeface="宋体" pitchFamily="2" charset="-122"/>
        </a:defRPr>
      </a:lvl2pPr>
      <a:lvl3pPr algn="ctr" defTabSz="961961" rtl="0" eaLnBrk="0" fontAlgn="base" hangingPunct="0">
        <a:spcBef>
          <a:spcPct val="0"/>
        </a:spcBef>
        <a:spcAft>
          <a:spcPct val="0"/>
        </a:spcAft>
        <a:defRPr sz="4560">
          <a:solidFill>
            <a:schemeClr val="tx2"/>
          </a:solidFill>
          <a:latin typeface="Arial" charset="0"/>
          <a:ea typeface="宋体" pitchFamily="2" charset="-122"/>
        </a:defRPr>
      </a:lvl3pPr>
      <a:lvl4pPr algn="ctr" defTabSz="961961" rtl="0" eaLnBrk="0" fontAlgn="base" hangingPunct="0">
        <a:spcBef>
          <a:spcPct val="0"/>
        </a:spcBef>
        <a:spcAft>
          <a:spcPct val="0"/>
        </a:spcAft>
        <a:defRPr sz="4560">
          <a:solidFill>
            <a:schemeClr val="tx2"/>
          </a:solidFill>
          <a:latin typeface="Arial" charset="0"/>
          <a:ea typeface="宋体" pitchFamily="2" charset="-122"/>
        </a:defRPr>
      </a:lvl4pPr>
      <a:lvl5pPr algn="ctr" defTabSz="961961" rtl="0" eaLnBrk="0" fontAlgn="base" hangingPunct="0">
        <a:spcBef>
          <a:spcPct val="0"/>
        </a:spcBef>
        <a:spcAft>
          <a:spcPct val="0"/>
        </a:spcAft>
        <a:defRPr sz="4560">
          <a:solidFill>
            <a:schemeClr val="tx2"/>
          </a:solidFill>
          <a:latin typeface="Arial" charset="0"/>
          <a:ea typeface="宋体" pitchFamily="2" charset="-122"/>
        </a:defRPr>
      </a:lvl5pPr>
      <a:lvl6pPr marL="548604" algn="ctr" defTabSz="961961" rtl="0" fontAlgn="base">
        <a:spcBef>
          <a:spcPct val="0"/>
        </a:spcBef>
        <a:spcAft>
          <a:spcPct val="0"/>
        </a:spcAft>
        <a:defRPr sz="4560">
          <a:solidFill>
            <a:schemeClr val="tx2"/>
          </a:solidFill>
          <a:latin typeface="Arial" charset="0"/>
          <a:ea typeface="宋体" pitchFamily="2" charset="-122"/>
        </a:defRPr>
      </a:lvl6pPr>
      <a:lvl7pPr marL="1097206" algn="ctr" defTabSz="961961" rtl="0" fontAlgn="base">
        <a:spcBef>
          <a:spcPct val="0"/>
        </a:spcBef>
        <a:spcAft>
          <a:spcPct val="0"/>
        </a:spcAft>
        <a:defRPr sz="4560">
          <a:solidFill>
            <a:schemeClr val="tx2"/>
          </a:solidFill>
          <a:latin typeface="Arial" charset="0"/>
          <a:ea typeface="宋体" pitchFamily="2" charset="-122"/>
        </a:defRPr>
      </a:lvl7pPr>
      <a:lvl8pPr marL="1645811" algn="ctr" defTabSz="961961" rtl="0" fontAlgn="base">
        <a:spcBef>
          <a:spcPct val="0"/>
        </a:spcBef>
        <a:spcAft>
          <a:spcPct val="0"/>
        </a:spcAft>
        <a:defRPr sz="4560">
          <a:solidFill>
            <a:schemeClr val="tx2"/>
          </a:solidFill>
          <a:latin typeface="Arial" charset="0"/>
          <a:ea typeface="宋体" pitchFamily="2" charset="-122"/>
        </a:defRPr>
      </a:lvl8pPr>
      <a:lvl9pPr marL="2194414" algn="ctr" defTabSz="961961" rtl="0" fontAlgn="base">
        <a:spcBef>
          <a:spcPct val="0"/>
        </a:spcBef>
        <a:spcAft>
          <a:spcPct val="0"/>
        </a:spcAft>
        <a:defRPr sz="4560">
          <a:solidFill>
            <a:schemeClr val="tx2"/>
          </a:solidFill>
          <a:latin typeface="Arial" charset="0"/>
          <a:ea typeface="宋体" pitchFamily="2" charset="-122"/>
        </a:defRPr>
      </a:lvl9pPr>
    </p:titleStyle>
    <p:bodyStyle>
      <a:lvl1pPr marL="360022" indent="-360022" algn="l" defTabSz="961961" rtl="0" eaLnBrk="0" fontAlgn="base" hangingPunct="0">
        <a:spcBef>
          <a:spcPct val="20000"/>
        </a:spcBef>
        <a:spcAft>
          <a:spcPct val="0"/>
        </a:spcAft>
        <a:buChar char="•"/>
        <a:defRPr sz="3360">
          <a:solidFill>
            <a:schemeClr val="tx1"/>
          </a:solidFill>
          <a:latin typeface="+mn-lt"/>
          <a:ea typeface="+mn-ea"/>
          <a:cs typeface="+mn-cs"/>
        </a:defRPr>
      </a:lvl1pPr>
      <a:lvl2pPr marL="782904" indent="-300970" algn="l" defTabSz="961961" rtl="0" eaLnBrk="0" fontAlgn="base" hangingPunct="0">
        <a:spcBef>
          <a:spcPct val="20000"/>
        </a:spcBef>
        <a:spcAft>
          <a:spcPct val="0"/>
        </a:spcAft>
        <a:buChar char="–"/>
        <a:defRPr sz="3000">
          <a:solidFill>
            <a:schemeClr val="tx1"/>
          </a:solidFill>
          <a:latin typeface="+mn-lt"/>
          <a:ea typeface="+mn-ea"/>
        </a:defRPr>
      </a:lvl2pPr>
      <a:lvl3pPr marL="1203880" indent="-241920" algn="l" defTabSz="961961" rtl="0" eaLnBrk="0" fontAlgn="base" hangingPunct="0">
        <a:spcBef>
          <a:spcPct val="20000"/>
        </a:spcBef>
        <a:spcAft>
          <a:spcPct val="0"/>
        </a:spcAft>
        <a:buChar char="•"/>
        <a:defRPr sz="2639">
          <a:solidFill>
            <a:schemeClr val="tx1"/>
          </a:solidFill>
          <a:latin typeface="+mn-lt"/>
          <a:ea typeface="+mn-ea"/>
        </a:defRPr>
      </a:lvl3pPr>
      <a:lvl4pPr marL="1682003" indent="-240014" algn="l" defTabSz="961961" rtl="0" eaLnBrk="0" fontAlgn="base" hangingPunct="0">
        <a:spcBef>
          <a:spcPct val="20000"/>
        </a:spcBef>
        <a:spcAft>
          <a:spcPct val="0"/>
        </a:spcAft>
        <a:buChar char="–"/>
        <a:defRPr sz="2040">
          <a:solidFill>
            <a:schemeClr val="tx1"/>
          </a:solidFill>
          <a:latin typeface="+mn-lt"/>
          <a:ea typeface="+mn-ea"/>
        </a:defRPr>
      </a:lvl4pPr>
      <a:lvl5pPr marL="2163935" indent="-241920" algn="l" defTabSz="961961" rtl="0" eaLnBrk="0" fontAlgn="base" hangingPunct="0">
        <a:spcBef>
          <a:spcPct val="20000"/>
        </a:spcBef>
        <a:spcAft>
          <a:spcPct val="0"/>
        </a:spcAft>
        <a:buChar char="»"/>
        <a:defRPr sz="2040">
          <a:solidFill>
            <a:schemeClr val="tx1"/>
          </a:solidFill>
          <a:latin typeface="+mn-lt"/>
          <a:ea typeface="+mn-ea"/>
        </a:defRPr>
      </a:lvl5pPr>
      <a:lvl6pPr marL="2712539" indent="-241920" algn="l" defTabSz="961961" rtl="0" fontAlgn="base">
        <a:spcBef>
          <a:spcPct val="20000"/>
        </a:spcBef>
        <a:spcAft>
          <a:spcPct val="0"/>
        </a:spcAft>
        <a:buChar char="»"/>
        <a:defRPr sz="2040">
          <a:solidFill>
            <a:schemeClr val="tx1"/>
          </a:solidFill>
          <a:latin typeface="+mn-lt"/>
          <a:ea typeface="+mn-ea"/>
        </a:defRPr>
      </a:lvl6pPr>
      <a:lvl7pPr marL="3261140" indent="-241920" algn="l" defTabSz="961961" rtl="0" fontAlgn="base">
        <a:spcBef>
          <a:spcPct val="20000"/>
        </a:spcBef>
        <a:spcAft>
          <a:spcPct val="0"/>
        </a:spcAft>
        <a:buChar char="»"/>
        <a:defRPr sz="2040">
          <a:solidFill>
            <a:schemeClr val="tx1"/>
          </a:solidFill>
          <a:latin typeface="+mn-lt"/>
          <a:ea typeface="+mn-ea"/>
        </a:defRPr>
      </a:lvl7pPr>
      <a:lvl8pPr marL="3809746" indent="-241920" algn="l" defTabSz="961961" rtl="0" fontAlgn="base">
        <a:spcBef>
          <a:spcPct val="20000"/>
        </a:spcBef>
        <a:spcAft>
          <a:spcPct val="0"/>
        </a:spcAft>
        <a:buChar char="»"/>
        <a:defRPr sz="2040">
          <a:solidFill>
            <a:schemeClr val="tx1"/>
          </a:solidFill>
          <a:latin typeface="+mn-lt"/>
          <a:ea typeface="+mn-ea"/>
        </a:defRPr>
      </a:lvl8pPr>
      <a:lvl9pPr marL="4358347" indent="-241920" algn="l" defTabSz="961961" rtl="0" fontAlgn="base">
        <a:spcBef>
          <a:spcPct val="20000"/>
        </a:spcBef>
        <a:spcAft>
          <a:spcPct val="0"/>
        </a:spcAft>
        <a:buChar char="»"/>
        <a:defRPr sz="2040">
          <a:solidFill>
            <a:schemeClr val="tx1"/>
          </a:solidFill>
          <a:latin typeface="+mn-lt"/>
          <a:ea typeface="+mn-ea"/>
        </a:defRPr>
      </a:lvl9pPr>
    </p:bodyStyle>
    <p:otherStyle>
      <a:defPPr>
        <a:defRPr lang="zh-CN"/>
      </a:defPPr>
      <a:lvl1pPr marL="0" algn="l" defTabSz="1097206" rtl="0" eaLnBrk="1" latinLnBrk="0" hangingPunct="1">
        <a:defRPr sz="2160" kern="1200">
          <a:solidFill>
            <a:schemeClr val="tx1"/>
          </a:solidFill>
          <a:latin typeface="+mn-lt"/>
          <a:ea typeface="+mn-ea"/>
          <a:cs typeface="+mn-cs"/>
        </a:defRPr>
      </a:lvl1pPr>
      <a:lvl2pPr marL="548604" algn="l" defTabSz="1097206" rtl="0" eaLnBrk="1" latinLnBrk="0" hangingPunct="1">
        <a:defRPr sz="2160" kern="1200">
          <a:solidFill>
            <a:schemeClr val="tx1"/>
          </a:solidFill>
          <a:latin typeface="+mn-lt"/>
          <a:ea typeface="+mn-ea"/>
          <a:cs typeface="+mn-cs"/>
        </a:defRPr>
      </a:lvl2pPr>
      <a:lvl3pPr marL="1097206" algn="l" defTabSz="1097206" rtl="0" eaLnBrk="1" latinLnBrk="0" hangingPunct="1">
        <a:defRPr sz="2160" kern="1200">
          <a:solidFill>
            <a:schemeClr val="tx1"/>
          </a:solidFill>
          <a:latin typeface="+mn-lt"/>
          <a:ea typeface="+mn-ea"/>
          <a:cs typeface="+mn-cs"/>
        </a:defRPr>
      </a:lvl3pPr>
      <a:lvl4pPr marL="1645811" algn="l" defTabSz="1097206" rtl="0" eaLnBrk="1" latinLnBrk="0" hangingPunct="1">
        <a:defRPr sz="2160" kern="1200">
          <a:solidFill>
            <a:schemeClr val="tx1"/>
          </a:solidFill>
          <a:latin typeface="+mn-lt"/>
          <a:ea typeface="+mn-ea"/>
          <a:cs typeface="+mn-cs"/>
        </a:defRPr>
      </a:lvl4pPr>
      <a:lvl5pPr marL="2194414" algn="l" defTabSz="1097206" rtl="0" eaLnBrk="1" latinLnBrk="0" hangingPunct="1">
        <a:defRPr sz="2160" kern="1200">
          <a:solidFill>
            <a:schemeClr val="tx1"/>
          </a:solidFill>
          <a:latin typeface="+mn-lt"/>
          <a:ea typeface="+mn-ea"/>
          <a:cs typeface="+mn-cs"/>
        </a:defRPr>
      </a:lvl5pPr>
      <a:lvl6pPr marL="2743016" algn="l" defTabSz="1097206" rtl="0" eaLnBrk="1" latinLnBrk="0" hangingPunct="1">
        <a:defRPr sz="2160" kern="1200">
          <a:solidFill>
            <a:schemeClr val="tx1"/>
          </a:solidFill>
          <a:latin typeface="+mn-lt"/>
          <a:ea typeface="+mn-ea"/>
          <a:cs typeface="+mn-cs"/>
        </a:defRPr>
      </a:lvl6pPr>
      <a:lvl7pPr marL="3291619" algn="l" defTabSz="1097206" rtl="0" eaLnBrk="1" latinLnBrk="0" hangingPunct="1">
        <a:defRPr sz="2160" kern="1200">
          <a:solidFill>
            <a:schemeClr val="tx1"/>
          </a:solidFill>
          <a:latin typeface="+mn-lt"/>
          <a:ea typeface="+mn-ea"/>
          <a:cs typeface="+mn-cs"/>
        </a:defRPr>
      </a:lvl7pPr>
      <a:lvl8pPr marL="3840222" algn="l" defTabSz="1097206" rtl="0" eaLnBrk="1" latinLnBrk="0" hangingPunct="1">
        <a:defRPr sz="2160" kern="1200">
          <a:solidFill>
            <a:schemeClr val="tx1"/>
          </a:solidFill>
          <a:latin typeface="+mn-lt"/>
          <a:ea typeface="+mn-ea"/>
          <a:cs typeface="+mn-cs"/>
        </a:defRPr>
      </a:lvl8pPr>
      <a:lvl9pPr marL="4388825" algn="l" defTabSz="1097206"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wang@sei.ecnu.edu.cn"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134.emf"/></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139.jpeg"/></Relationships>
</file>

<file path=ppt/slides/_rels/slide10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48.png"/><Relationship Id="rId4" Type="http://schemas.openxmlformats.org/officeDocument/2006/relationships/oleObject" Target="../embeddings/oleObject3.bin"/></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5.xml"/><Relationship Id="rId1" Type="http://schemas.openxmlformats.org/officeDocument/2006/relationships/slideLayout" Target="../slideLayouts/slideLayout16.xml"/><Relationship Id="rId4" Type="http://schemas.openxmlformats.org/officeDocument/2006/relationships/image" Target="../media/image154.png"/></Relationships>
</file>

<file path=ppt/slides/_rels/slide12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emf"/><Relationship Id="rId2" Type="http://schemas.openxmlformats.org/officeDocument/2006/relationships/notesSlide" Target="../notesSlides/notesSlide86.xml"/><Relationship Id="rId1" Type="http://schemas.openxmlformats.org/officeDocument/2006/relationships/slideLayout" Target="../slideLayouts/slideLayout1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27.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1.xml"/><Relationship Id="rId1" Type="http://schemas.openxmlformats.org/officeDocument/2006/relationships/slideLayout" Target="../slideLayouts/slideLayout14.xml"/><Relationship Id="rId4" Type="http://schemas.openxmlformats.org/officeDocument/2006/relationships/image" Target="../media/image168.png"/></Relationships>
</file>

<file path=ppt/slides/_rels/slide13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4.xml"/><Relationship Id="rId4" Type="http://schemas.openxmlformats.org/officeDocument/2006/relationships/image" Target="../media/image172.png"/></Relationships>
</file>

<file path=ppt/slides/_rels/slide1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jpeg"/></Relationships>
</file>

<file path=ppt/slides/_rels/slide14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184.png"/><Relationship Id="rId4" Type="http://schemas.openxmlformats.org/officeDocument/2006/relationships/oleObject" Target="../embeddings/oleObject4.bin"/></Relationships>
</file>

<file path=ppt/slides/_rels/slide1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187.png"/><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6.emf"/><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png"/><Relationship Id="rId7"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104.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3.png"/><Relationship Id="rId4" Type="http://schemas.openxmlformats.org/officeDocument/2006/relationships/oleObject" Target="../embeddings/oleObject1.bin"/></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4.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slide" Target="slide34.xml"/><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9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1269896" y="1809945"/>
            <a:ext cx="9664803" cy="3930455"/>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8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Computer Networks</a:t>
            </a:r>
            <a:endParaRPr lang="en-US" altLang="zh-CN" sz="4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800" dirty="0">
              <a:latin typeface="Arial" panose="020B0604020202020204" pitchFamily="34" charset="0"/>
              <a:ea typeface="微软雅黑" pitchFamily="34" charset="-122"/>
              <a:cs typeface="Arial" panose="020B0604020202020204" pitchFamily="34" charset="0"/>
            </a:endParaRPr>
          </a:p>
          <a:p>
            <a:endParaRPr lang="en-US" altLang="zh-CN" sz="2800" dirty="0">
              <a:latin typeface="Arial" panose="020B0604020202020204" pitchFamily="34" charset="0"/>
              <a:ea typeface="微软雅黑" pitchFamily="34" charset="-122"/>
              <a:cs typeface="Arial" panose="020B0604020202020204" pitchFamily="34" charset="0"/>
            </a:endParaRPr>
          </a:p>
          <a:p>
            <a:endParaRPr lang="en-US" altLang="zh-CN" sz="2800" dirty="0">
              <a:latin typeface="Arial" panose="020B0604020202020204" pitchFamily="34" charset="0"/>
              <a:ea typeface="微软雅黑" pitchFamily="34" charset="-122"/>
              <a:cs typeface="Arial" panose="020B0604020202020204" pitchFamily="34" charset="0"/>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王廷</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华东师范大学 软件工程学院</a:t>
            </a:r>
            <a:br>
              <a:rPr lang="en-US" altLang="zh-CN" sz="2000" dirty="0">
                <a:solidFill>
                  <a:schemeClr val="accent1">
                    <a:lumMod val="75000"/>
                  </a:schemeClr>
                </a:solidFill>
                <a:latin typeface="微软雅黑" panose="020B0503020204020204" pitchFamily="34" charset="-122"/>
                <a:ea typeface="微软雅黑" panose="020B0503020204020204" pitchFamily="34" charset="-122"/>
              </a:rPr>
            </a:b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Email: </a:t>
            </a:r>
            <a:r>
              <a:rPr lang="en-US" altLang="zh-CN" sz="2000" dirty="0">
                <a:solidFill>
                  <a:schemeClr val="accent1">
                    <a:lumMod val="75000"/>
                  </a:schemeClr>
                </a:solidFill>
                <a:latin typeface="微软雅黑" panose="020B0503020204020204" pitchFamily="34" charset="-122"/>
                <a:ea typeface="微软雅黑" panose="020B0503020204020204" pitchFamily="34" charset="-122"/>
                <a:hlinkClick r:id="rId3"/>
              </a:rPr>
              <a:t>twang@sei.ecnu.edu.cn</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Office: </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理科大楼</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B1116</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室</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矩形 1">
            <a:extLst>
              <a:ext uri="{FF2B5EF4-FFF2-40B4-BE49-F238E27FC236}">
                <a16:creationId xmlns:a16="http://schemas.microsoft.com/office/drawing/2014/main" id="{1BDA800D-35B7-4B4A-BC4C-D692E3790B0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Analog</a:t>
            </a:r>
            <a:r>
              <a:rPr lang="en-US" altLang="zh-CN" sz="2800" b="1" kern="0" dirty="0">
                <a:solidFill>
                  <a:srgbClr val="C00000"/>
                </a:solidFill>
                <a:latin typeface="微软雅黑" panose="020B0503020204020204" pitchFamily="34" charset="-122"/>
                <a:ea typeface="微软雅黑" panose="020B0503020204020204" pitchFamily="34" charset="-122"/>
              </a:rPr>
              <a:t>,</a:t>
            </a:r>
            <a:r>
              <a:rPr lang="zh-CN" altLang="en-US" sz="2800" b="1" kern="0" dirty="0">
                <a:solidFill>
                  <a:srgbClr val="C00000"/>
                </a:solidFill>
                <a:latin typeface="微软雅黑" panose="020B0503020204020204" pitchFamily="34" charset="-122"/>
                <a:ea typeface="微软雅黑" panose="020B0503020204020204" pitchFamily="34" charset="-122"/>
              </a:rPr>
              <a:t> </a:t>
            </a:r>
            <a:r>
              <a:rPr lang="en-US" altLang="zh-CN" sz="2800" b="1" kern="0" dirty="0">
                <a:solidFill>
                  <a:srgbClr val="C00000"/>
                </a:solidFill>
                <a:latin typeface="微软雅黑" panose="020B0503020204020204" pitchFamily="34" charset="-122"/>
                <a:ea typeface="微软雅黑" panose="020B0503020204020204" pitchFamily="34" charset="-122"/>
              </a:rPr>
              <a:t>digital,</a:t>
            </a:r>
            <a:r>
              <a:rPr lang="zh-CN" altLang="en-US" sz="2800" b="1" kern="0" dirty="0">
                <a:solidFill>
                  <a:srgbClr val="C00000"/>
                </a:solidFill>
                <a:latin typeface="微软雅黑" panose="020B0503020204020204" pitchFamily="34" charset="-122"/>
                <a:ea typeface="微软雅黑" panose="020B0503020204020204" pitchFamily="34" charset="-122"/>
              </a:rPr>
              <a:t> </a:t>
            </a:r>
            <a:r>
              <a:rPr lang="en-US" altLang="zh-CN" sz="2800" b="1" kern="0" dirty="0">
                <a:solidFill>
                  <a:srgbClr val="C00000"/>
                </a:solidFill>
                <a:latin typeface="微软雅黑" panose="020B0503020204020204" pitchFamily="34" charset="-122"/>
                <a:ea typeface="微软雅黑" panose="020B0503020204020204" pitchFamily="34" charset="-122"/>
              </a:rPr>
              <a:t>data </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and Signals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71C34E6-F889-429F-A807-687F426348FE}"/>
              </a:ext>
            </a:extLst>
          </p:cNvPr>
          <p:cNvPicPr>
            <a:picLocks noChangeAspect="1"/>
          </p:cNvPicPr>
          <p:nvPr/>
        </p:nvPicPr>
        <p:blipFill>
          <a:blip r:embed="rId3"/>
          <a:stretch>
            <a:fillRect/>
          </a:stretch>
        </p:blipFill>
        <p:spPr>
          <a:xfrm>
            <a:off x="2743199" y="2157965"/>
            <a:ext cx="5630239" cy="4067411"/>
          </a:xfrm>
          <a:prstGeom prst="rect">
            <a:avLst/>
          </a:prstGeom>
        </p:spPr>
      </p:pic>
      <p:sp>
        <p:nvSpPr>
          <p:cNvPr id="10" name="文本框 9">
            <a:extLst>
              <a:ext uri="{FF2B5EF4-FFF2-40B4-BE49-F238E27FC236}">
                <a16:creationId xmlns:a16="http://schemas.microsoft.com/office/drawing/2014/main" id="{7702F432-2C46-4E3D-8F80-61672AC08B87}"/>
              </a:ext>
            </a:extLst>
          </p:cNvPr>
          <p:cNvSpPr txBox="1"/>
          <p:nvPr/>
        </p:nvSpPr>
        <p:spPr>
          <a:xfrm>
            <a:off x="527674" y="1293973"/>
            <a:ext cx="1149545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无论数据或信号，都可以是模拟的或数字的。所谓“模拟”就是连续变化的，而“数字”就表示取值是离散的；</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41995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2532" name="Rectangle 3"/>
          <p:cNvSpPr>
            <a:spLocks noGrp="1" noChangeArrowheads="1"/>
          </p:cNvSpPr>
          <p:nvPr>
            <p:ph idx="1"/>
          </p:nvPr>
        </p:nvSpPr>
        <p:spPr>
          <a:xfrm>
            <a:off x="499797" y="1051276"/>
            <a:ext cx="11023914" cy="1025149"/>
          </a:xfrm>
        </p:spPr>
        <p:txBody>
          <a:bodyPr/>
          <a:lstStyle/>
          <a:p>
            <a:pPr marL="457200" indent="-457200">
              <a:buFont typeface="Arial" panose="020B0604020202020204" pitchFamily="34" charset="0"/>
              <a:buChar char="•"/>
            </a:pPr>
            <a:r>
              <a:rPr lang="en-US" altLang="zh-CN" dirty="0">
                <a:ea typeface="宋体" panose="02010600030101010101" pitchFamily="2" charset="-122"/>
              </a:rPr>
              <a:t>Modulating the amplitude</a:t>
            </a:r>
            <a:r>
              <a:rPr lang="zh-CN" altLang="en-US" dirty="0">
                <a:ea typeface="宋体" panose="02010600030101010101" pitchFamily="2" charset="-122"/>
              </a:rPr>
              <a:t>振幅</a:t>
            </a:r>
            <a:r>
              <a:rPr lang="en-US" altLang="zh-CN" dirty="0">
                <a:ea typeface="宋体" panose="02010600030101010101" pitchFamily="2" charset="-122"/>
              </a:rPr>
              <a:t>, frequency</a:t>
            </a:r>
            <a:r>
              <a:rPr lang="zh-CN" altLang="en-US" dirty="0">
                <a:ea typeface="宋体" panose="02010600030101010101" pitchFamily="2" charset="-122"/>
              </a:rPr>
              <a:t>频率</a:t>
            </a:r>
            <a:r>
              <a:rPr lang="en-US" altLang="zh-CN" dirty="0">
                <a:ea typeface="宋体" panose="02010600030101010101" pitchFamily="2" charset="-122"/>
              </a:rPr>
              <a:t>/phase</a:t>
            </a:r>
            <a:r>
              <a:rPr lang="zh-CN" altLang="en-US" dirty="0">
                <a:ea typeface="宋体" panose="02010600030101010101" pitchFamily="2" charset="-122"/>
              </a:rPr>
              <a:t>相位</a:t>
            </a:r>
            <a:r>
              <a:rPr lang="en-US" altLang="zh-CN" dirty="0">
                <a:ea typeface="宋体" panose="02010600030101010101" pitchFamily="2" charset="-122"/>
              </a:rPr>
              <a:t> of a carrier signal sends bits in a (non-zero) frequency range</a:t>
            </a:r>
          </a:p>
        </p:txBody>
      </p:sp>
      <p:grpSp>
        <p:nvGrpSpPr>
          <p:cNvPr id="22533" name="Group 8"/>
          <p:cNvGrpSpPr>
            <a:grpSpLocks/>
          </p:cNvGrpSpPr>
          <p:nvPr/>
        </p:nvGrpSpPr>
        <p:grpSpPr bwMode="auto">
          <a:xfrm>
            <a:off x="2271024" y="2542760"/>
            <a:ext cx="6853237" cy="2808288"/>
            <a:chOff x="-1343025" y="3457575"/>
            <a:chExt cx="6853237" cy="2807732"/>
          </a:xfrm>
        </p:grpSpPr>
        <p:grpSp>
          <p:nvGrpSpPr>
            <p:cNvPr id="22534" name="Group 6"/>
            <p:cNvGrpSpPr>
              <a:grpSpLocks/>
            </p:cNvGrpSpPr>
            <p:nvPr/>
          </p:nvGrpSpPr>
          <p:grpSpPr bwMode="auto">
            <a:xfrm>
              <a:off x="1171575" y="3457575"/>
              <a:ext cx="4338637" cy="2790825"/>
              <a:chOff x="2447925" y="1304925"/>
              <a:chExt cx="4338637" cy="2790825"/>
            </a:xfrm>
          </p:grpSpPr>
          <p:pic>
            <p:nvPicPr>
              <p:cNvPr id="22539" name="Picture 2"/>
              <p:cNvPicPr>
                <a:picLocks noChangeAspect="1" noChangeArrowheads="1"/>
              </p:cNvPicPr>
              <p:nvPr/>
            </p:nvPicPr>
            <p:blipFill>
              <a:blip r:embed="rId3">
                <a:extLst>
                  <a:ext uri="{28A0092B-C50C-407E-A947-70E740481C1C}">
                    <a14:useLocalDpi xmlns:a14="http://schemas.microsoft.com/office/drawing/2010/main" val="0"/>
                  </a:ext>
                </a:extLst>
              </a:blip>
              <a:srcRect l="6445" t="1111" r="4688" b="81111"/>
              <a:stretch>
                <a:fillRect/>
              </a:stretch>
            </p:blipFill>
            <p:spPr bwMode="auto">
              <a:xfrm>
                <a:off x="2447925" y="1304925"/>
                <a:ext cx="4333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2"/>
              <p:cNvPicPr>
                <a:picLocks noChangeAspect="1" noChangeArrowheads="1"/>
              </p:cNvPicPr>
              <p:nvPr/>
            </p:nvPicPr>
            <p:blipFill>
              <a:blip r:embed="rId3">
                <a:extLst>
                  <a:ext uri="{28A0092B-C50C-407E-A947-70E740481C1C}">
                    <a14:useLocalDpi xmlns:a14="http://schemas.microsoft.com/office/drawing/2010/main" val="0"/>
                  </a:ext>
                </a:extLst>
              </a:blip>
              <a:srcRect l="6445" t="20222" r="4688" b="60889"/>
              <a:stretch>
                <a:fillRect/>
              </a:stretch>
            </p:blipFill>
            <p:spPr bwMode="auto">
              <a:xfrm>
                <a:off x="2447925" y="1990725"/>
                <a:ext cx="43338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2"/>
              <p:cNvPicPr>
                <a:picLocks noChangeAspect="1" noChangeArrowheads="1"/>
              </p:cNvPicPr>
              <p:nvPr/>
            </p:nvPicPr>
            <p:blipFill>
              <a:blip r:embed="rId3">
                <a:extLst>
                  <a:ext uri="{28A0092B-C50C-407E-A947-70E740481C1C}">
                    <a14:useLocalDpi xmlns:a14="http://schemas.microsoft.com/office/drawing/2010/main" val="0"/>
                  </a:ext>
                </a:extLst>
              </a:blip>
              <a:srcRect l="6445" t="45557" r="4688" b="34000"/>
              <a:stretch>
                <a:fillRect/>
              </a:stretch>
            </p:blipFill>
            <p:spPr bwMode="auto">
              <a:xfrm>
                <a:off x="2447925" y="2686050"/>
                <a:ext cx="43338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2"/>
              <p:cNvPicPr>
                <a:picLocks noChangeAspect="1" noChangeArrowheads="1"/>
              </p:cNvPicPr>
              <p:nvPr/>
            </p:nvPicPr>
            <p:blipFill>
              <a:blip r:embed="rId3">
                <a:extLst>
                  <a:ext uri="{28A0092B-C50C-407E-A947-70E740481C1C}">
                    <a14:useLocalDpi xmlns:a14="http://schemas.microsoft.com/office/drawing/2010/main" val="0"/>
                  </a:ext>
                </a:extLst>
              </a:blip>
              <a:srcRect l="6445" t="74223" r="4688" b="12666"/>
              <a:stretch>
                <a:fillRect/>
              </a:stretch>
            </p:blipFill>
            <p:spPr bwMode="auto">
              <a:xfrm>
                <a:off x="2452687" y="3533775"/>
                <a:ext cx="43338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5" name="TextBox 10"/>
            <p:cNvSpPr txBox="1">
              <a:spLocks noChangeArrowheads="1"/>
            </p:cNvSpPr>
            <p:nvPr/>
          </p:nvSpPr>
          <p:spPr bwMode="auto">
            <a:xfrm>
              <a:off x="-1343025" y="3657600"/>
              <a:ext cx="2005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NRZ signal of bits</a:t>
              </a:r>
            </a:p>
          </p:txBody>
        </p:sp>
        <p:sp>
          <p:nvSpPr>
            <p:cNvPr id="22536" name="TextBox 11"/>
            <p:cNvSpPr txBox="1">
              <a:spLocks noChangeArrowheads="1"/>
            </p:cNvSpPr>
            <p:nvPr/>
          </p:nvSpPr>
          <p:spPr bwMode="auto">
            <a:xfrm>
              <a:off x="-1343025" y="4410075"/>
              <a:ext cx="24288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Amplitude shift keying</a:t>
              </a:r>
            </a:p>
          </p:txBody>
        </p:sp>
        <p:sp>
          <p:nvSpPr>
            <p:cNvPr id="22537" name="TextBox 12"/>
            <p:cNvSpPr txBox="1">
              <a:spLocks noChangeArrowheads="1"/>
            </p:cNvSpPr>
            <p:nvPr/>
          </p:nvSpPr>
          <p:spPr bwMode="auto">
            <a:xfrm>
              <a:off x="-1343025" y="5143500"/>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Frequency shift keying</a:t>
              </a:r>
            </a:p>
          </p:txBody>
        </p:sp>
        <p:sp>
          <p:nvSpPr>
            <p:cNvPr id="22538" name="TextBox 13"/>
            <p:cNvSpPr txBox="1">
              <a:spLocks noChangeArrowheads="1"/>
            </p:cNvSpPr>
            <p:nvPr/>
          </p:nvSpPr>
          <p:spPr bwMode="auto">
            <a:xfrm>
              <a:off x="-1343025" y="5895975"/>
              <a:ext cx="2056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Phase shift keying</a:t>
              </a:r>
            </a:p>
          </p:txBody>
        </p:sp>
      </p:grpSp>
      <p:sp>
        <p:nvSpPr>
          <p:cNvPr id="2" name="标题 1">
            <a:extLst>
              <a:ext uri="{FF2B5EF4-FFF2-40B4-BE49-F238E27FC236}">
                <a16:creationId xmlns:a16="http://schemas.microsoft.com/office/drawing/2014/main" id="{8F3CE544-2ADE-42EF-AA8D-9BA9CB6E995F}"/>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Passband Transmission (1)</a:t>
            </a:r>
            <a:endParaRPr lang="zh-CN" altLang="en-US" dirty="0"/>
          </a:p>
        </p:txBody>
      </p:sp>
    </p:spTree>
    <p:extLst>
      <p:ext uri="{BB962C8B-B14F-4D97-AF65-F5344CB8AC3E}">
        <p14:creationId xmlns:p14="http://schemas.microsoft.com/office/powerpoint/2010/main" val="33553875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31"/>
          <p:cNvGrpSpPr>
            <a:grpSpLocks/>
          </p:cNvGrpSpPr>
          <p:nvPr/>
        </p:nvGrpSpPr>
        <p:grpSpPr bwMode="auto">
          <a:xfrm>
            <a:off x="1809750" y="2181226"/>
            <a:ext cx="8220075" cy="3114675"/>
            <a:chOff x="571500" y="2419350"/>
            <a:chExt cx="8220075" cy="3114080"/>
          </a:xfrm>
        </p:grpSpPr>
        <p:pic>
          <p:nvPicPr>
            <p:cNvPr id="23562" name="Picture 2"/>
            <p:cNvPicPr>
              <a:picLocks noChangeAspect="1" noChangeArrowheads="1"/>
            </p:cNvPicPr>
            <p:nvPr/>
          </p:nvPicPr>
          <p:blipFill>
            <a:blip r:embed="rId3">
              <a:extLst>
                <a:ext uri="{28A0092B-C50C-407E-A947-70E740481C1C}">
                  <a14:useLocalDpi xmlns:a14="http://schemas.microsoft.com/office/drawing/2010/main" val="0"/>
                </a:ext>
              </a:extLst>
            </a:blip>
            <a:srcRect b="12057"/>
            <a:stretch>
              <a:fillRect/>
            </a:stretch>
          </p:blipFill>
          <p:spPr bwMode="auto">
            <a:xfrm>
              <a:off x="804862" y="2419350"/>
              <a:ext cx="768667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3" name="Group 25"/>
            <p:cNvGrpSpPr>
              <a:grpSpLocks/>
            </p:cNvGrpSpPr>
            <p:nvPr/>
          </p:nvGrpSpPr>
          <p:grpSpPr bwMode="auto">
            <a:xfrm>
              <a:off x="571500" y="2686051"/>
              <a:ext cx="8220075" cy="2847379"/>
              <a:chOff x="609600" y="2867026"/>
              <a:chExt cx="8220075" cy="2847379"/>
            </a:xfrm>
          </p:grpSpPr>
          <p:grpSp>
            <p:nvGrpSpPr>
              <p:cNvPr id="23570" name="Group 20"/>
              <p:cNvGrpSpPr>
                <a:grpSpLocks/>
              </p:cNvGrpSpPr>
              <p:nvPr/>
            </p:nvGrpSpPr>
            <p:grpSpPr bwMode="auto">
              <a:xfrm>
                <a:off x="609600" y="2867026"/>
                <a:ext cx="8220075" cy="1977754"/>
                <a:chOff x="323850" y="3124201"/>
                <a:chExt cx="8220075" cy="1977754"/>
              </a:xfrm>
            </p:grpSpPr>
            <p:pic>
              <p:nvPicPr>
                <p:cNvPr id="23575" name="Picture 2"/>
                <p:cNvPicPr>
                  <a:picLocks noChangeAspect="1" noChangeArrowheads="1"/>
                </p:cNvPicPr>
                <p:nvPr/>
              </p:nvPicPr>
              <p:blipFill>
                <a:blip r:embed="rId3">
                  <a:extLst>
                    <a:ext uri="{28A0092B-C50C-407E-A947-70E740481C1C}">
                      <a14:useLocalDpi xmlns:a14="http://schemas.microsoft.com/office/drawing/2010/main" val="0"/>
                    </a:ext>
                  </a:extLst>
                </a:blip>
                <a:srcRect b="14713"/>
                <a:stretch>
                  <a:fillRect/>
                </a:stretch>
              </p:blipFill>
              <p:spPr bwMode="auto">
                <a:xfrm>
                  <a:off x="2333625" y="3124201"/>
                  <a:ext cx="6210300" cy="197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76" name="Group 19"/>
                <p:cNvGrpSpPr>
                  <a:grpSpLocks/>
                </p:cNvGrpSpPr>
                <p:nvPr/>
              </p:nvGrpSpPr>
              <p:grpSpPr bwMode="auto">
                <a:xfrm>
                  <a:off x="323850" y="3124201"/>
                  <a:ext cx="2085975" cy="1977754"/>
                  <a:chOff x="2486025" y="3276601"/>
                  <a:chExt cx="2085975" cy="1977754"/>
                </a:xfrm>
              </p:grpSpPr>
              <p:pic>
                <p:nvPicPr>
                  <p:cNvPr id="23577" name="Picture 2"/>
                  <p:cNvPicPr>
                    <a:picLocks noChangeAspect="1" noChangeArrowheads="1"/>
                  </p:cNvPicPr>
                  <p:nvPr/>
                </p:nvPicPr>
                <p:blipFill>
                  <a:blip r:embed="rId3">
                    <a:extLst>
                      <a:ext uri="{28A0092B-C50C-407E-A947-70E740481C1C}">
                        <a14:useLocalDpi xmlns:a14="http://schemas.microsoft.com/office/drawing/2010/main" val="0"/>
                      </a:ext>
                    </a:extLst>
                  </a:blip>
                  <a:srcRect r="66411" b="14713"/>
                  <a:stretch>
                    <a:fillRect/>
                  </a:stretch>
                </p:blipFill>
                <p:spPr bwMode="auto">
                  <a:xfrm>
                    <a:off x="2486025" y="3276601"/>
                    <a:ext cx="2085975" cy="197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3114675" y="4000311"/>
                    <a:ext cx="361950" cy="238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21" name="Rectangle 20"/>
                  <p:cNvSpPr/>
                  <p:nvPr/>
                </p:nvSpPr>
                <p:spPr>
                  <a:xfrm>
                    <a:off x="3619500" y="4000311"/>
                    <a:ext cx="361950" cy="238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22" name="Rectangle 21"/>
                  <p:cNvSpPr/>
                  <p:nvPr/>
                </p:nvSpPr>
                <p:spPr>
                  <a:xfrm>
                    <a:off x="3638550" y="4428854"/>
                    <a:ext cx="361950" cy="238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23" name="Rectangle 22"/>
                  <p:cNvSpPr/>
                  <p:nvPr/>
                </p:nvSpPr>
                <p:spPr>
                  <a:xfrm>
                    <a:off x="3086100" y="4476470"/>
                    <a:ext cx="361950" cy="238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24" name="Oval 23"/>
                  <p:cNvSpPr/>
                  <p:nvPr/>
                </p:nvSpPr>
                <p:spPr>
                  <a:xfrm>
                    <a:off x="3124200" y="4305052"/>
                    <a:ext cx="92075" cy="920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25" name="Oval 24"/>
                  <p:cNvSpPr/>
                  <p:nvPr/>
                </p:nvSpPr>
                <p:spPr>
                  <a:xfrm>
                    <a:off x="3924300" y="4305052"/>
                    <a:ext cx="92075" cy="920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grpSp>
          </p:grpSp>
          <p:sp>
            <p:nvSpPr>
              <p:cNvPr id="23571" name="TextBox 12"/>
              <p:cNvSpPr txBox="1">
                <a:spLocks noChangeArrowheads="1"/>
              </p:cNvSpPr>
              <p:nvPr/>
            </p:nvSpPr>
            <p:spPr bwMode="auto">
              <a:xfrm>
                <a:off x="966948" y="4791075"/>
                <a:ext cx="14157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BPSK</a:t>
                </a:r>
              </a:p>
              <a:p>
                <a:pPr algn="ctr" eaLnBrk="1" hangingPunct="1">
                  <a:spcBef>
                    <a:spcPct val="0"/>
                  </a:spcBef>
                  <a:buClrTx/>
                  <a:buFontTx/>
                  <a:buNone/>
                </a:pPr>
                <a:r>
                  <a:rPr lang="en-US" altLang="zh-CN" sz="1800">
                    <a:ea typeface="宋体" panose="02010600030101010101" pitchFamily="2" charset="-122"/>
                  </a:rPr>
                  <a:t>2 symbols</a:t>
                </a:r>
              </a:p>
              <a:p>
                <a:pPr algn="ctr" eaLnBrk="1" hangingPunct="1">
                  <a:spcBef>
                    <a:spcPct val="0"/>
                  </a:spcBef>
                  <a:buClrTx/>
                  <a:buFontTx/>
                  <a:buNone/>
                </a:pPr>
                <a:r>
                  <a:rPr lang="en-US" altLang="zh-CN" sz="1800">
                    <a:ea typeface="宋体" panose="02010600030101010101" pitchFamily="2" charset="-122"/>
                  </a:rPr>
                  <a:t>1 bit/symbol</a:t>
                </a:r>
              </a:p>
            </p:txBody>
          </p:sp>
          <p:sp>
            <p:nvSpPr>
              <p:cNvPr id="23572" name="TextBox 13"/>
              <p:cNvSpPr txBox="1">
                <a:spLocks noChangeArrowheads="1"/>
              </p:cNvSpPr>
              <p:nvPr/>
            </p:nvSpPr>
            <p:spPr bwMode="auto">
              <a:xfrm>
                <a:off x="2928542" y="4791075"/>
                <a:ext cx="153118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QPSK</a:t>
                </a:r>
              </a:p>
              <a:p>
                <a:pPr algn="ctr" eaLnBrk="1" hangingPunct="1">
                  <a:spcBef>
                    <a:spcPct val="0"/>
                  </a:spcBef>
                  <a:buClrTx/>
                  <a:buFontTx/>
                  <a:buNone/>
                </a:pPr>
                <a:r>
                  <a:rPr lang="en-US" altLang="zh-CN" sz="1800">
                    <a:ea typeface="宋体" panose="02010600030101010101" pitchFamily="2" charset="-122"/>
                  </a:rPr>
                  <a:t>4 symbols</a:t>
                </a:r>
              </a:p>
              <a:p>
                <a:pPr algn="ctr" eaLnBrk="1" hangingPunct="1">
                  <a:spcBef>
                    <a:spcPct val="0"/>
                  </a:spcBef>
                  <a:buClrTx/>
                  <a:buFontTx/>
                  <a:buNone/>
                </a:pPr>
                <a:r>
                  <a:rPr lang="en-US" altLang="zh-CN" sz="1800">
                    <a:ea typeface="宋体" panose="02010600030101010101" pitchFamily="2" charset="-122"/>
                  </a:rPr>
                  <a:t>2 bits/symbol</a:t>
                </a:r>
              </a:p>
            </p:txBody>
          </p:sp>
          <p:sp>
            <p:nvSpPr>
              <p:cNvPr id="23573" name="TextBox 14"/>
              <p:cNvSpPr txBox="1">
                <a:spLocks noChangeArrowheads="1"/>
              </p:cNvSpPr>
              <p:nvPr/>
            </p:nvSpPr>
            <p:spPr bwMode="auto">
              <a:xfrm>
                <a:off x="4900217" y="4781550"/>
                <a:ext cx="153118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QAM-16</a:t>
                </a:r>
              </a:p>
              <a:p>
                <a:pPr algn="ctr" eaLnBrk="1" hangingPunct="1">
                  <a:spcBef>
                    <a:spcPct val="0"/>
                  </a:spcBef>
                  <a:buClrTx/>
                  <a:buFontTx/>
                  <a:buNone/>
                </a:pPr>
                <a:r>
                  <a:rPr lang="en-US" altLang="zh-CN" sz="1800">
                    <a:ea typeface="宋体" panose="02010600030101010101" pitchFamily="2" charset="-122"/>
                  </a:rPr>
                  <a:t>16 symbols</a:t>
                </a:r>
              </a:p>
              <a:p>
                <a:pPr algn="ctr" eaLnBrk="1" hangingPunct="1">
                  <a:spcBef>
                    <a:spcPct val="0"/>
                  </a:spcBef>
                  <a:buClrTx/>
                  <a:buFontTx/>
                  <a:buNone/>
                </a:pPr>
                <a:r>
                  <a:rPr lang="en-US" altLang="zh-CN" sz="1800">
                    <a:ea typeface="宋体" panose="02010600030101010101" pitchFamily="2" charset="-122"/>
                  </a:rPr>
                  <a:t>4 bits/symbol</a:t>
                </a:r>
              </a:p>
            </p:txBody>
          </p:sp>
          <p:sp>
            <p:nvSpPr>
              <p:cNvPr id="23574" name="TextBox 15"/>
              <p:cNvSpPr txBox="1">
                <a:spLocks noChangeArrowheads="1"/>
              </p:cNvSpPr>
              <p:nvPr/>
            </p:nvSpPr>
            <p:spPr bwMode="auto">
              <a:xfrm>
                <a:off x="7043342" y="4791075"/>
                <a:ext cx="153118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QAM-64</a:t>
                </a:r>
              </a:p>
              <a:p>
                <a:pPr algn="ctr" eaLnBrk="1" hangingPunct="1">
                  <a:spcBef>
                    <a:spcPct val="0"/>
                  </a:spcBef>
                  <a:buClrTx/>
                  <a:buFontTx/>
                  <a:buNone/>
                </a:pPr>
                <a:r>
                  <a:rPr lang="en-US" altLang="zh-CN" sz="1800">
                    <a:ea typeface="宋体" panose="02010600030101010101" pitchFamily="2" charset="-122"/>
                  </a:rPr>
                  <a:t>64 symbols</a:t>
                </a:r>
              </a:p>
              <a:p>
                <a:pPr algn="ctr" eaLnBrk="1" hangingPunct="1">
                  <a:spcBef>
                    <a:spcPct val="0"/>
                  </a:spcBef>
                  <a:buClrTx/>
                  <a:buFontTx/>
                  <a:buNone/>
                </a:pPr>
                <a:r>
                  <a:rPr lang="en-US" altLang="zh-CN" sz="1800">
                    <a:ea typeface="宋体" panose="02010600030101010101" pitchFamily="2" charset="-122"/>
                  </a:rPr>
                  <a:t>6 bits/symbol</a:t>
                </a:r>
              </a:p>
            </p:txBody>
          </p:sp>
        </p:grpSp>
        <p:sp>
          <p:nvSpPr>
            <p:cNvPr id="23564" name="Rectangle 25"/>
            <p:cNvSpPr>
              <a:spLocks noChangeArrowheads="1"/>
            </p:cNvSpPr>
            <p:nvPr/>
          </p:nvSpPr>
          <p:spPr bwMode="auto">
            <a:xfrm>
              <a:off x="4248150" y="2524125"/>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3565" name="Rectangle 26"/>
            <p:cNvSpPr>
              <a:spLocks noChangeArrowheads="1"/>
            </p:cNvSpPr>
            <p:nvPr/>
          </p:nvSpPr>
          <p:spPr bwMode="auto">
            <a:xfrm>
              <a:off x="4286250" y="4581525"/>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3566" name="Rectangle 27"/>
            <p:cNvSpPr>
              <a:spLocks noChangeArrowheads="1"/>
            </p:cNvSpPr>
            <p:nvPr/>
          </p:nvSpPr>
          <p:spPr bwMode="auto">
            <a:xfrm>
              <a:off x="1990725" y="4610100"/>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3567" name="Rectangle 28"/>
            <p:cNvSpPr>
              <a:spLocks noChangeArrowheads="1"/>
            </p:cNvSpPr>
            <p:nvPr/>
          </p:nvSpPr>
          <p:spPr bwMode="auto">
            <a:xfrm>
              <a:off x="6838950" y="4591050"/>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3568" name="Rectangle 29"/>
            <p:cNvSpPr>
              <a:spLocks noChangeArrowheads="1"/>
            </p:cNvSpPr>
            <p:nvPr/>
          </p:nvSpPr>
          <p:spPr bwMode="auto">
            <a:xfrm>
              <a:off x="1866900" y="2581275"/>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3569" name="Rectangle 30"/>
            <p:cNvSpPr>
              <a:spLocks noChangeArrowheads="1"/>
            </p:cNvSpPr>
            <p:nvPr/>
          </p:nvSpPr>
          <p:spPr bwMode="auto">
            <a:xfrm>
              <a:off x="6905625" y="2533650"/>
              <a:ext cx="514350" cy="2000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33" name="Left Brace 32"/>
          <p:cNvSpPr/>
          <p:nvPr/>
        </p:nvSpPr>
        <p:spPr bwMode="auto">
          <a:xfrm rot="16200000">
            <a:off x="7820025" y="4105276"/>
            <a:ext cx="219075" cy="269557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34" name="Left Brace 33"/>
          <p:cNvSpPr/>
          <p:nvPr/>
        </p:nvSpPr>
        <p:spPr bwMode="auto">
          <a:xfrm rot="16200000">
            <a:off x="3724275" y="4076701"/>
            <a:ext cx="219075" cy="2695575"/>
          </a:xfrm>
          <a:prstGeom prst="leftBrace">
            <a:avLst/>
          </a:prstGeom>
          <a:noFill/>
          <a:ln w="19050" cap="flat" cmpd="sng" algn="ctr">
            <a:solidFill>
              <a:schemeClr val="accent3">
                <a:lumMod val="60000"/>
                <a:lumOff val="4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23557" name="TextBox 34"/>
          <p:cNvSpPr txBox="1">
            <a:spLocks noChangeArrowheads="1"/>
          </p:cNvSpPr>
          <p:nvPr/>
        </p:nvSpPr>
        <p:spPr bwMode="auto">
          <a:xfrm>
            <a:off x="6172200" y="5581650"/>
            <a:ext cx="359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QAM varies amplitude and phase</a:t>
            </a:r>
          </a:p>
        </p:txBody>
      </p:sp>
      <p:sp>
        <p:nvSpPr>
          <p:cNvPr id="23558" name="TextBox 35"/>
          <p:cNvSpPr txBox="1">
            <a:spLocks noChangeArrowheads="1"/>
          </p:cNvSpPr>
          <p:nvPr/>
        </p:nvSpPr>
        <p:spPr bwMode="auto">
          <a:xfrm>
            <a:off x="2201862" y="5572125"/>
            <a:ext cx="336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BPSK/QPSK varies only phase</a:t>
            </a:r>
          </a:p>
        </p:txBody>
      </p:sp>
      <p:sp>
        <p:nvSpPr>
          <p:cNvPr id="2356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3561" name="Content Placeholder 2"/>
          <p:cNvSpPr>
            <a:spLocks noGrp="1"/>
          </p:cNvSpPr>
          <p:nvPr>
            <p:ph idx="1"/>
          </p:nvPr>
        </p:nvSpPr>
        <p:spPr>
          <a:xfrm>
            <a:off x="515415" y="1202593"/>
            <a:ext cx="11313570" cy="919161"/>
          </a:xfrm>
        </p:spPr>
        <p:txBody>
          <a:bodyPr/>
          <a:lstStyle/>
          <a:p>
            <a:pPr marL="457200" indent="-457200">
              <a:buFont typeface="Arial" panose="020B0604020202020204" pitchFamily="34" charset="0"/>
              <a:buChar char="•"/>
            </a:pPr>
            <a:r>
              <a:rPr lang="en-US" altLang="zh-CN" dirty="0">
                <a:ea typeface="宋体" panose="02010600030101010101" pitchFamily="2" charset="-122"/>
              </a:rPr>
              <a:t>Constellation diagrams</a:t>
            </a:r>
            <a:r>
              <a:rPr lang="zh-CN" altLang="en-US" dirty="0">
                <a:ea typeface="宋体" panose="02010600030101010101" pitchFamily="2" charset="-122"/>
              </a:rPr>
              <a:t>（星座图）</a:t>
            </a:r>
            <a:r>
              <a:rPr lang="en-US" altLang="zh-CN" dirty="0">
                <a:ea typeface="宋体" panose="02010600030101010101" pitchFamily="2" charset="-122"/>
              </a:rPr>
              <a:t> are a shorthand to capture the amplitude and phase modulations of symbols:</a:t>
            </a:r>
          </a:p>
        </p:txBody>
      </p:sp>
      <p:sp>
        <p:nvSpPr>
          <p:cNvPr id="2" name="标题 1">
            <a:extLst>
              <a:ext uri="{FF2B5EF4-FFF2-40B4-BE49-F238E27FC236}">
                <a16:creationId xmlns:a16="http://schemas.microsoft.com/office/drawing/2014/main" id="{0A6F149E-4D7D-46AB-BDD7-21035AB2EE0B}"/>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Passband Transmission (2)</a:t>
            </a:r>
            <a:endParaRPr lang="zh-CN" altLang="en-US" dirty="0"/>
          </a:p>
        </p:txBody>
      </p:sp>
    </p:spTree>
    <p:extLst>
      <p:ext uri="{BB962C8B-B14F-4D97-AF65-F5344CB8AC3E}">
        <p14:creationId xmlns:p14="http://schemas.microsoft.com/office/powerpoint/2010/main" val="35657289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4580" name="Rectangle 3"/>
          <p:cNvSpPr>
            <a:spLocks noGrp="1" noChangeArrowheads="1"/>
          </p:cNvSpPr>
          <p:nvPr>
            <p:ph idx="1"/>
          </p:nvPr>
        </p:nvSpPr>
        <p:spPr>
          <a:xfrm>
            <a:off x="505981" y="1196738"/>
            <a:ext cx="11180038" cy="852486"/>
          </a:xfrm>
        </p:spPr>
        <p:txBody>
          <a:bodyPr>
            <a:normAutofit lnSpcReduction="10000"/>
          </a:bodyPr>
          <a:lstStyle/>
          <a:p>
            <a:pPr marL="457200" indent="-457200">
              <a:buFont typeface="Arial" panose="020B0604020202020204" pitchFamily="34" charset="0"/>
              <a:buChar char="•"/>
            </a:pPr>
            <a:r>
              <a:rPr lang="en-US" altLang="zh-CN" dirty="0">
                <a:ea typeface="宋体" panose="02010600030101010101" pitchFamily="2" charset="-122"/>
              </a:rPr>
              <a:t>Gray-coding</a:t>
            </a:r>
            <a:r>
              <a:rPr lang="zh-CN" altLang="en-US" dirty="0">
                <a:ea typeface="宋体" panose="02010600030101010101" pitchFamily="2" charset="-122"/>
              </a:rPr>
              <a:t>（格雷码）</a:t>
            </a:r>
            <a:r>
              <a:rPr lang="en-US" altLang="zh-CN" dirty="0">
                <a:ea typeface="宋体" panose="02010600030101010101" pitchFamily="2" charset="-122"/>
              </a:rPr>
              <a:t> assigns bits to symbols so that small symbol errors cause few bit errors:</a:t>
            </a:r>
          </a:p>
        </p:txBody>
      </p:sp>
      <p:grpSp>
        <p:nvGrpSpPr>
          <p:cNvPr id="24581" name="Group 26"/>
          <p:cNvGrpSpPr>
            <a:grpSpLocks/>
          </p:cNvGrpSpPr>
          <p:nvPr/>
        </p:nvGrpSpPr>
        <p:grpSpPr bwMode="auto">
          <a:xfrm>
            <a:off x="885550" y="2311369"/>
            <a:ext cx="6943725" cy="3124200"/>
            <a:chOff x="1099344" y="2657475"/>
            <a:chExt cx="6945312" cy="3124200"/>
          </a:xfrm>
        </p:grpSpPr>
        <p:pic>
          <p:nvPicPr>
            <p:cNvPr id="24582" name="Picture 2"/>
            <p:cNvPicPr>
              <a:picLocks noChangeAspect="1" noChangeArrowheads="1"/>
            </p:cNvPicPr>
            <p:nvPr/>
          </p:nvPicPr>
          <p:blipFill>
            <a:blip r:embed="rId2">
              <a:extLst>
                <a:ext uri="{28A0092B-C50C-407E-A947-70E740481C1C}">
                  <a14:useLocalDpi xmlns:a14="http://schemas.microsoft.com/office/drawing/2010/main" val="0"/>
                </a:ext>
              </a:extLst>
            </a:blip>
            <a:srcRect t="3026" b="6740"/>
            <a:stretch>
              <a:fillRect/>
            </a:stretch>
          </p:blipFill>
          <p:spPr bwMode="auto">
            <a:xfrm>
              <a:off x="1099344" y="2657475"/>
              <a:ext cx="694531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p:cNvSpPr/>
            <p:nvPr/>
          </p:nvSpPr>
          <p:spPr>
            <a:xfrm>
              <a:off x="2672916" y="402907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4" name="Oval 13"/>
            <p:cNvSpPr/>
            <p:nvPr/>
          </p:nvSpPr>
          <p:spPr>
            <a:xfrm>
              <a:off x="2939677" y="4019550"/>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5" name="Oval 14"/>
            <p:cNvSpPr/>
            <p:nvPr/>
          </p:nvSpPr>
          <p:spPr>
            <a:xfrm>
              <a:off x="3273128" y="4343400"/>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6" name="Oval 15"/>
            <p:cNvSpPr/>
            <p:nvPr/>
          </p:nvSpPr>
          <p:spPr>
            <a:xfrm>
              <a:off x="3215965" y="402907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7" name="Oval 16"/>
            <p:cNvSpPr/>
            <p:nvPr/>
          </p:nvSpPr>
          <p:spPr>
            <a:xfrm>
              <a:off x="3368399" y="368617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8" name="Oval 17"/>
            <p:cNvSpPr/>
            <p:nvPr/>
          </p:nvSpPr>
          <p:spPr>
            <a:xfrm>
              <a:off x="3273128" y="340042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19" name="Oval 18"/>
            <p:cNvSpPr/>
            <p:nvPr/>
          </p:nvSpPr>
          <p:spPr>
            <a:xfrm>
              <a:off x="2958731" y="3543300"/>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20" name="Oval 19"/>
            <p:cNvSpPr/>
            <p:nvPr/>
          </p:nvSpPr>
          <p:spPr>
            <a:xfrm>
              <a:off x="2882513" y="381952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sp>
          <p:nvSpPr>
            <p:cNvPr id="21" name="TextBox 20"/>
            <p:cNvSpPr txBox="1"/>
            <p:nvPr/>
          </p:nvSpPr>
          <p:spPr>
            <a:xfrm>
              <a:off x="3063530" y="4010025"/>
              <a:ext cx="128617" cy="215900"/>
            </a:xfrm>
            <a:prstGeom prst="rect">
              <a:avLst/>
            </a:prstGeom>
            <a:solidFill>
              <a:schemeClr val="bg1"/>
            </a:solidFill>
            <a:ln>
              <a:noFill/>
            </a:ln>
          </p:spPr>
          <p:txBody>
            <a:bodyPr wrap="none" lIns="0" tIns="0" rIns="0" bIns="0">
              <a:spAutoFit/>
            </a:bodyPr>
            <a:lstStyle/>
            <a:p>
              <a:pPr eaLnBrk="1" hangingPunct="1">
                <a:defRPr/>
              </a:pPr>
              <a:r>
                <a:rPr lang="en-US" sz="1400" b="1" dirty="0">
                  <a:solidFill>
                    <a:schemeClr val="accent3">
                      <a:lumMod val="60000"/>
                      <a:lumOff val="40000"/>
                    </a:schemeClr>
                  </a:solidFill>
                  <a:latin typeface="Arial" charset="0"/>
                  <a:cs typeface="Arial" charset="0"/>
                </a:rPr>
                <a:t>A</a:t>
              </a:r>
            </a:p>
          </p:txBody>
        </p:sp>
        <p:sp>
          <p:nvSpPr>
            <p:cNvPr id="22" name="TextBox 21"/>
            <p:cNvSpPr txBox="1"/>
            <p:nvPr/>
          </p:nvSpPr>
          <p:spPr>
            <a:xfrm>
              <a:off x="3396981" y="3333750"/>
              <a:ext cx="128617" cy="215900"/>
            </a:xfrm>
            <a:prstGeom prst="rect">
              <a:avLst/>
            </a:prstGeom>
            <a:solidFill>
              <a:schemeClr val="bg1"/>
            </a:solidFill>
            <a:ln>
              <a:noFill/>
            </a:ln>
          </p:spPr>
          <p:txBody>
            <a:bodyPr wrap="none" lIns="0" tIns="0" rIns="0" bIns="0">
              <a:spAutoFit/>
            </a:bodyPr>
            <a:lstStyle/>
            <a:p>
              <a:pPr eaLnBrk="1" hangingPunct="1">
                <a:defRPr/>
              </a:pPr>
              <a:r>
                <a:rPr lang="en-US" sz="1400" b="1" dirty="0">
                  <a:solidFill>
                    <a:schemeClr val="accent3">
                      <a:lumMod val="60000"/>
                      <a:lumOff val="40000"/>
                    </a:schemeClr>
                  </a:solidFill>
                  <a:latin typeface="Arial" charset="0"/>
                  <a:cs typeface="Arial" charset="0"/>
                </a:rPr>
                <a:t>B</a:t>
              </a:r>
            </a:p>
          </p:txBody>
        </p:sp>
        <p:sp>
          <p:nvSpPr>
            <p:cNvPr id="23" name="TextBox 22"/>
            <p:cNvSpPr txBox="1"/>
            <p:nvPr/>
          </p:nvSpPr>
          <p:spPr>
            <a:xfrm>
              <a:off x="3635160" y="3990975"/>
              <a:ext cx="128617" cy="215900"/>
            </a:xfrm>
            <a:prstGeom prst="rect">
              <a:avLst/>
            </a:prstGeom>
            <a:solidFill>
              <a:schemeClr val="bg1"/>
            </a:solidFill>
            <a:ln>
              <a:noFill/>
            </a:ln>
          </p:spPr>
          <p:txBody>
            <a:bodyPr wrap="none" lIns="0" tIns="0" rIns="0" bIns="0">
              <a:spAutoFit/>
            </a:bodyPr>
            <a:lstStyle/>
            <a:p>
              <a:pPr eaLnBrk="1" hangingPunct="1">
                <a:defRPr/>
              </a:pPr>
              <a:r>
                <a:rPr lang="en-US" sz="1400" b="1" dirty="0">
                  <a:solidFill>
                    <a:schemeClr val="accent3">
                      <a:lumMod val="60000"/>
                      <a:lumOff val="40000"/>
                    </a:schemeClr>
                  </a:solidFill>
                  <a:latin typeface="Arial" charset="0"/>
                  <a:cs typeface="Arial" charset="0"/>
                </a:rPr>
                <a:t>C</a:t>
              </a:r>
            </a:p>
          </p:txBody>
        </p:sp>
        <p:sp>
          <p:nvSpPr>
            <p:cNvPr id="24" name="TextBox 23"/>
            <p:cNvSpPr txBox="1"/>
            <p:nvPr/>
          </p:nvSpPr>
          <p:spPr>
            <a:xfrm>
              <a:off x="3387454" y="4362450"/>
              <a:ext cx="128617" cy="215900"/>
            </a:xfrm>
            <a:prstGeom prst="rect">
              <a:avLst/>
            </a:prstGeom>
            <a:solidFill>
              <a:schemeClr val="bg1"/>
            </a:solidFill>
            <a:ln>
              <a:noFill/>
            </a:ln>
          </p:spPr>
          <p:txBody>
            <a:bodyPr wrap="none" lIns="0" tIns="0" rIns="0" bIns="0">
              <a:spAutoFit/>
            </a:bodyPr>
            <a:lstStyle/>
            <a:p>
              <a:pPr eaLnBrk="1" hangingPunct="1">
                <a:defRPr/>
              </a:pPr>
              <a:r>
                <a:rPr lang="en-US" sz="1400" b="1" dirty="0">
                  <a:solidFill>
                    <a:schemeClr val="accent3">
                      <a:lumMod val="60000"/>
                      <a:lumOff val="40000"/>
                    </a:schemeClr>
                  </a:solidFill>
                  <a:latin typeface="Arial" charset="0"/>
                  <a:cs typeface="Arial" charset="0"/>
                </a:rPr>
                <a:t>D</a:t>
              </a:r>
            </a:p>
          </p:txBody>
        </p:sp>
        <p:sp>
          <p:nvSpPr>
            <p:cNvPr id="25" name="TextBox 24"/>
            <p:cNvSpPr txBox="1"/>
            <p:nvPr/>
          </p:nvSpPr>
          <p:spPr>
            <a:xfrm>
              <a:off x="2539535" y="3819525"/>
              <a:ext cx="120678" cy="215900"/>
            </a:xfrm>
            <a:prstGeom prst="rect">
              <a:avLst/>
            </a:prstGeom>
            <a:solidFill>
              <a:schemeClr val="bg1"/>
            </a:solidFill>
            <a:ln>
              <a:noFill/>
            </a:ln>
          </p:spPr>
          <p:txBody>
            <a:bodyPr wrap="none" lIns="0" tIns="0" rIns="0" bIns="0">
              <a:spAutoFit/>
            </a:bodyPr>
            <a:lstStyle/>
            <a:p>
              <a:pPr eaLnBrk="1" hangingPunct="1">
                <a:defRPr/>
              </a:pPr>
              <a:r>
                <a:rPr lang="en-US" sz="1400" b="1" dirty="0">
                  <a:solidFill>
                    <a:schemeClr val="accent3">
                      <a:lumMod val="60000"/>
                      <a:lumOff val="40000"/>
                    </a:schemeClr>
                  </a:solidFill>
                  <a:latin typeface="Arial" charset="0"/>
                  <a:cs typeface="Arial" charset="0"/>
                </a:rPr>
                <a:t>E</a:t>
              </a:r>
            </a:p>
          </p:txBody>
        </p:sp>
        <p:sp>
          <p:nvSpPr>
            <p:cNvPr id="26" name="Oval 25"/>
            <p:cNvSpPr/>
            <p:nvPr/>
          </p:nvSpPr>
          <p:spPr>
            <a:xfrm>
              <a:off x="3587525" y="3914775"/>
              <a:ext cx="90509" cy="9207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2BD8"/>
                </a:solidFill>
                <a:latin typeface="Times New Roman" panose="02020603050405020304" pitchFamily="18" charset="0"/>
                <a:ea typeface="宋体" panose="02010600030101010101" pitchFamily="2" charset="-122"/>
              </a:endParaRPr>
            </a:p>
          </p:txBody>
        </p:sp>
      </p:grpSp>
      <p:sp>
        <p:nvSpPr>
          <p:cNvPr id="2" name="标题 1">
            <a:extLst>
              <a:ext uri="{FF2B5EF4-FFF2-40B4-BE49-F238E27FC236}">
                <a16:creationId xmlns:a16="http://schemas.microsoft.com/office/drawing/2014/main" id="{DEF018DA-1C98-4082-952E-69B015B6CE24}"/>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Passband Transmission (3)</a:t>
            </a:r>
            <a:endParaRPr lang="zh-CN" altLang="en-US" dirty="0"/>
          </a:p>
        </p:txBody>
      </p:sp>
      <p:sp>
        <p:nvSpPr>
          <p:cNvPr id="27" name="文本框 26">
            <a:extLst>
              <a:ext uri="{FF2B5EF4-FFF2-40B4-BE49-F238E27FC236}">
                <a16:creationId xmlns:a16="http://schemas.microsoft.com/office/drawing/2014/main" id="{9080BAB1-93C1-48D6-A710-6617390B86E1}"/>
              </a:ext>
            </a:extLst>
          </p:cNvPr>
          <p:cNvSpPr txBox="1"/>
          <p:nvPr/>
        </p:nvSpPr>
        <p:spPr>
          <a:xfrm>
            <a:off x="8005487" y="2365264"/>
            <a:ext cx="3801954" cy="2862322"/>
          </a:xfrm>
          <a:prstGeom prst="rect">
            <a:avLst/>
          </a:prstGeom>
          <a:noFill/>
        </p:spPr>
        <p:txBody>
          <a:bodyPr wrap="square">
            <a:spAutoFit/>
          </a:bodyPr>
          <a:lstStyle/>
          <a:p>
            <a:pPr marL="285750" indent="-285750">
              <a:spcBef>
                <a:spcPts val="1200"/>
              </a:spcBef>
              <a:buFont typeface="Arial" panose="020B0604020202020204" pitchFamily="34" charset="0"/>
              <a:buChar char="•"/>
            </a:pPr>
            <a:r>
              <a:rPr lang="zh-CN" altLang="en-US" sz="1600" b="0" i="0" dirty="0">
                <a:solidFill>
                  <a:srgbClr val="4D4D4D"/>
                </a:solidFill>
                <a:effectLst/>
                <a:latin typeface="微软雅黑" panose="020B0503020204020204" pitchFamily="34" charset="-122"/>
                <a:ea typeface="微软雅黑" panose="020B0503020204020204" pitchFamily="34" charset="-122"/>
              </a:rPr>
              <a:t>在一组数的编码中，若任意两个相邻的代码只有一位二进制数不同，则称这种编码为格雷码（</a:t>
            </a:r>
            <a:r>
              <a:rPr lang="en-US" altLang="zh-CN" sz="1600" b="0" i="0" dirty="0">
                <a:solidFill>
                  <a:srgbClr val="4D4D4D"/>
                </a:solidFill>
                <a:effectLst/>
                <a:latin typeface="微软雅黑" panose="020B0503020204020204" pitchFamily="34" charset="-122"/>
                <a:ea typeface="微软雅黑" panose="020B0503020204020204" pitchFamily="34" charset="-122"/>
              </a:rPr>
              <a:t>Gray Code</a:t>
            </a:r>
            <a:r>
              <a:rPr lang="zh-CN" altLang="en-US" sz="1600" b="0" i="0" dirty="0">
                <a:solidFill>
                  <a:srgbClr val="4D4D4D"/>
                </a:solidFill>
                <a:effectLst/>
                <a:latin typeface="微软雅黑" panose="020B0503020204020204" pitchFamily="34" charset="-122"/>
                <a:ea typeface="微软雅黑" panose="020B0503020204020204" pitchFamily="34" charset="-122"/>
              </a:rPr>
              <a:t>）；</a:t>
            </a:r>
            <a:endParaRPr lang="en-US" altLang="zh-CN" sz="1600" b="0" i="0" dirty="0">
              <a:solidFill>
                <a:srgbClr val="4D4D4D"/>
              </a:solidFill>
              <a:effectLst/>
              <a:latin typeface="微软雅黑" panose="020B0503020204020204" pitchFamily="34" charset="-122"/>
              <a:ea typeface="微软雅黑" panose="020B0503020204020204" pitchFamily="34" charset="-122"/>
            </a:endParaRPr>
          </a:p>
          <a:p>
            <a:pPr marL="285750" indent="-285750">
              <a:spcBef>
                <a:spcPts val="1200"/>
              </a:spcBef>
              <a:buFont typeface="Arial" panose="020B0604020202020204" pitchFamily="34" charset="0"/>
              <a:buChar char="•"/>
            </a:pPr>
            <a:r>
              <a:rPr lang="zh-CN" altLang="en-US" sz="1600" dirty="0">
                <a:solidFill>
                  <a:srgbClr val="4D4D4D"/>
                </a:solidFill>
                <a:latin typeface="微软雅黑" panose="020B0503020204020204" pitchFamily="34" charset="-122"/>
                <a:ea typeface="微软雅黑" panose="020B0503020204020204" pitchFamily="34" charset="-122"/>
              </a:rPr>
              <a:t>另外由于最大数与最小数之间也仅一位数不同，即“首尾相连”，因此又称循环码或反射码；</a:t>
            </a:r>
            <a:endParaRPr lang="en-US" altLang="zh-CN" sz="1600" dirty="0">
              <a:solidFill>
                <a:srgbClr val="4D4D4D"/>
              </a:solidFill>
              <a:latin typeface="微软雅黑" panose="020B0503020204020204" pitchFamily="34" charset="-122"/>
              <a:ea typeface="微软雅黑" panose="020B0503020204020204" pitchFamily="34" charset="-122"/>
            </a:endParaRPr>
          </a:p>
          <a:p>
            <a:pPr marL="285750" indent="-285750">
              <a:spcBef>
                <a:spcPts val="1200"/>
              </a:spcBef>
              <a:buFont typeface="Arial" panose="020B0604020202020204" pitchFamily="34" charset="0"/>
              <a:buChar char="•"/>
            </a:pPr>
            <a:r>
              <a:rPr lang="zh-CN" altLang="en-US" sz="1600" dirty="0">
                <a:solidFill>
                  <a:srgbClr val="4D4D4D"/>
                </a:solidFill>
                <a:latin typeface="微软雅黑" panose="020B0503020204020204" pitchFamily="34" charset="-122"/>
                <a:ea typeface="微软雅黑" panose="020B0503020204020204" pitchFamily="34" charset="-122"/>
              </a:rPr>
              <a:t>其循环和单步特性消除了随机取数时出现重大错误的可能，所以格雷码属于</a:t>
            </a:r>
            <a:r>
              <a:rPr lang="zh-CN" altLang="en-US" sz="1600" b="1" dirty="0">
                <a:solidFill>
                  <a:srgbClr val="4D4D4D"/>
                </a:solidFill>
                <a:latin typeface="微软雅黑" panose="020B0503020204020204" pitchFamily="34" charset="-122"/>
                <a:ea typeface="微软雅黑" panose="020B0503020204020204" pitchFamily="34" charset="-122"/>
              </a:rPr>
              <a:t>可靠性编码</a:t>
            </a:r>
            <a:r>
              <a:rPr lang="zh-CN" altLang="en-US" sz="1600" dirty="0">
                <a:solidFill>
                  <a:srgbClr val="4D4D4D"/>
                </a:solidFill>
                <a:latin typeface="微软雅黑" panose="020B0503020204020204" pitchFamily="34" charset="-122"/>
                <a:ea typeface="微软雅黑" panose="020B0503020204020204" pitchFamily="34" charset="-122"/>
              </a:rPr>
              <a:t>，是一种错误最小化的编码方式。</a:t>
            </a:r>
          </a:p>
        </p:txBody>
      </p:sp>
    </p:spTree>
    <p:extLst>
      <p:ext uri="{BB962C8B-B14F-4D97-AF65-F5344CB8AC3E}">
        <p14:creationId xmlns:p14="http://schemas.microsoft.com/office/powerpoint/2010/main" val="38091744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grpSp>
        <p:nvGrpSpPr>
          <p:cNvPr id="5" name="Group 1"/>
          <p:cNvGrpSpPr>
            <a:grpSpLocks/>
          </p:cNvGrpSpPr>
          <p:nvPr/>
        </p:nvGrpSpPr>
        <p:grpSpPr bwMode="auto">
          <a:xfrm>
            <a:off x="1700696" y="1234936"/>
            <a:ext cx="8312150" cy="1874838"/>
            <a:chOff x="457200" y="2514600"/>
            <a:chExt cx="8312150" cy="1874838"/>
          </a:xfrm>
        </p:grpSpPr>
        <p:pic>
          <p:nvPicPr>
            <p:cNvPr id="256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14600"/>
              <a:ext cx="8312150"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3535363"/>
              <a:ext cx="30829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a:extLst>
              <a:ext uri="{FF2B5EF4-FFF2-40B4-BE49-F238E27FC236}">
                <a16:creationId xmlns:a16="http://schemas.microsoft.com/office/drawing/2014/main" id="{11352CB0-2A20-4616-8E77-21B351B28E44}"/>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Dividing a link into channels</a:t>
            </a:r>
            <a:endParaRPr lang="zh-CN" altLang="en-US" dirty="0"/>
          </a:p>
        </p:txBody>
      </p:sp>
      <p:sp>
        <p:nvSpPr>
          <p:cNvPr id="38" name="Line 20">
            <a:extLst>
              <a:ext uri="{FF2B5EF4-FFF2-40B4-BE49-F238E27FC236}">
                <a16:creationId xmlns:a16="http://schemas.microsoft.com/office/drawing/2014/main" id="{4CF09C4E-9AE1-4AD6-A057-C4B31A40ECED}"/>
              </a:ext>
            </a:extLst>
          </p:cNvPr>
          <p:cNvSpPr>
            <a:spLocks noChangeShapeType="1"/>
          </p:cNvSpPr>
          <p:nvPr/>
        </p:nvSpPr>
        <p:spPr bwMode="auto">
          <a:xfrm>
            <a:off x="6487147" y="4513065"/>
            <a:ext cx="3263900"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39" name="Text Box 31">
            <a:extLst>
              <a:ext uri="{FF2B5EF4-FFF2-40B4-BE49-F238E27FC236}">
                <a16:creationId xmlns:a16="http://schemas.microsoft.com/office/drawing/2014/main" id="{2922BFA6-734F-47AC-ADAE-DC50B8530A74}"/>
              </a:ext>
            </a:extLst>
          </p:cNvPr>
          <p:cNvSpPr txBox="1">
            <a:spLocks noChangeArrowheads="1"/>
          </p:cNvSpPr>
          <p:nvPr/>
        </p:nvSpPr>
        <p:spPr bwMode="auto">
          <a:xfrm>
            <a:off x="7431709" y="4052690"/>
            <a:ext cx="11715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zh-CN" sz="2200">
                <a:solidFill>
                  <a:srgbClr val="FF79C2"/>
                </a:solidFill>
                <a:latin typeface="黑体" panose="02010609060101010101" pitchFamily="49" charset="-122"/>
                <a:ea typeface="黑体" panose="02010609060101010101" pitchFamily="49" charset="-122"/>
              </a:rPr>
              <a:t>Channel</a:t>
            </a:r>
            <a:endParaRPr lang="zh-CN" altLang="en-US" sz="2200">
              <a:solidFill>
                <a:srgbClr val="FF79C2"/>
              </a:solidFill>
              <a:latin typeface="黑体" panose="02010609060101010101" pitchFamily="49" charset="-122"/>
              <a:ea typeface="黑体" panose="02010609060101010101" pitchFamily="49" charset="-122"/>
            </a:endParaRPr>
          </a:p>
        </p:txBody>
      </p:sp>
      <p:grpSp>
        <p:nvGrpSpPr>
          <p:cNvPr id="40" name="Group 9">
            <a:extLst>
              <a:ext uri="{FF2B5EF4-FFF2-40B4-BE49-F238E27FC236}">
                <a16:creationId xmlns:a16="http://schemas.microsoft.com/office/drawing/2014/main" id="{7D99A4AF-4C37-47D7-BD15-4B6860545EFA}"/>
              </a:ext>
            </a:extLst>
          </p:cNvPr>
          <p:cNvGrpSpPr>
            <a:grpSpLocks/>
          </p:cNvGrpSpPr>
          <p:nvPr/>
        </p:nvGrpSpPr>
        <p:grpSpPr bwMode="auto">
          <a:xfrm>
            <a:off x="1862759" y="3912990"/>
            <a:ext cx="3408363" cy="1200150"/>
            <a:chOff x="657" y="1230"/>
            <a:chExt cx="1180" cy="590"/>
          </a:xfrm>
        </p:grpSpPr>
        <p:sp>
          <p:nvSpPr>
            <p:cNvPr id="41" name="Line 10">
              <a:extLst>
                <a:ext uri="{FF2B5EF4-FFF2-40B4-BE49-F238E27FC236}">
                  <a16:creationId xmlns:a16="http://schemas.microsoft.com/office/drawing/2014/main" id="{65FD94FD-E62F-472C-BAC9-D541A745BE31}"/>
                </a:ext>
              </a:extLst>
            </p:cNvPr>
            <p:cNvSpPr>
              <a:spLocks noChangeShapeType="1"/>
            </p:cNvSpPr>
            <p:nvPr/>
          </p:nvSpPr>
          <p:spPr bwMode="auto">
            <a:xfrm>
              <a:off x="657" y="1230"/>
              <a:ext cx="1180"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2" name="Line 11">
              <a:extLst>
                <a:ext uri="{FF2B5EF4-FFF2-40B4-BE49-F238E27FC236}">
                  <a16:creationId xmlns:a16="http://schemas.microsoft.com/office/drawing/2014/main" id="{CC6481E4-88F4-492A-AA0B-64C01BE8C2A5}"/>
                </a:ext>
              </a:extLst>
            </p:cNvPr>
            <p:cNvSpPr>
              <a:spLocks noChangeShapeType="1"/>
            </p:cNvSpPr>
            <p:nvPr/>
          </p:nvSpPr>
          <p:spPr bwMode="auto">
            <a:xfrm>
              <a:off x="657" y="1525"/>
              <a:ext cx="1180"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3" name="Line 12">
              <a:extLst>
                <a:ext uri="{FF2B5EF4-FFF2-40B4-BE49-F238E27FC236}">
                  <a16:creationId xmlns:a16="http://schemas.microsoft.com/office/drawing/2014/main" id="{3EA1D56A-3EF8-4A62-A648-AC54A9FD2E5B}"/>
                </a:ext>
              </a:extLst>
            </p:cNvPr>
            <p:cNvSpPr>
              <a:spLocks noChangeShapeType="1"/>
            </p:cNvSpPr>
            <p:nvPr/>
          </p:nvSpPr>
          <p:spPr bwMode="auto">
            <a:xfrm>
              <a:off x="657" y="1820"/>
              <a:ext cx="1180"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grpSp>
      <p:sp>
        <p:nvSpPr>
          <p:cNvPr id="44" name="Text Box 13">
            <a:extLst>
              <a:ext uri="{FF2B5EF4-FFF2-40B4-BE49-F238E27FC236}">
                <a16:creationId xmlns:a16="http://schemas.microsoft.com/office/drawing/2014/main" id="{223FE4C0-F8B0-4706-BA93-76D0D669AF41}"/>
              </a:ext>
            </a:extLst>
          </p:cNvPr>
          <p:cNvSpPr txBox="1">
            <a:spLocks noChangeArrowheads="1"/>
          </p:cNvSpPr>
          <p:nvPr/>
        </p:nvSpPr>
        <p:spPr bwMode="auto">
          <a:xfrm>
            <a:off x="3116884" y="3476428"/>
            <a:ext cx="1171575"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zh-CN" sz="2200">
                <a:solidFill>
                  <a:srgbClr val="FF79C2"/>
                </a:solidFill>
                <a:latin typeface="黑体" panose="02010609060101010101" pitchFamily="49" charset="-122"/>
                <a:ea typeface="黑体" panose="02010609060101010101" pitchFamily="49" charset="-122"/>
              </a:rPr>
              <a:t>Channel</a:t>
            </a:r>
            <a:endParaRPr lang="zh-CN" altLang="en-US" sz="2200">
              <a:solidFill>
                <a:srgbClr val="FF79C2"/>
              </a:solidFill>
              <a:latin typeface="黑体" panose="02010609060101010101" pitchFamily="49" charset="-122"/>
              <a:ea typeface="黑体" panose="02010609060101010101" pitchFamily="49" charset="-122"/>
            </a:endParaRPr>
          </a:p>
        </p:txBody>
      </p:sp>
      <p:sp>
        <p:nvSpPr>
          <p:cNvPr id="45" name="Oval 14">
            <a:extLst>
              <a:ext uri="{FF2B5EF4-FFF2-40B4-BE49-F238E27FC236}">
                <a16:creationId xmlns:a16="http://schemas.microsoft.com/office/drawing/2014/main" id="{AB6A8E31-A13A-45D4-906D-BAFA450B4F2B}"/>
              </a:ext>
            </a:extLst>
          </p:cNvPr>
          <p:cNvSpPr>
            <a:spLocks noChangeArrowheads="1"/>
          </p:cNvSpPr>
          <p:nvPr/>
        </p:nvSpPr>
        <p:spPr bwMode="auto">
          <a:xfrm>
            <a:off x="1415084" y="3682803"/>
            <a:ext cx="447675"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A</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1</a:t>
            </a:r>
          </a:p>
        </p:txBody>
      </p:sp>
      <p:sp>
        <p:nvSpPr>
          <p:cNvPr id="46" name="Oval 15">
            <a:extLst>
              <a:ext uri="{FF2B5EF4-FFF2-40B4-BE49-F238E27FC236}">
                <a16:creationId xmlns:a16="http://schemas.microsoft.com/office/drawing/2014/main" id="{13F915C1-D2A0-493B-8180-47DF30BCDC32}"/>
              </a:ext>
            </a:extLst>
          </p:cNvPr>
          <p:cNvSpPr>
            <a:spLocks noChangeArrowheads="1"/>
          </p:cNvSpPr>
          <p:nvPr/>
        </p:nvSpPr>
        <p:spPr bwMode="auto">
          <a:xfrm>
            <a:off x="5182222" y="3682803"/>
            <a:ext cx="446087"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A</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2</a:t>
            </a:r>
          </a:p>
        </p:txBody>
      </p:sp>
      <p:sp>
        <p:nvSpPr>
          <p:cNvPr id="47" name="Oval 16">
            <a:extLst>
              <a:ext uri="{FF2B5EF4-FFF2-40B4-BE49-F238E27FC236}">
                <a16:creationId xmlns:a16="http://schemas.microsoft.com/office/drawing/2014/main" id="{3C2B8F09-FFC4-4266-A4B8-B287503A3EAA}"/>
              </a:ext>
            </a:extLst>
          </p:cNvPr>
          <p:cNvSpPr>
            <a:spLocks noChangeArrowheads="1"/>
          </p:cNvSpPr>
          <p:nvPr/>
        </p:nvSpPr>
        <p:spPr bwMode="auto">
          <a:xfrm>
            <a:off x="1415084" y="4282878"/>
            <a:ext cx="447675"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B</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1</a:t>
            </a:r>
          </a:p>
        </p:txBody>
      </p:sp>
      <p:sp>
        <p:nvSpPr>
          <p:cNvPr id="48" name="Oval 17">
            <a:extLst>
              <a:ext uri="{FF2B5EF4-FFF2-40B4-BE49-F238E27FC236}">
                <a16:creationId xmlns:a16="http://schemas.microsoft.com/office/drawing/2014/main" id="{27292828-47B7-4E5F-B614-46006FAD1355}"/>
              </a:ext>
            </a:extLst>
          </p:cNvPr>
          <p:cNvSpPr>
            <a:spLocks noChangeArrowheads="1"/>
          </p:cNvSpPr>
          <p:nvPr/>
        </p:nvSpPr>
        <p:spPr bwMode="auto">
          <a:xfrm>
            <a:off x="5182222" y="4282878"/>
            <a:ext cx="446087"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B</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2</a:t>
            </a:r>
          </a:p>
        </p:txBody>
      </p:sp>
      <p:sp>
        <p:nvSpPr>
          <p:cNvPr id="49" name="Oval 18">
            <a:extLst>
              <a:ext uri="{FF2B5EF4-FFF2-40B4-BE49-F238E27FC236}">
                <a16:creationId xmlns:a16="http://schemas.microsoft.com/office/drawing/2014/main" id="{76DF4DFE-2D63-401E-AB0C-A258447DBF98}"/>
              </a:ext>
            </a:extLst>
          </p:cNvPr>
          <p:cNvSpPr>
            <a:spLocks noChangeArrowheads="1"/>
          </p:cNvSpPr>
          <p:nvPr/>
        </p:nvSpPr>
        <p:spPr bwMode="auto">
          <a:xfrm>
            <a:off x="1415084" y="4882953"/>
            <a:ext cx="447675"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C</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1</a:t>
            </a:r>
          </a:p>
        </p:txBody>
      </p:sp>
      <p:sp>
        <p:nvSpPr>
          <p:cNvPr id="50" name="Oval 19">
            <a:extLst>
              <a:ext uri="{FF2B5EF4-FFF2-40B4-BE49-F238E27FC236}">
                <a16:creationId xmlns:a16="http://schemas.microsoft.com/office/drawing/2014/main" id="{BB7E7C25-D3E3-4238-8ADD-1BE99D9604B7}"/>
              </a:ext>
            </a:extLst>
          </p:cNvPr>
          <p:cNvSpPr>
            <a:spLocks noChangeArrowheads="1"/>
          </p:cNvSpPr>
          <p:nvPr/>
        </p:nvSpPr>
        <p:spPr bwMode="auto">
          <a:xfrm>
            <a:off x="5182222" y="4882953"/>
            <a:ext cx="446087"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C</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2</a:t>
            </a:r>
          </a:p>
        </p:txBody>
      </p:sp>
      <p:sp>
        <p:nvSpPr>
          <p:cNvPr id="51" name="Text Box 29">
            <a:extLst>
              <a:ext uri="{FF2B5EF4-FFF2-40B4-BE49-F238E27FC236}">
                <a16:creationId xmlns:a16="http://schemas.microsoft.com/office/drawing/2014/main" id="{5CC6C44A-65D7-47E3-A661-D4509A6F5E64}"/>
              </a:ext>
            </a:extLst>
          </p:cNvPr>
          <p:cNvSpPr txBox="1">
            <a:spLocks noChangeArrowheads="1"/>
          </p:cNvSpPr>
          <p:nvPr/>
        </p:nvSpPr>
        <p:spPr bwMode="auto">
          <a:xfrm>
            <a:off x="3116884" y="4119365"/>
            <a:ext cx="11715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zh-CN" sz="2200">
                <a:solidFill>
                  <a:srgbClr val="FF79C2"/>
                </a:solidFill>
                <a:latin typeface="黑体" panose="02010609060101010101" pitchFamily="49" charset="-122"/>
                <a:ea typeface="黑体" panose="02010609060101010101" pitchFamily="49" charset="-122"/>
              </a:rPr>
              <a:t>Channel</a:t>
            </a:r>
            <a:endParaRPr lang="zh-CN" altLang="en-US" sz="2200">
              <a:solidFill>
                <a:srgbClr val="FF79C2"/>
              </a:solidFill>
              <a:latin typeface="黑体" panose="02010609060101010101" pitchFamily="49" charset="-122"/>
              <a:ea typeface="黑体" panose="02010609060101010101" pitchFamily="49" charset="-122"/>
            </a:endParaRPr>
          </a:p>
        </p:txBody>
      </p:sp>
      <p:sp>
        <p:nvSpPr>
          <p:cNvPr id="52" name="Text Box 30">
            <a:extLst>
              <a:ext uri="{FF2B5EF4-FFF2-40B4-BE49-F238E27FC236}">
                <a16:creationId xmlns:a16="http://schemas.microsoft.com/office/drawing/2014/main" id="{EA77F453-E1E5-494E-838D-059C8E289375}"/>
              </a:ext>
            </a:extLst>
          </p:cNvPr>
          <p:cNvSpPr txBox="1">
            <a:spLocks noChangeArrowheads="1"/>
          </p:cNvSpPr>
          <p:nvPr/>
        </p:nvSpPr>
        <p:spPr bwMode="auto">
          <a:xfrm>
            <a:off x="3116884" y="4735315"/>
            <a:ext cx="11715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zh-CN" sz="2200">
                <a:solidFill>
                  <a:srgbClr val="FF79C2"/>
                </a:solidFill>
                <a:latin typeface="黑体" panose="02010609060101010101" pitchFamily="49" charset="-122"/>
                <a:ea typeface="黑体" panose="02010609060101010101" pitchFamily="49" charset="-122"/>
              </a:rPr>
              <a:t>Channel</a:t>
            </a:r>
            <a:endParaRPr lang="zh-CN" altLang="en-US" sz="2200">
              <a:solidFill>
                <a:srgbClr val="FF79C2"/>
              </a:solidFill>
              <a:latin typeface="黑体" panose="02010609060101010101" pitchFamily="49" charset="-122"/>
              <a:ea typeface="黑体" panose="02010609060101010101" pitchFamily="49" charset="-122"/>
            </a:endParaRPr>
          </a:p>
        </p:txBody>
      </p:sp>
      <p:sp>
        <p:nvSpPr>
          <p:cNvPr id="53" name="Line 4">
            <a:extLst>
              <a:ext uri="{FF2B5EF4-FFF2-40B4-BE49-F238E27FC236}">
                <a16:creationId xmlns:a16="http://schemas.microsoft.com/office/drawing/2014/main" id="{4A642C1B-0FD5-4372-99D9-21F8194B9D97}"/>
              </a:ext>
            </a:extLst>
          </p:cNvPr>
          <p:cNvSpPr>
            <a:spLocks noChangeShapeType="1"/>
          </p:cNvSpPr>
          <p:nvPr/>
        </p:nvSpPr>
        <p:spPr bwMode="auto">
          <a:xfrm>
            <a:off x="7260259" y="4513065"/>
            <a:ext cx="1543050" cy="0"/>
          </a:xfrm>
          <a:prstGeom prst="line">
            <a:avLst/>
          </a:prstGeom>
          <a:noFill/>
          <a:ln w="76200">
            <a:solidFill>
              <a:srgbClr val="17BBF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4" name="Line 5">
            <a:extLst>
              <a:ext uri="{FF2B5EF4-FFF2-40B4-BE49-F238E27FC236}">
                <a16:creationId xmlns:a16="http://schemas.microsoft.com/office/drawing/2014/main" id="{2ED314E2-6F55-4CF1-90D8-4B96723172A4}"/>
              </a:ext>
            </a:extLst>
          </p:cNvPr>
          <p:cNvSpPr>
            <a:spLocks noChangeShapeType="1"/>
          </p:cNvSpPr>
          <p:nvPr/>
        </p:nvSpPr>
        <p:spPr bwMode="auto">
          <a:xfrm>
            <a:off x="9319247" y="4605140"/>
            <a:ext cx="515937" cy="461963"/>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5" name="Line 6">
            <a:extLst>
              <a:ext uri="{FF2B5EF4-FFF2-40B4-BE49-F238E27FC236}">
                <a16:creationId xmlns:a16="http://schemas.microsoft.com/office/drawing/2014/main" id="{B15B1FCC-0A4E-457D-8DBB-704009AD545F}"/>
              </a:ext>
            </a:extLst>
          </p:cNvPr>
          <p:cNvSpPr>
            <a:spLocks noChangeShapeType="1"/>
          </p:cNvSpPr>
          <p:nvPr/>
        </p:nvSpPr>
        <p:spPr bwMode="auto">
          <a:xfrm flipH="1">
            <a:off x="9319247" y="3959028"/>
            <a:ext cx="515937" cy="36830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6" name="Line 7">
            <a:extLst>
              <a:ext uri="{FF2B5EF4-FFF2-40B4-BE49-F238E27FC236}">
                <a16:creationId xmlns:a16="http://schemas.microsoft.com/office/drawing/2014/main" id="{F87ED446-8D74-43DA-BF11-C0CDAD3BF9CC}"/>
              </a:ext>
            </a:extLst>
          </p:cNvPr>
          <p:cNvSpPr>
            <a:spLocks noChangeShapeType="1"/>
          </p:cNvSpPr>
          <p:nvPr/>
        </p:nvSpPr>
        <p:spPr bwMode="auto">
          <a:xfrm flipV="1">
            <a:off x="6399834" y="4605140"/>
            <a:ext cx="430213" cy="461963"/>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7" name="Line 8">
            <a:extLst>
              <a:ext uri="{FF2B5EF4-FFF2-40B4-BE49-F238E27FC236}">
                <a16:creationId xmlns:a16="http://schemas.microsoft.com/office/drawing/2014/main" id="{1CCBF099-67DD-4191-89FF-968EBCEF6E9F}"/>
              </a:ext>
            </a:extLst>
          </p:cNvPr>
          <p:cNvSpPr>
            <a:spLocks noChangeShapeType="1"/>
          </p:cNvSpPr>
          <p:nvPr/>
        </p:nvSpPr>
        <p:spPr bwMode="auto">
          <a:xfrm>
            <a:off x="6399834" y="3959028"/>
            <a:ext cx="430213" cy="36830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8" name="Oval 21">
            <a:extLst>
              <a:ext uri="{FF2B5EF4-FFF2-40B4-BE49-F238E27FC236}">
                <a16:creationId xmlns:a16="http://schemas.microsoft.com/office/drawing/2014/main" id="{1D7BC192-C5FD-4490-AF27-492C335177D8}"/>
              </a:ext>
            </a:extLst>
          </p:cNvPr>
          <p:cNvSpPr>
            <a:spLocks noChangeArrowheads="1"/>
          </p:cNvSpPr>
          <p:nvPr/>
        </p:nvSpPr>
        <p:spPr bwMode="auto">
          <a:xfrm>
            <a:off x="6060109" y="3682803"/>
            <a:ext cx="427038"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A</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1</a:t>
            </a:r>
          </a:p>
        </p:txBody>
      </p:sp>
      <p:sp>
        <p:nvSpPr>
          <p:cNvPr id="59" name="Oval 22">
            <a:extLst>
              <a:ext uri="{FF2B5EF4-FFF2-40B4-BE49-F238E27FC236}">
                <a16:creationId xmlns:a16="http://schemas.microsoft.com/office/drawing/2014/main" id="{642E17F1-B29E-4CC5-ACC8-E94E7E22DC7B}"/>
              </a:ext>
            </a:extLst>
          </p:cNvPr>
          <p:cNvSpPr>
            <a:spLocks noChangeArrowheads="1"/>
          </p:cNvSpPr>
          <p:nvPr/>
        </p:nvSpPr>
        <p:spPr bwMode="auto">
          <a:xfrm>
            <a:off x="9663734" y="3682803"/>
            <a:ext cx="428625"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A</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2</a:t>
            </a:r>
          </a:p>
        </p:txBody>
      </p:sp>
      <p:sp>
        <p:nvSpPr>
          <p:cNvPr id="60" name="Oval 23">
            <a:extLst>
              <a:ext uri="{FF2B5EF4-FFF2-40B4-BE49-F238E27FC236}">
                <a16:creationId xmlns:a16="http://schemas.microsoft.com/office/drawing/2014/main" id="{7CD93356-EA50-489B-B077-6BAF41565DCB}"/>
              </a:ext>
            </a:extLst>
          </p:cNvPr>
          <p:cNvSpPr>
            <a:spLocks noChangeArrowheads="1"/>
          </p:cNvSpPr>
          <p:nvPr/>
        </p:nvSpPr>
        <p:spPr bwMode="auto">
          <a:xfrm>
            <a:off x="6060109" y="4268590"/>
            <a:ext cx="427038"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B</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1</a:t>
            </a:r>
          </a:p>
        </p:txBody>
      </p:sp>
      <p:sp>
        <p:nvSpPr>
          <p:cNvPr id="61" name="Oval 24">
            <a:extLst>
              <a:ext uri="{FF2B5EF4-FFF2-40B4-BE49-F238E27FC236}">
                <a16:creationId xmlns:a16="http://schemas.microsoft.com/office/drawing/2014/main" id="{0DD7D7B9-EF96-46E8-BEF3-7F15C4DE7CF6}"/>
              </a:ext>
            </a:extLst>
          </p:cNvPr>
          <p:cNvSpPr>
            <a:spLocks noChangeArrowheads="1"/>
          </p:cNvSpPr>
          <p:nvPr/>
        </p:nvSpPr>
        <p:spPr bwMode="auto">
          <a:xfrm>
            <a:off x="9663734" y="4268590"/>
            <a:ext cx="428625"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B</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2</a:t>
            </a:r>
          </a:p>
        </p:txBody>
      </p:sp>
      <p:sp>
        <p:nvSpPr>
          <p:cNvPr id="62" name="Oval 25">
            <a:extLst>
              <a:ext uri="{FF2B5EF4-FFF2-40B4-BE49-F238E27FC236}">
                <a16:creationId xmlns:a16="http://schemas.microsoft.com/office/drawing/2014/main" id="{C13434BF-FB29-40B7-B168-C4AB78502049}"/>
              </a:ext>
            </a:extLst>
          </p:cNvPr>
          <p:cNvSpPr>
            <a:spLocks noChangeArrowheads="1"/>
          </p:cNvSpPr>
          <p:nvPr/>
        </p:nvSpPr>
        <p:spPr bwMode="auto">
          <a:xfrm>
            <a:off x="6060109" y="4882953"/>
            <a:ext cx="427038"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C</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1</a:t>
            </a:r>
          </a:p>
        </p:txBody>
      </p:sp>
      <p:sp>
        <p:nvSpPr>
          <p:cNvPr id="63" name="Oval 26">
            <a:extLst>
              <a:ext uri="{FF2B5EF4-FFF2-40B4-BE49-F238E27FC236}">
                <a16:creationId xmlns:a16="http://schemas.microsoft.com/office/drawing/2014/main" id="{B1CFFFF9-E66C-466D-97DA-248A304B9FBE}"/>
              </a:ext>
            </a:extLst>
          </p:cNvPr>
          <p:cNvSpPr>
            <a:spLocks noChangeArrowheads="1"/>
          </p:cNvSpPr>
          <p:nvPr/>
        </p:nvSpPr>
        <p:spPr bwMode="auto">
          <a:xfrm>
            <a:off x="9663734" y="4882953"/>
            <a:ext cx="428625" cy="460375"/>
          </a:xfrm>
          <a:prstGeom prst="ellipse">
            <a:avLst/>
          </a:prstGeom>
          <a:solidFill>
            <a:sysClr val="window" lastClr="FFFFFF"/>
          </a:solidFill>
          <a:ln w="9525">
            <a:solidFill>
              <a:sysClr val="windowText" lastClr="000000"/>
            </a:solidFill>
            <a:round/>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C</a:t>
            </a:r>
            <a:r>
              <a:rPr kumimoji="0" lang="en-US" altLang="zh-CN" sz="2200" b="0" i="0" u="none" strike="noStrike" kern="0" cap="none" spc="0" normalizeH="0" baseline="-25000" noProof="0">
                <a:ln>
                  <a:noFill/>
                </a:ln>
                <a:solidFill>
                  <a:srgbClr val="FF79C2"/>
                </a:solidFill>
                <a:effectLst/>
                <a:uLnTx/>
                <a:uFillTx/>
                <a:latin typeface="Arial" panose="020B0604020202020204" pitchFamily="34" charset="0"/>
                <a:ea typeface="黑体" panose="02010609060101010101" pitchFamily="49" charset="-122"/>
              </a:rPr>
              <a:t>2</a:t>
            </a:r>
          </a:p>
        </p:txBody>
      </p:sp>
      <p:sp>
        <p:nvSpPr>
          <p:cNvPr id="64" name="Rectangle 27">
            <a:extLst>
              <a:ext uri="{FF2B5EF4-FFF2-40B4-BE49-F238E27FC236}">
                <a16:creationId xmlns:a16="http://schemas.microsoft.com/office/drawing/2014/main" id="{E24E1FBD-C8A9-45ED-BC62-80BF686E794E}"/>
              </a:ext>
            </a:extLst>
          </p:cNvPr>
          <p:cNvSpPr>
            <a:spLocks noChangeArrowheads="1"/>
          </p:cNvSpPr>
          <p:nvPr/>
        </p:nvSpPr>
        <p:spPr bwMode="auto">
          <a:xfrm>
            <a:off x="6745909" y="4267003"/>
            <a:ext cx="601663" cy="461962"/>
          </a:xfrm>
          <a:prstGeom prst="rect">
            <a:avLst/>
          </a:prstGeom>
          <a:solidFill>
            <a:sysClr val="window" lastClr="FFFFFF"/>
          </a:solidFill>
          <a:ln w="9525">
            <a:solidFill>
              <a:sysClr val="windowText" lastClr="000000"/>
            </a:solidFill>
            <a:miter lim="800000"/>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M</a:t>
            </a:r>
            <a:endParaRPr kumimoji="0" lang="zh-CN" altLang="en-US"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endParaRPr>
          </a:p>
        </p:txBody>
      </p:sp>
      <p:sp>
        <p:nvSpPr>
          <p:cNvPr id="65" name="Rectangle 28">
            <a:extLst>
              <a:ext uri="{FF2B5EF4-FFF2-40B4-BE49-F238E27FC236}">
                <a16:creationId xmlns:a16="http://schemas.microsoft.com/office/drawing/2014/main" id="{7DB222DB-36A3-4898-BA36-FF71110D4E41}"/>
              </a:ext>
            </a:extLst>
          </p:cNvPr>
          <p:cNvSpPr>
            <a:spLocks noChangeArrowheads="1"/>
          </p:cNvSpPr>
          <p:nvPr/>
        </p:nvSpPr>
        <p:spPr bwMode="auto">
          <a:xfrm>
            <a:off x="8803309" y="4267003"/>
            <a:ext cx="601663" cy="461962"/>
          </a:xfrm>
          <a:prstGeom prst="rect">
            <a:avLst/>
          </a:prstGeom>
          <a:solidFill>
            <a:sysClr val="window" lastClr="FFFFFF"/>
          </a:solidFill>
          <a:ln w="9525">
            <a:solidFill>
              <a:sysClr val="windowText" lastClr="000000"/>
            </a:solidFill>
            <a:miter lim="800000"/>
            <a:headEnd/>
            <a:tailEnd/>
          </a:ln>
          <a:effectLst>
            <a:outerShdw dist="35921" dir="2700000" algn="ctr" rotWithShape="0">
              <a:srgbClr val="D2D2D2"/>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rPr>
              <a:t>D</a:t>
            </a:r>
            <a:endParaRPr kumimoji="0" lang="zh-CN" altLang="en-US" sz="2200" b="0" i="0" u="none" strike="noStrike" kern="0" cap="none" spc="0" normalizeH="0" baseline="0" noProof="0">
              <a:ln>
                <a:noFill/>
              </a:ln>
              <a:solidFill>
                <a:srgbClr val="FF79C2"/>
              </a:solidFill>
              <a:effectLst/>
              <a:uLnTx/>
              <a:uFillTx/>
              <a:latin typeface="Arial" panose="020B0604020202020204" pitchFamily="34" charset="0"/>
              <a:ea typeface="黑体" panose="02010609060101010101" pitchFamily="49" charset="-122"/>
            </a:endParaRPr>
          </a:p>
        </p:txBody>
      </p:sp>
      <p:sp>
        <p:nvSpPr>
          <p:cNvPr id="66" name="Text Box 32">
            <a:extLst>
              <a:ext uri="{FF2B5EF4-FFF2-40B4-BE49-F238E27FC236}">
                <a16:creationId xmlns:a16="http://schemas.microsoft.com/office/drawing/2014/main" id="{A55B1C6D-C261-4D12-915E-3839B4A0A9AB}"/>
              </a:ext>
            </a:extLst>
          </p:cNvPr>
          <p:cNvSpPr txBox="1">
            <a:spLocks noChangeArrowheads="1"/>
          </p:cNvSpPr>
          <p:nvPr/>
        </p:nvSpPr>
        <p:spPr bwMode="auto">
          <a:xfrm>
            <a:off x="1956422" y="5689403"/>
            <a:ext cx="2441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zh-CN">
                <a:solidFill>
                  <a:prstClr val="black"/>
                </a:solidFill>
                <a:latin typeface="黑体" panose="02010609060101010101" pitchFamily="49" charset="-122"/>
                <a:ea typeface="黑体" panose="02010609060101010101" pitchFamily="49" charset="-122"/>
              </a:rPr>
              <a:t>(a) Non- </a:t>
            </a:r>
            <a:r>
              <a:rPr lang="en-US" altLang="zh-CN">
                <a:solidFill>
                  <a:prstClr val="black"/>
                </a:solidFill>
                <a:ea typeface="宋体" panose="02010600030101010101" pitchFamily="2" charset="-122"/>
                <a:cs typeface="Arial" panose="020B0604020202020204" pitchFamily="34" charset="0"/>
              </a:rPr>
              <a:t>Multiplexing</a:t>
            </a:r>
            <a:endParaRPr lang="zh-CN" altLang="en-US">
              <a:solidFill>
                <a:prstClr val="black"/>
              </a:solidFill>
              <a:latin typeface="黑体" panose="02010609060101010101" pitchFamily="49" charset="-122"/>
              <a:ea typeface="黑体" panose="02010609060101010101" pitchFamily="49" charset="-122"/>
            </a:endParaRPr>
          </a:p>
        </p:txBody>
      </p:sp>
      <p:sp>
        <p:nvSpPr>
          <p:cNvPr id="67" name="Text Box 33">
            <a:extLst>
              <a:ext uri="{FF2B5EF4-FFF2-40B4-BE49-F238E27FC236}">
                <a16:creationId xmlns:a16="http://schemas.microsoft.com/office/drawing/2014/main" id="{978B2E3A-B6BD-4F09-9E33-9915A289FDAD}"/>
              </a:ext>
            </a:extLst>
          </p:cNvPr>
          <p:cNvSpPr txBox="1">
            <a:spLocks noChangeArrowheads="1"/>
          </p:cNvSpPr>
          <p:nvPr/>
        </p:nvSpPr>
        <p:spPr bwMode="auto">
          <a:xfrm>
            <a:off x="6852272" y="5695753"/>
            <a:ext cx="17494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zh-CN">
                <a:solidFill>
                  <a:prstClr val="black"/>
                </a:solidFill>
                <a:ea typeface="黑体" panose="02010609060101010101" pitchFamily="49" charset="-122"/>
              </a:rPr>
              <a:t>(b) </a:t>
            </a:r>
            <a:r>
              <a:rPr lang="en-US" altLang="zh-CN">
                <a:solidFill>
                  <a:prstClr val="black"/>
                </a:solidFill>
                <a:ea typeface="宋体" panose="02010600030101010101" pitchFamily="2" charset="-122"/>
                <a:cs typeface="Arial" panose="020B0604020202020204" pitchFamily="34" charset="0"/>
              </a:rPr>
              <a:t>Multiplexing</a:t>
            </a:r>
            <a:endParaRPr lang="zh-CN" altLang="en-US">
              <a:solidFill>
                <a:prstClr val="black"/>
              </a:solidFill>
              <a:ea typeface="黑体" panose="02010609060101010101" pitchFamily="49" charset="-122"/>
            </a:endParaRPr>
          </a:p>
        </p:txBody>
      </p:sp>
    </p:spTree>
    <p:extLst>
      <p:ext uri="{BB962C8B-B14F-4D97-AF65-F5344CB8AC3E}">
        <p14:creationId xmlns:p14="http://schemas.microsoft.com/office/powerpoint/2010/main" val="392914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262" y="2390776"/>
            <a:ext cx="8318500" cy="239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9C972A03-E71B-49AC-B91C-E8949B3FB889}"/>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Categories of multiplexing</a:t>
            </a:r>
            <a:endParaRPr lang="zh-CN" altLang="en-US" dirty="0"/>
          </a:p>
        </p:txBody>
      </p:sp>
    </p:spTree>
    <p:extLst>
      <p:ext uri="{BB962C8B-B14F-4D97-AF65-F5344CB8AC3E}">
        <p14:creationId xmlns:p14="http://schemas.microsoft.com/office/powerpoint/2010/main" val="3697306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8676" name="Rectangle 3"/>
          <p:cNvSpPr>
            <a:spLocks noGrp="1" noChangeArrowheads="1"/>
          </p:cNvSpPr>
          <p:nvPr>
            <p:ph idx="1"/>
          </p:nvPr>
        </p:nvSpPr>
        <p:spPr>
          <a:xfrm>
            <a:off x="295180" y="1167215"/>
            <a:ext cx="11658127" cy="985827"/>
          </a:xfrm>
        </p:spPr>
        <p:txBody>
          <a:bodyPr/>
          <a:lstStyle/>
          <a:p>
            <a:pPr marL="457200" indent="-457200">
              <a:buFont typeface="Arial" panose="020B0604020202020204" pitchFamily="34" charset="0"/>
              <a:buChar char="•"/>
            </a:pPr>
            <a:r>
              <a:rPr lang="en-US" altLang="zh-CN" dirty="0">
                <a:ea typeface="宋体" panose="02010600030101010101" pitchFamily="2" charset="-122"/>
              </a:rPr>
              <a:t>FDM (Frequency Division Multiplexing</a:t>
            </a:r>
            <a:r>
              <a:rPr lang="zh-CN" altLang="en-US" i="0" dirty="0">
                <a:solidFill>
                  <a:srgbClr val="333333"/>
                </a:solidFill>
                <a:effectLst/>
                <a:latin typeface="arial" panose="020B0604020202020204" pitchFamily="34" charset="0"/>
              </a:rPr>
              <a:t>频分多路复用</a:t>
            </a:r>
            <a:r>
              <a:rPr lang="en-US" altLang="zh-CN" dirty="0">
                <a:ea typeface="宋体" panose="02010600030101010101" pitchFamily="2" charset="-122"/>
              </a:rPr>
              <a:t>) shares the channel by placing users </a:t>
            </a:r>
            <a:r>
              <a:rPr lang="en-US" altLang="zh-CN" dirty="0">
                <a:solidFill>
                  <a:srgbClr val="FF0000"/>
                </a:solidFill>
                <a:ea typeface="宋体" panose="02010600030101010101" pitchFamily="2" charset="-122"/>
              </a:rPr>
              <a:t>on different frequencies</a:t>
            </a:r>
            <a:r>
              <a:rPr lang="en-US" altLang="zh-CN" dirty="0">
                <a:ea typeface="宋体" panose="02010600030101010101" pitchFamily="2" charset="-122"/>
              </a:rPr>
              <a:t>:</a:t>
            </a:r>
          </a:p>
        </p:txBody>
      </p:sp>
      <p:grpSp>
        <p:nvGrpSpPr>
          <p:cNvPr id="28677" name="Group 16"/>
          <p:cNvGrpSpPr>
            <a:grpSpLocks/>
          </p:cNvGrpSpPr>
          <p:nvPr/>
        </p:nvGrpSpPr>
        <p:grpSpPr bwMode="auto">
          <a:xfrm>
            <a:off x="1192421" y="2362396"/>
            <a:ext cx="6886575" cy="3784600"/>
            <a:chOff x="1466850" y="2305050"/>
            <a:chExt cx="6885826" cy="3784609"/>
          </a:xfrm>
        </p:grpSpPr>
        <p:pic>
          <p:nvPicPr>
            <p:cNvPr id="286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50" y="2305050"/>
              <a:ext cx="6267450" cy="378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Box 11"/>
            <p:cNvSpPr txBox="1">
              <a:spLocks noChangeArrowheads="1"/>
            </p:cNvSpPr>
            <p:nvPr/>
          </p:nvSpPr>
          <p:spPr bwMode="auto">
            <a:xfrm>
              <a:off x="6000750" y="5267325"/>
              <a:ext cx="2351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Overall FDM channel</a:t>
              </a:r>
            </a:p>
          </p:txBody>
        </p:sp>
        <p:cxnSp>
          <p:nvCxnSpPr>
            <p:cNvPr id="13" name="Straight Arrow Connector 12"/>
            <p:cNvCxnSpPr/>
            <p:nvPr/>
          </p:nvCxnSpPr>
          <p:spPr>
            <a:xfrm rot="16200000" flipV="1">
              <a:off x="6785958" y="4862538"/>
              <a:ext cx="476251" cy="352387"/>
            </a:xfrm>
            <a:prstGeom prst="straightConnector1">
              <a:avLst/>
            </a:prstGeom>
            <a:ln w="19050">
              <a:solidFill>
                <a:schemeClr val="accent3">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681" name="Rectangle 13"/>
            <p:cNvSpPr>
              <a:spLocks noChangeArrowheads="1"/>
            </p:cNvSpPr>
            <p:nvPr/>
          </p:nvSpPr>
          <p:spPr bwMode="auto">
            <a:xfrm>
              <a:off x="6219825" y="4724400"/>
              <a:ext cx="60960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8682" name="Rectangle 14"/>
            <p:cNvSpPr>
              <a:spLocks noChangeArrowheads="1"/>
            </p:cNvSpPr>
            <p:nvPr/>
          </p:nvSpPr>
          <p:spPr bwMode="auto">
            <a:xfrm>
              <a:off x="3771900" y="5772150"/>
              <a:ext cx="60960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8683" name="Rectangle 15"/>
            <p:cNvSpPr>
              <a:spLocks noChangeArrowheads="1"/>
            </p:cNvSpPr>
            <p:nvPr/>
          </p:nvSpPr>
          <p:spPr bwMode="auto">
            <a:xfrm>
              <a:off x="2085975" y="5743575"/>
              <a:ext cx="60960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2" name="标题 1">
            <a:extLst>
              <a:ext uri="{FF2B5EF4-FFF2-40B4-BE49-F238E27FC236}">
                <a16:creationId xmlns:a16="http://schemas.microsoft.com/office/drawing/2014/main" id="{4E4F106C-37BF-4127-BA72-439445ECF896}"/>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Frequency Division Multiplexing (1)</a:t>
            </a:r>
            <a:endParaRPr lang="zh-CN" altLang="en-US" dirty="0"/>
          </a:p>
        </p:txBody>
      </p:sp>
      <p:sp>
        <p:nvSpPr>
          <p:cNvPr id="14" name="文本框 13">
            <a:extLst>
              <a:ext uri="{FF2B5EF4-FFF2-40B4-BE49-F238E27FC236}">
                <a16:creationId xmlns:a16="http://schemas.microsoft.com/office/drawing/2014/main" id="{2AE1023F-A265-4CBC-80CA-2AE2BF182A05}"/>
              </a:ext>
            </a:extLst>
          </p:cNvPr>
          <p:cNvSpPr txBox="1"/>
          <p:nvPr/>
        </p:nvSpPr>
        <p:spPr>
          <a:xfrm>
            <a:off x="7758201" y="2362396"/>
            <a:ext cx="4072204" cy="923330"/>
          </a:xfrm>
          <a:prstGeom prst="rect">
            <a:avLst/>
          </a:prstGeom>
          <a:noFill/>
        </p:spPr>
        <p:txBody>
          <a:bodyPr wrap="square">
            <a:spAutoFit/>
          </a:bodyPr>
          <a:lstStyle/>
          <a:p>
            <a:r>
              <a:rPr lang="zh-CN" altLang="en-US" b="1" i="0" dirty="0">
                <a:solidFill>
                  <a:srgbClr val="333333"/>
                </a:solidFill>
                <a:effectLst/>
                <a:latin typeface="微软雅黑" panose="020B0503020204020204" pitchFamily="34" charset="-122"/>
                <a:ea typeface="微软雅黑" panose="020B0503020204020204" pitchFamily="34" charset="-122"/>
              </a:rPr>
              <a:t>频分多路复用是</a:t>
            </a:r>
            <a:r>
              <a:rPr lang="zh-CN" altLang="en-US" b="0" i="0" dirty="0">
                <a:solidFill>
                  <a:srgbClr val="333333"/>
                </a:solidFill>
                <a:effectLst/>
                <a:latin typeface="微软雅黑" panose="020B0503020204020204" pitchFamily="34" charset="-122"/>
                <a:ea typeface="微软雅黑" panose="020B0503020204020204" pitchFamily="34" charset="-122"/>
              </a:rPr>
              <a:t>一种</a:t>
            </a:r>
            <a:r>
              <a:rPr lang="zh-CN" altLang="en-US" dirty="0">
                <a:solidFill>
                  <a:srgbClr val="333333"/>
                </a:solidFill>
                <a:latin typeface="微软雅黑" panose="020B0503020204020204" pitchFamily="34" charset="-122"/>
                <a:ea typeface="微软雅黑" panose="020B0503020204020204" pitchFamily="34" charset="-122"/>
              </a:rPr>
              <a:t>将多路基带信号调制到不同频率载波上再进行叠加形成一个复合信号的多路复用技术。</a:t>
            </a:r>
          </a:p>
        </p:txBody>
      </p:sp>
    </p:spTree>
    <p:extLst>
      <p:ext uri="{BB962C8B-B14F-4D97-AF65-F5344CB8AC3E}">
        <p14:creationId xmlns:p14="http://schemas.microsoft.com/office/powerpoint/2010/main" val="8782940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8676" name="Rectangle 3"/>
          <p:cNvSpPr>
            <a:spLocks noGrp="1" noChangeArrowheads="1"/>
          </p:cNvSpPr>
          <p:nvPr>
            <p:ph idx="1"/>
          </p:nvPr>
        </p:nvSpPr>
        <p:spPr>
          <a:xfrm>
            <a:off x="331226" y="1037575"/>
            <a:ext cx="11658127" cy="1530549"/>
          </a:xfrm>
        </p:spPr>
        <p:txBody>
          <a:bodyPr>
            <a:normAutofit fontScale="70000" lnSpcReduction="20000"/>
          </a:bodyPr>
          <a:lstStyle/>
          <a:p>
            <a:pPr marL="457200" indent="-457200">
              <a:lnSpc>
                <a:spcPct val="12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FDMA (Frequency Division Multiple Access/Address</a:t>
            </a:r>
            <a:r>
              <a:rPr lang="zh-CN" altLang="en-US" dirty="0">
                <a:latin typeface="微软雅黑" panose="020B0503020204020204" pitchFamily="34" charset="-122"/>
                <a:ea typeface="微软雅黑" panose="020B0503020204020204" pitchFamily="34" charset="-122"/>
              </a:rPr>
              <a:t>频分多址</a:t>
            </a:r>
            <a:r>
              <a:rPr lang="en-US" altLang="zh-CN" dirty="0">
                <a:latin typeface="微软雅黑" panose="020B0503020204020204" pitchFamily="34" charset="-122"/>
                <a:ea typeface="微软雅黑" panose="020B0503020204020204" pitchFamily="34" charset="-122"/>
              </a:rPr>
              <a:t>)</a:t>
            </a:r>
          </a:p>
          <a:p>
            <a:pPr marL="457200" indent="-457200">
              <a:lnSpc>
                <a:spcPct val="120000"/>
              </a:lnSpc>
              <a:buFont typeface="Arial" panose="020B0604020202020204" pitchFamily="34" charset="0"/>
              <a:buChar char="•"/>
            </a:pPr>
            <a:r>
              <a:rPr lang="zh-CN" altLang="en-US" b="0" i="0" dirty="0">
                <a:solidFill>
                  <a:srgbClr val="333333"/>
                </a:solidFill>
                <a:effectLst/>
                <a:latin typeface="微软雅黑" panose="020B0503020204020204" pitchFamily="34" charset="-122"/>
                <a:ea typeface="微软雅黑" panose="020B0503020204020204" pitchFamily="34" charset="-122"/>
              </a:rPr>
              <a:t>频分复用（</a:t>
            </a:r>
            <a:r>
              <a:rPr lang="en-US" altLang="zh-CN" b="0" i="0" dirty="0">
                <a:solidFill>
                  <a:srgbClr val="333333"/>
                </a:solidFill>
                <a:effectLst/>
                <a:latin typeface="微软雅黑" panose="020B0503020204020204" pitchFamily="34" charset="-122"/>
                <a:ea typeface="微软雅黑" panose="020B0503020204020204" pitchFamily="34" charset="-122"/>
              </a:rPr>
              <a:t>FDM</a:t>
            </a:r>
            <a:r>
              <a:rPr lang="zh-CN" altLang="en-US" b="0" i="0" dirty="0">
                <a:solidFill>
                  <a:srgbClr val="333333"/>
                </a:solidFill>
                <a:effectLst/>
                <a:latin typeface="微软雅黑" panose="020B0503020204020204" pitchFamily="34" charset="-122"/>
                <a:ea typeface="微软雅黑" panose="020B0503020204020204" pitchFamily="34" charset="-122"/>
              </a:rPr>
              <a:t>）是指载波带宽被划分为多种不同频带的子信道，每个子信道可以并行传送一路信号的一种技术。频分复用技术下，多个用户可以共享一个物理通信信道，该过程即为频分多址复用（</a:t>
            </a:r>
            <a:r>
              <a:rPr lang="en-US" altLang="zh-CN" b="0" i="0" dirty="0">
                <a:solidFill>
                  <a:srgbClr val="333333"/>
                </a:solidFill>
                <a:effectLst/>
                <a:latin typeface="微软雅黑" panose="020B0503020204020204" pitchFamily="34" charset="-122"/>
                <a:ea typeface="微软雅黑" panose="020B0503020204020204" pitchFamily="34" charset="-122"/>
              </a:rPr>
              <a:t>FDMA</a:t>
            </a:r>
            <a:r>
              <a:rPr lang="zh-CN" altLang="en-US" b="0" i="0" dirty="0">
                <a:solidFill>
                  <a:srgbClr val="333333"/>
                </a:solidFill>
                <a:effectLst/>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4E4F106C-37BF-4127-BA72-439445ECF896}"/>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FDMA</a:t>
            </a:r>
            <a:endParaRPr lang="zh-CN" altLang="en-US" dirty="0"/>
          </a:p>
        </p:txBody>
      </p:sp>
      <p:grpSp>
        <p:nvGrpSpPr>
          <p:cNvPr id="15" name="Group 14">
            <a:extLst>
              <a:ext uri="{FF2B5EF4-FFF2-40B4-BE49-F238E27FC236}">
                <a16:creationId xmlns:a16="http://schemas.microsoft.com/office/drawing/2014/main" id="{5B7B2090-7DF1-4872-B2CF-D7E876C0E4C1}"/>
              </a:ext>
            </a:extLst>
          </p:cNvPr>
          <p:cNvGrpSpPr>
            <a:grpSpLocks/>
          </p:cNvGrpSpPr>
          <p:nvPr/>
        </p:nvGrpSpPr>
        <p:grpSpPr bwMode="auto">
          <a:xfrm>
            <a:off x="1054889" y="2613397"/>
            <a:ext cx="5105400" cy="2520950"/>
            <a:chOff x="2352" y="1899"/>
            <a:chExt cx="3216" cy="1588"/>
          </a:xfrm>
        </p:grpSpPr>
        <p:sp>
          <p:nvSpPr>
            <p:cNvPr id="16" name="Freeform 5">
              <a:extLst>
                <a:ext uri="{FF2B5EF4-FFF2-40B4-BE49-F238E27FC236}">
                  <a16:creationId xmlns:a16="http://schemas.microsoft.com/office/drawing/2014/main" id="{1BA897C6-655A-4886-8C86-366604072F32}"/>
                </a:ext>
              </a:extLst>
            </p:cNvPr>
            <p:cNvSpPr>
              <a:spLocks/>
            </p:cNvSpPr>
            <p:nvPr/>
          </p:nvSpPr>
          <p:spPr bwMode="auto">
            <a:xfrm>
              <a:off x="2382" y="2187"/>
              <a:ext cx="2975" cy="1225"/>
            </a:xfrm>
            <a:custGeom>
              <a:avLst/>
              <a:gdLst>
                <a:gd name="T0" fmla="*/ 0 w 3466"/>
                <a:gd name="T1" fmla="*/ 0 h 1344"/>
                <a:gd name="T2" fmla="*/ 0 w 3466"/>
                <a:gd name="T3" fmla="*/ 771 h 1344"/>
                <a:gd name="T4" fmla="*/ 1386 w 3466"/>
                <a:gd name="T5" fmla="*/ 771 h 1344"/>
                <a:gd name="T6" fmla="*/ 0 60000 65536"/>
                <a:gd name="T7" fmla="*/ 0 60000 65536"/>
                <a:gd name="T8" fmla="*/ 0 60000 65536"/>
              </a:gdLst>
              <a:ahLst/>
              <a:cxnLst>
                <a:cxn ang="T6">
                  <a:pos x="T0" y="T1"/>
                </a:cxn>
                <a:cxn ang="T7">
                  <a:pos x="T2" y="T3"/>
                </a:cxn>
                <a:cxn ang="T8">
                  <a:pos x="T4" y="T5"/>
                </a:cxn>
              </a:cxnLst>
              <a:rect l="0" t="0" r="r" b="b"/>
              <a:pathLst>
                <a:path w="3466" h="1344">
                  <a:moveTo>
                    <a:pt x="0" y="0"/>
                  </a:moveTo>
                  <a:lnTo>
                    <a:pt x="0" y="1344"/>
                  </a:lnTo>
                  <a:lnTo>
                    <a:pt x="3466" y="1344"/>
                  </a:lnTo>
                </a:path>
              </a:pathLst>
            </a:custGeom>
            <a:noFill/>
            <a:ln w="63500">
              <a:solidFill>
                <a:srgbClr val="0000FF"/>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Rectangle 6">
              <a:extLst>
                <a:ext uri="{FF2B5EF4-FFF2-40B4-BE49-F238E27FC236}">
                  <a16:creationId xmlns:a16="http://schemas.microsoft.com/office/drawing/2014/main" id="{6B62A7C4-AA6A-49D2-8804-95869E00B43B}"/>
                </a:ext>
              </a:extLst>
            </p:cNvPr>
            <p:cNvSpPr>
              <a:spLocks noChangeArrowheads="1"/>
            </p:cNvSpPr>
            <p:nvPr/>
          </p:nvSpPr>
          <p:spPr bwMode="auto">
            <a:xfrm>
              <a:off x="2849" y="2387"/>
              <a:ext cx="349" cy="1016"/>
            </a:xfrm>
            <a:prstGeom prst="rect">
              <a:avLst/>
            </a:prstGeom>
            <a:gradFill rotWithShape="0">
              <a:gsLst>
                <a:gs pos="0">
                  <a:srgbClr val="C0A250"/>
                </a:gs>
                <a:gs pos="50000">
                  <a:srgbClr val="FFFFD0"/>
                </a:gs>
                <a:gs pos="100000">
                  <a:srgbClr val="C0A250"/>
                </a:gs>
              </a:gsLst>
              <a:lin ang="0" scaled="1"/>
            </a:gradFill>
            <a:ln>
              <a:noFill/>
            </a:ln>
            <a:effectLst/>
            <a:extLs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8" name="Rectangle 7">
              <a:extLst>
                <a:ext uri="{FF2B5EF4-FFF2-40B4-BE49-F238E27FC236}">
                  <a16:creationId xmlns:a16="http://schemas.microsoft.com/office/drawing/2014/main" id="{8254FFBF-265D-4CC9-B209-63A41E5FF392}"/>
                </a:ext>
              </a:extLst>
            </p:cNvPr>
            <p:cNvSpPr>
              <a:spLocks noChangeArrowheads="1"/>
            </p:cNvSpPr>
            <p:nvPr/>
          </p:nvSpPr>
          <p:spPr bwMode="auto">
            <a:xfrm>
              <a:off x="3186" y="2387"/>
              <a:ext cx="348" cy="1016"/>
            </a:xfrm>
            <a:prstGeom prst="rect">
              <a:avLst/>
            </a:prstGeom>
            <a:gradFill rotWithShape="0">
              <a:gsLst>
                <a:gs pos="0">
                  <a:srgbClr val="6495B4"/>
                </a:gs>
                <a:gs pos="50000">
                  <a:srgbClr val="E0F1FF"/>
                </a:gs>
                <a:gs pos="100000">
                  <a:srgbClr val="6495B4"/>
                </a:gs>
              </a:gsLst>
              <a:lin ang="0" scaled="1"/>
            </a:gradFill>
            <a:ln>
              <a:noFill/>
            </a:ln>
            <a:effectLst/>
            <a:extLs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9" name="Rectangle 8">
              <a:extLst>
                <a:ext uri="{FF2B5EF4-FFF2-40B4-BE49-F238E27FC236}">
                  <a16:creationId xmlns:a16="http://schemas.microsoft.com/office/drawing/2014/main" id="{F0E5C39B-CF19-448F-A6F1-7368783F6096}"/>
                </a:ext>
              </a:extLst>
            </p:cNvPr>
            <p:cNvSpPr>
              <a:spLocks noChangeArrowheads="1"/>
            </p:cNvSpPr>
            <p:nvPr/>
          </p:nvSpPr>
          <p:spPr bwMode="auto">
            <a:xfrm>
              <a:off x="3530" y="2387"/>
              <a:ext cx="348" cy="1016"/>
            </a:xfrm>
            <a:prstGeom prst="rect">
              <a:avLst/>
            </a:prstGeom>
            <a:gradFill rotWithShape="0">
              <a:gsLst>
                <a:gs pos="0">
                  <a:srgbClr val="C0A250"/>
                </a:gs>
                <a:gs pos="50000">
                  <a:srgbClr val="FFFFD0"/>
                </a:gs>
                <a:gs pos="100000">
                  <a:srgbClr val="C0A250"/>
                </a:gs>
              </a:gsLst>
              <a:lin ang="0" scaled="1"/>
            </a:gradFill>
            <a:ln>
              <a:noFill/>
            </a:ln>
            <a:effectLst/>
            <a:extLs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Rectangle 9">
              <a:extLst>
                <a:ext uri="{FF2B5EF4-FFF2-40B4-BE49-F238E27FC236}">
                  <a16:creationId xmlns:a16="http://schemas.microsoft.com/office/drawing/2014/main" id="{1BBA09DE-A41B-4881-8311-14D54FCD10AB}"/>
                </a:ext>
              </a:extLst>
            </p:cNvPr>
            <p:cNvSpPr>
              <a:spLocks noChangeArrowheads="1"/>
            </p:cNvSpPr>
            <p:nvPr/>
          </p:nvSpPr>
          <p:spPr bwMode="auto">
            <a:xfrm>
              <a:off x="3870" y="2387"/>
              <a:ext cx="349" cy="1016"/>
            </a:xfrm>
            <a:prstGeom prst="rect">
              <a:avLst/>
            </a:prstGeom>
            <a:gradFill rotWithShape="0">
              <a:gsLst>
                <a:gs pos="0">
                  <a:srgbClr val="6495B4"/>
                </a:gs>
                <a:gs pos="50000">
                  <a:srgbClr val="E0F1FF"/>
                </a:gs>
                <a:gs pos="100000">
                  <a:srgbClr val="6495B4"/>
                </a:gs>
              </a:gsLst>
              <a:lin ang="0" scaled="1"/>
            </a:gradFill>
            <a:ln>
              <a:noFill/>
            </a:ln>
            <a:effectLst/>
            <a:extLs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1" name="Rectangle 10">
              <a:extLst>
                <a:ext uri="{FF2B5EF4-FFF2-40B4-BE49-F238E27FC236}">
                  <a16:creationId xmlns:a16="http://schemas.microsoft.com/office/drawing/2014/main" id="{7A30ACE5-AF6A-45D8-AB21-3A3007F1B21C}"/>
                </a:ext>
              </a:extLst>
            </p:cNvPr>
            <p:cNvSpPr>
              <a:spLocks noChangeArrowheads="1"/>
            </p:cNvSpPr>
            <p:nvPr/>
          </p:nvSpPr>
          <p:spPr bwMode="auto">
            <a:xfrm>
              <a:off x="4213" y="2387"/>
              <a:ext cx="349" cy="1016"/>
            </a:xfrm>
            <a:prstGeom prst="rect">
              <a:avLst/>
            </a:prstGeom>
            <a:gradFill rotWithShape="0">
              <a:gsLst>
                <a:gs pos="0">
                  <a:srgbClr val="C0A250"/>
                </a:gs>
                <a:gs pos="50000">
                  <a:srgbClr val="FFFFD0"/>
                </a:gs>
                <a:gs pos="100000">
                  <a:srgbClr val="C0A250"/>
                </a:gs>
              </a:gsLst>
              <a:lin ang="0" scaled="1"/>
            </a:gradFill>
            <a:ln>
              <a:noFill/>
            </a:ln>
            <a:effectLst/>
            <a:extLs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2" name="Text Box 11">
              <a:extLst>
                <a:ext uri="{FF2B5EF4-FFF2-40B4-BE49-F238E27FC236}">
                  <a16:creationId xmlns:a16="http://schemas.microsoft.com/office/drawing/2014/main" id="{2ED582D8-2127-4936-A342-98E4713210FA}"/>
                </a:ext>
              </a:extLst>
            </p:cNvPr>
            <p:cNvSpPr txBox="1">
              <a:spLocks noChangeArrowheads="1"/>
            </p:cNvSpPr>
            <p:nvPr/>
          </p:nvSpPr>
          <p:spPr bwMode="auto">
            <a:xfrm>
              <a:off x="2352" y="1899"/>
              <a:ext cx="11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4863" eaLnBrk="0" hangingPunct="0">
                <a:defRPr>
                  <a:solidFill>
                    <a:schemeClr val="tx1"/>
                  </a:solidFill>
                  <a:latin typeface="Arial" panose="020B0604020202020204" pitchFamily="34" charset="0"/>
                </a:defRPr>
              </a:lvl1pPr>
              <a:lvl2pPr marL="742950" indent="-285750" defTabSz="804863" eaLnBrk="0" hangingPunct="0">
                <a:defRPr>
                  <a:solidFill>
                    <a:schemeClr val="tx1"/>
                  </a:solidFill>
                  <a:latin typeface="Arial" panose="020B0604020202020204" pitchFamily="34" charset="0"/>
                </a:defRPr>
              </a:lvl2pPr>
              <a:lvl3pPr marL="1143000" indent="-228600" defTabSz="804863" eaLnBrk="0" hangingPunct="0">
                <a:defRPr>
                  <a:solidFill>
                    <a:schemeClr val="tx1"/>
                  </a:solidFill>
                  <a:latin typeface="Arial" panose="020B0604020202020204" pitchFamily="34" charset="0"/>
                </a:defRPr>
              </a:lvl3pPr>
              <a:lvl4pPr marL="1600200" indent="-228600" defTabSz="804863" eaLnBrk="0" hangingPunct="0">
                <a:defRPr>
                  <a:solidFill>
                    <a:schemeClr val="tx1"/>
                  </a:solidFill>
                  <a:latin typeface="Arial" panose="020B0604020202020204" pitchFamily="34" charset="0"/>
                </a:defRPr>
              </a:lvl4pPr>
              <a:lvl5pPr marL="2057400" indent="-228600" defTabSz="804863" eaLnBrk="0" hangingPunct="0">
                <a:defRPr>
                  <a:solidFill>
                    <a:schemeClr val="tx1"/>
                  </a:solidFill>
                  <a:latin typeface="Arial" panose="020B0604020202020204" pitchFamily="34" charset="0"/>
                </a:defRPr>
              </a:lvl5pPr>
              <a:lvl6pPr marL="2514600" indent="-228600" algn="ctr" defTabSz="804863"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04863"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04863"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04863" eaLnBrk="0" fontAlgn="base" hangingPunct="0">
                <a:spcBef>
                  <a:spcPct val="0"/>
                </a:spcBef>
                <a:spcAft>
                  <a:spcPct val="0"/>
                </a:spcAft>
                <a:defRPr>
                  <a:solidFill>
                    <a:schemeClr val="tx1"/>
                  </a:solidFill>
                  <a:latin typeface="Arial" panose="020B0604020202020204" pitchFamily="34" charset="0"/>
                </a:defRPr>
              </a:lvl9pPr>
            </a:lstStyle>
            <a:p>
              <a:pPr algn="l">
                <a:spcAft>
                  <a:spcPct val="15000"/>
                </a:spcAft>
              </a:pPr>
              <a:r>
                <a:rPr lang="en-US" altLang="zh-CN" sz="1900" b="1" i="1">
                  <a:solidFill>
                    <a:srgbClr val="000000"/>
                  </a:solidFill>
                  <a:ea typeface="宋体" panose="02010600030101010101" pitchFamily="2" charset="-122"/>
                </a:rPr>
                <a:t>t</a:t>
              </a:r>
            </a:p>
          </p:txBody>
        </p:sp>
        <p:sp>
          <p:nvSpPr>
            <p:cNvPr id="23" name="Text Box 12">
              <a:extLst>
                <a:ext uri="{FF2B5EF4-FFF2-40B4-BE49-F238E27FC236}">
                  <a16:creationId xmlns:a16="http://schemas.microsoft.com/office/drawing/2014/main" id="{58E61AB2-4F51-46F3-9961-826B530575F6}"/>
                </a:ext>
              </a:extLst>
            </p:cNvPr>
            <p:cNvSpPr txBox="1">
              <a:spLocks noChangeArrowheads="1"/>
            </p:cNvSpPr>
            <p:nvPr/>
          </p:nvSpPr>
          <p:spPr bwMode="auto">
            <a:xfrm>
              <a:off x="5427" y="3305"/>
              <a:ext cx="141"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4863" eaLnBrk="0" hangingPunct="0">
                <a:defRPr>
                  <a:solidFill>
                    <a:schemeClr val="tx1"/>
                  </a:solidFill>
                  <a:latin typeface="Arial" panose="020B0604020202020204" pitchFamily="34" charset="0"/>
                </a:defRPr>
              </a:lvl1pPr>
              <a:lvl2pPr marL="742950" indent="-285750" defTabSz="804863" eaLnBrk="0" hangingPunct="0">
                <a:defRPr>
                  <a:solidFill>
                    <a:schemeClr val="tx1"/>
                  </a:solidFill>
                  <a:latin typeface="Arial" panose="020B0604020202020204" pitchFamily="34" charset="0"/>
                </a:defRPr>
              </a:lvl2pPr>
              <a:lvl3pPr marL="1143000" indent="-228600" defTabSz="804863" eaLnBrk="0" hangingPunct="0">
                <a:defRPr>
                  <a:solidFill>
                    <a:schemeClr val="tx1"/>
                  </a:solidFill>
                  <a:latin typeface="Arial" panose="020B0604020202020204" pitchFamily="34" charset="0"/>
                </a:defRPr>
              </a:lvl3pPr>
              <a:lvl4pPr marL="1600200" indent="-228600" defTabSz="804863" eaLnBrk="0" hangingPunct="0">
                <a:defRPr>
                  <a:solidFill>
                    <a:schemeClr val="tx1"/>
                  </a:solidFill>
                  <a:latin typeface="Arial" panose="020B0604020202020204" pitchFamily="34" charset="0"/>
                </a:defRPr>
              </a:lvl4pPr>
              <a:lvl5pPr marL="2057400" indent="-228600" defTabSz="804863" eaLnBrk="0" hangingPunct="0">
                <a:defRPr>
                  <a:solidFill>
                    <a:schemeClr val="tx1"/>
                  </a:solidFill>
                  <a:latin typeface="Arial" panose="020B0604020202020204" pitchFamily="34" charset="0"/>
                </a:defRPr>
              </a:lvl5pPr>
              <a:lvl6pPr marL="2514600" indent="-228600" algn="ctr" defTabSz="804863"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04863"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04863"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04863" eaLnBrk="0" fontAlgn="base" hangingPunct="0">
                <a:spcBef>
                  <a:spcPct val="0"/>
                </a:spcBef>
                <a:spcAft>
                  <a:spcPct val="0"/>
                </a:spcAft>
                <a:defRPr>
                  <a:solidFill>
                    <a:schemeClr val="tx1"/>
                  </a:solidFill>
                  <a:latin typeface="Arial" panose="020B0604020202020204" pitchFamily="34" charset="0"/>
                </a:defRPr>
              </a:lvl9pPr>
            </a:lstStyle>
            <a:p>
              <a:pPr algn="l">
                <a:spcAft>
                  <a:spcPct val="15000"/>
                </a:spcAft>
              </a:pPr>
              <a:r>
                <a:rPr lang="en-US" altLang="zh-CN" sz="1900" b="1" i="1">
                  <a:solidFill>
                    <a:srgbClr val="000000"/>
                  </a:solidFill>
                  <a:ea typeface="宋体" panose="02010600030101010101" pitchFamily="2" charset="-122"/>
                </a:rPr>
                <a:t>f</a:t>
              </a:r>
            </a:p>
          </p:txBody>
        </p:sp>
        <p:sp>
          <p:nvSpPr>
            <p:cNvPr id="24" name="Text Box 13">
              <a:extLst>
                <a:ext uri="{FF2B5EF4-FFF2-40B4-BE49-F238E27FC236}">
                  <a16:creationId xmlns:a16="http://schemas.microsoft.com/office/drawing/2014/main" id="{6CCD2E29-DFE9-4925-B031-3FF44BAC5776}"/>
                </a:ext>
              </a:extLst>
            </p:cNvPr>
            <p:cNvSpPr txBox="1">
              <a:spLocks noChangeArrowheads="1"/>
            </p:cNvSpPr>
            <p:nvPr/>
          </p:nvSpPr>
          <p:spPr bwMode="auto">
            <a:xfrm>
              <a:off x="3457" y="2107"/>
              <a:ext cx="47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4863" eaLnBrk="0" hangingPunct="0">
                <a:defRPr>
                  <a:solidFill>
                    <a:schemeClr val="tx1"/>
                  </a:solidFill>
                  <a:latin typeface="Arial" panose="020B0604020202020204" pitchFamily="34" charset="0"/>
                </a:defRPr>
              </a:lvl1pPr>
              <a:lvl2pPr marL="742950" indent="-285750" defTabSz="804863" eaLnBrk="0" hangingPunct="0">
                <a:defRPr>
                  <a:solidFill>
                    <a:schemeClr val="tx1"/>
                  </a:solidFill>
                  <a:latin typeface="Arial" panose="020B0604020202020204" pitchFamily="34" charset="0"/>
                </a:defRPr>
              </a:lvl2pPr>
              <a:lvl3pPr marL="1143000" indent="-228600" defTabSz="804863" eaLnBrk="0" hangingPunct="0">
                <a:defRPr>
                  <a:solidFill>
                    <a:schemeClr val="tx1"/>
                  </a:solidFill>
                  <a:latin typeface="Arial" panose="020B0604020202020204" pitchFamily="34" charset="0"/>
                </a:defRPr>
              </a:lvl3pPr>
              <a:lvl4pPr marL="1600200" indent="-228600" defTabSz="804863" eaLnBrk="0" hangingPunct="0">
                <a:defRPr>
                  <a:solidFill>
                    <a:schemeClr val="tx1"/>
                  </a:solidFill>
                  <a:latin typeface="Arial" panose="020B0604020202020204" pitchFamily="34" charset="0"/>
                </a:defRPr>
              </a:lvl4pPr>
              <a:lvl5pPr marL="2057400" indent="-228600" defTabSz="804863" eaLnBrk="0" hangingPunct="0">
                <a:defRPr>
                  <a:solidFill>
                    <a:schemeClr val="tx1"/>
                  </a:solidFill>
                  <a:latin typeface="Arial" panose="020B0604020202020204" pitchFamily="34" charset="0"/>
                </a:defRPr>
              </a:lvl5pPr>
              <a:lvl6pPr marL="2514600" indent="-228600" algn="ctr" defTabSz="804863"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04863"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04863"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04863" eaLnBrk="0" fontAlgn="base" hangingPunct="0">
                <a:spcBef>
                  <a:spcPct val="0"/>
                </a:spcBef>
                <a:spcAft>
                  <a:spcPct val="0"/>
                </a:spcAft>
                <a:defRPr>
                  <a:solidFill>
                    <a:schemeClr val="tx1"/>
                  </a:solidFill>
                  <a:latin typeface="Arial" panose="020B0604020202020204" pitchFamily="34" charset="0"/>
                </a:defRPr>
              </a:lvl9pPr>
            </a:lstStyle>
            <a:p>
              <a:pPr algn="l">
                <a:spcAft>
                  <a:spcPct val="15000"/>
                </a:spcAft>
              </a:pPr>
              <a:r>
                <a:rPr lang="en-US" altLang="zh-CN" sz="1900" b="1">
                  <a:solidFill>
                    <a:srgbClr val="000000"/>
                  </a:solidFill>
                  <a:ea typeface="宋体" panose="02010600030101010101" pitchFamily="2" charset="-122"/>
                </a:rPr>
                <a:t>FDMA</a:t>
              </a:r>
            </a:p>
          </p:txBody>
        </p:sp>
      </p:grpSp>
      <p:pic>
        <p:nvPicPr>
          <p:cNvPr id="25" name="Picture 15">
            <a:extLst>
              <a:ext uri="{FF2B5EF4-FFF2-40B4-BE49-F238E27FC236}">
                <a16:creationId xmlns:a16="http://schemas.microsoft.com/office/drawing/2014/main" id="{C2A0C6E8-F725-403C-A6E1-30A31FCE7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637" y="2757859"/>
            <a:ext cx="40005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17">
            <a:extLst>
              <a:ext uri="{FF2B5EF4-FFF2-40B4-BE49-F238E27FC236}">
                <a16:creationId xmlns:a16="http://schemas.microsoft.com/office/drawing/2014/main" id="{03150B8D-370D-4A45-8DFD-016523887789}"/>
              </a:ext>
            </a:extLst>
          </p:cNvPr>
          <p:cNvSpPr>
            <a:spLocks noChangeArrowheads="1"/>
          </p:cNvSpPr>
          <p:nvPr/>
        </p:nvSpPr>
        <p:spPr bwMode="auto">
          <a:xfrm>
            <a:off x="1311137" y="5489182"/>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pPr>
            <a:r>
              <a:rPr lang="en-US" altLang="zh-CN" sz="2400" dirty="0">
                <a:latin typeface="Times New Roman" panose="02020603050405020304" pitchFamily="18" charset="0"/>
                <a:ea typeface="宋体" panose="02010600030101010101" pitchFamily="2" charset="-122"/>
              </a:rPr>
              <a:t>FDM: people being in widely separated clumps, talking independently.</a:t>
            </a:r>
          </a:p>
        </p:txBody>
      </p:sp>
    </p:spTree>
    <p:extLst>
      <p:ext uri="{BB962C8B-B14F-4D97-AF65-F5344CB8AC3E}">
        <p14:creationId xmlns:p14="http://schemas.microsoft.com/office/powerpoint/2010/main" val="18161043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9700" name="Rectangle 3"/>
          <p:cNvSpPr>
            <a:spLocks noGrp="1" noChangeArrowheads="1"/>
          </p:cNvSpPr>
          <p:nvPr>
            <p:ph idx="1"/>
          </p:nvPr>
        </p:nvSpPr>
        <p:spPr>
          <a:xfrm>
            <a:off x="410158" y="1091150"/>
            <a:ext cx="11318016" cy="2064064"/>
          </a:xfrm>
        </p:spPr>
        <p:txBody>
          <a:bodyPr>
            <a:normAutofit fontScale="77500" lnSpcReduction="20000"/>
          </a:bodyPr>
          <a:lstStyle/>
          <a:p>
            <a:pPr marL="457200" indent="-457200">
              <a:lnSpc>
                <a:spcPct val="12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OFDM (Orthogonal FDM</a:t>
            </a:r>
            <a:r>
              <a:rPr lang="zh-CN" altLang="en-US" b="0" i="0" dirty="0">
                <a:solidFill>
                  <a:srgbClr val="333333"/>
                </a:solidFill>
                <a:effectLst/>
                <a:latin typeface="微软雅黑" panose="020B0503020204020204" pitchFamily="34" charset="-122"/>
                <a:ea typeface="微软雅黑" panose="020B0503020204020204" pitchFamily="34" charset="-122"/>
              </a:rPr>
              <a:t>正交频分复用技术</a:t>
            </a:r>
            <a:r>
              <a:rPr lang="en-US" altLang="zh-CN" dirty="0">
                <a:latin typeface="微软雅黑" panose="020B0503020204020204" pitchFamily="34" charset="-122"/>
                <a:ea typeface="微软雅黑" panose="020B0503020204020204" pitchFamily="34" charset="-122"/>
              </a:rPr>
              <a:t>) is an efficient FDM technique used for 802.11, 4G cellular and other communications</a:t>
            </a:r>
          </a:p>
          <a:p>
            <a:pPr lvl="1">
              <a:lnSpc>
                <a:spcPct val="120000"/>
              </a:lnSpc>
            </a:pPr>
            <a:r>
              <a:rPr lang="en-US" altLang="zh-CN" dirty="0">
                <a:latin typeface="微软雅黑" panose="020B0503020204020204" pitchFamily="34" charset="-122"/>
                <a:ea typeface="微软雅黑" panose="020B0503020204020204" pitchFamily="34" charset="-122"/>
              </a:rPr>
              <a:t>Subcarriers are coordinated to be tightly packed</a:t>
            </a:r>
          </a:p>
          <a:p>
            <a:pPr lvl="1">
              <a:lnSpc>
                <a:spcPct val="120000"/>
              </a:lnSpc>
            </a:pPr>
            <a:r>
              <a:rPr lang="en-US" altLang="zh-CN" sz="2300" b="0" i="0" dirty="0">
                <a:solidFill>
                  <a:srgbClr val="333333"/>
                </a:solidFill>
                <a:effectLst/>
                <a:latin typeface="微软雅黑" panose="020B0503020204020204" pitchFamily="34" charset="-122"/>
                <a:ea typeface="微软雅黑" panose="020B0503020204020204" pitchFamily="34" charset="-122"/>
              </a:rPr>
              <a:t>OFDM</a:t>
            </a:r>
            <a:r>
              <a:rPr lang="zh-CN" altLang="en-US" sz="2300" b="0" i="0" dirty="0">
                <a:solidFill>
                  <a:srgbClr val="333333"/>
                </a:solidFill>
                <a:effectLst/>
                <a:latin typeface="微软雅黑" panose="020B0503020204020204" pitchFamily="34" charset="-122"/>
                <a:ea typeface="微软雅黑" panose="020B0503020204020204" pitchFamily="34" charset="-122"/>
              </a:rPr>
              <a:t>中的</a:t>
            </a:r>
            <a:r>
              <a:rPr lang="zh-CN" altLang="en-US" sz="2300" dirty="0">
                <a:solidFill>
                  <a:srgbClr val="333333"/>
                </a:solidFill>
                <a:latin typeface="微软雅黑" panose="020B0503020204020204" pitchFamily="34" charset="-122"/>
                <a:ea typeface="微软雅黑" panose="020B0503020204020204" pitchFamily="34" charset="-122"/>
              </a:rPr>
              <a:t>各个载波是相互正交的，每个载波在一个符号时间内有整数个载波周期，每个载波的频谱零点和相邻载波的零点重叠，这样便减小了载波间的</a:t>
            </a:r>
            <a:r>
              <a:rPr lang="zh-CN" altLang="en-US" sz="2300" b="0" i="0" dirty="0">
                <a:solidFill>
                  <a:srgbClr val="333333"/>
                </a:solidFill>
                <a:effectLst/>
                <a:latin typeface="微软雅黑" panose="020B0503020204020204" pitchFamily="34" charset="-122"/>
                <a:ea typeface="微软雅黑" panose="020B0503020204020204" pitchFamily="34" charset="-122"/>
              </a:rPr>
              <a:t>干扰。由于载波间有部分重叠，所以它比传统的</a:t>
            </a:r>
            <a:r>
              <a:rPr lang="en-US" altLang="zh-CN" sz="2300" b="0" i="0" dirty="0">
                <a:solidFill>
                  <a:srgbClr val="333333"/>
                </a:solidFill>
                <a:effectLst/>
                <a:latin typeface="微软雅黑" panose="020B0503020204020204" pitchFamily="34" charset="-122"/>
                <a:ea typeface="微软雅黑" panose="020B0503020204020204" pitchFamily="34" charset="-122"/>
              </a:rPr>
              <a:t>FDMA</a:t>
            </a:r>
            <a:r>
              <a:rPr lang="zh-CN" altLang="en-US" sz="2300" b="0" i="0" dirty="0">
                <a:solidFill>
                  <a:srgbClr val="333333"/>
                </a:solidFill>
                <a:effectLst/>
                <a:latin typeface="微软雅黑" panose="020B0503020204020204" pitchFamily="34" charset="-122"/>
                <a:ea typeface="微软雅黑" panose="020B0503020204020204" pitchFamily="34" charset="-122"/>
              </a:rPr>
              <a:t>提高了频带利用率。</a:t>
            </a:r>
            <a:endParaRPr lang="en-US" altLang="zh-CN" sz="2300" dirty="0">
              <a:latin typeface="微软雅黑" panose="020B0503020204020204" pitchFamily="34" charset="-122"/>
              <a:ea typeface="微软雅黑" panose="020B0503020204020204" pitchFamily="34" charset="-122"/>
            </a:endParaRPr>
          </a:p>
        </p:txBody>
      </p:sp>
      <p:pic>
        <p:nvPicPr>
          <p:cNvPr id="297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80" y="3231614"/>
            <a:ext cx="6839015" cy="290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FBA6278-41A4-47D9-A460-22D2DA2F5EEB}"/>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Frequency Division Multiplexing (2)</a:t>
            </a:r>
            <a:endParaRPr lang="zh-CN" altLang="en-US" dirty="0"/>
          </a:p>
        </p:txBody>
      </p:sp>
      <p:pic>
        <p:nvPicPr>
          <p:cNvPr id="14338" name="Picture 2" descr="preview">
            <a:extLst>
              <a:ext uri="{FF2B5EF4-FFF2-40B4-BE49-F238E27FC236}">
                <a16:creationId xmlns:a16="http://schemas.microsoft.com/office/drawing/2014/main" id="{7E2C9837-96F2-4258-8A83-3F8E63E472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707"/>
          <a:stretch/>
        </p:blipFill>
        <p:spPr bwMode="auto">
          <a:xfrm>
            <a:off x="7134195" y="3155214"/>
            <a:ext cx="4914900" cy="305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161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1748" name="Rectangle 3"/>
          <p:cNvSpPr>
            <a:spLocks noGrp="1" noChangeArrowheads="1"/>
          </p:cNvSpPr>
          <p:nvPr>
            <p:ph idx="1"/>
          </p:nvPr>
        </p:nvSpPr>
        <p:spPr>
          <a:xfrm>
            <a:off x="630426" y="1187449"/>
            <a:ext cx="11307890" cy="1676401"/>
          </a:xfrm>
        </p:spPr>
        <p:txBody>
          <a:bodyPr/>
          <a:lstStyle/>
          <a:p>
            <a:pPr marL="457200" indent="-457200">
              <a:buFont typeface="Arial" panose="020B0604020202020204" pitchFamily="34" charset="0"/>
              <a:buChar char="•"/>
            </a:pPr>
            <a:r>
              <a:rPr lang="en-US" altLang="zh-CN" dirty="0">
                <a:ea typeface="宋体" panose="02010600030101010101" pitchFamily="2" charset="-122"/>
              </a:rPr>
              <a:t>Time division multiplexing shares a channel over time:</a:t>
            </a:r>
          </a:p>
          <a:p>
            <a:pPr lvl="1"/>
            <a:r>
              <a:rPr lang="en-US" altLang="zh-CN" dirty="0">
                <a:ea typeface="宋体" panose="02010600030101010101" pitchFamily="2" charset="-122"/>
              </a:rPr>
              <a:t>Users take turns on a fixed schedule; </a:t>
            </a:r>
          </a:p>
          <a:p>
            <a:pPr lvl="1"/>
            <a:r>
              <a:rPr lang="en-US" altLang="zh-CN" dirty="0">
                <a:ea typeface="宋体" panose="02010600030101010101" pitchFamily="2" charset="-122"/>
              </a:rPr>
              <a:t>Widely used in telephone / cellular systems</a:t>
            </a:r>
          </a:p>
        </p:txBody>
      </p:sp>
      <p:pic>
        <p:nvPicPr>
          <p:cNvPr id="3174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465" y="3292051"/>
            <a:ext cx="79978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3461787-EA38-4B93-8450-EBBE0B4C019C}"/>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Time Division Multiplexing (TDM)</a:t>
            </a:r>
            <a:endParaRPr lang="zh-CN" altLang="en-US" dirty="0"/>
          </a:p>
        </p:txBody>
      </p:sp>
    </p:spTree>
    <p:extLst>
      <p:ext uri="{BB962C8B-B14F-4D97-AF65-F5344CB8AC3E}">
        <p14:creationId xmlns:p14="http://schemas.microsoft.com/office/powerpoint/2010/main" val="19910739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标题 1">
            <a:extLst>
              <a:ext uri="{FF2B5EF4-FFF2-40B4-BE49-F238E27FC236}">
                <a16:creationId xmlns:a16="http://schemas.microsoft.com/office/drawing/2014/main" id="{C3461787-EA38-4B93-8450-EBBE0B4C019C}"/>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TDMA</a:t>
            </a:r>
            <a:endParaRPr lang="zh-CN" altLang="en-US" dirty="0"/>
          </a:p>
        </p:txBody>
      </p:sp>
      <p:grpSp>
        <p:nvGrpSpPr>
          <p:cNvPr id="8" name="Group 13">
            <a:extLst>
              <a:ext uri="{FF2B5EF4-FFF2-40B4-BE49-F238E27FC236}">
                <a16:creationId xmlns:a16="http://schemas.microsoft.com/office/drawing/2014/main" id="{05A4C7BA-1CCA-4B69-8495-A0351B98849F}"/>
              </a:ext>
            </a:extLst>
          </p:cNvPr>
          <p:cNvGrpSpPr>
            <a:grpSpLocks/>
          </p:cNvGrpSpPr>
          <p:nvPr/>
        </p:nvGrpSpPr>
        <p:grpSpPr bwMode="auto">
          <a:xfrm>
            <a:off x="1435429" y="2575866"/>
            <a:ext cx="4867275" cy="2944812"/>
            <a:chOff x="2502" y="1797"/>
            <a:chExt cx="3066" cy="1855"/>
          </a:xfrm>
        </p:grpSpPr>
        <p:sp>
          <p:nvSpPr>
            <p:cNvPr id="9" name="Freeform 4">
              <a:extLst>
                <a:ext uri="{FF2B5EF4-FFF2-40B4-BE49-F238E27FC236}">
                  <a16:creationId xmlns:a16="http://schemas.microsoft.com/office/drawing/2014/main" id="{7D7FCA66-40F9-49D6-BB85-D6DBA7901039}"/>
                </a:ext>
              </a:extLst>
            </p:cNvPr>
            <p:cNvSpPr>
              <a:spLocks/>
            </p:cNvSpPr>
            <p:nvPr/>
          </p:nvSpPr>
          <p:spPr bwMode="auto">
            <a:xfrm>
              <a:off x="2552" y="2057"/>
              <a:ext cx="2783" cy="1516"/>
            </a:xfrm>
            <a:custGeom>
              <a:avLst/>
              <a:gdLst>
                <a:gd name="T0" fmla="*/ 0 w 3243"/>
                <a:gd name="T1" fmla="*/ 0 h 1663"/>
                <a:gd name="T2" fmla="*/ 0 w 3243"/>
                <a:gd name="T3" fmla="*/ 954 h 1663"/>
                <a:gd name="T4" fmla="*/ 1295 w 3243"/>
                <a:gd name="T5" fmla="*/ 954 h 1663"/>
                <a:gd name="T6" fmla="*/ 0 60000 65536"/>
                <a:gd name="T7" fmla="*/ 0 60000 65536"/>
                <a:gd name="T8" fmla="*/ 0 60000 65536"/>
              </a:gdLst>
              <a:ahLst/>
              <a:cxnLst>
                <a:cxn ang="T6">
                  <a:pos x="T0" y="T1"/>
                </a:cxn>
                <a:cxn ang="T7">
                  <a:pos x="T2" y="T3"/>
                </a:cxn>
                <a:cxn ang="T8">
                  <a:pos x="T4" y="T5"/>
                </a:cxn>
              </a:cxnLst>
              <a:rect l="0" t="0" r="r" b="b"/>
              <a:pathLst>
                <a:path w="3243" h="1663">
                  <a:moveTo>
                    <a:pt x="0" y="0"/>
                  </a:moveTo>
                  <a:lnTo>
                    <a:pt x="0" y="1663"/>
                  </a:lnTo>
                  <a:lnTo>
                    <a:pt x="3243" y="1663"/>
                  </a:lnTo>
                </a:path>
              </a:pathLst>
            </a:custGeom>
            <a:noFill/>
            <a:ln w="63500">
              <a:solidFill>
                <a:srgbClr val="0000FF"/>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Freeform 5">
              <a:extLst>
                <a:ext uri="{FF2B5EF4-FFF2-40B4-BE49-F238E27FC236}">
                  <a16:creationId xmlns:a16="http://schemas.microsoft.com/office/drawing/2014/main" id="{23D46927-E6EB-411A-8DB8-B0564D146AB3}"/>
                </a:ext>
              </a:extLst>
            </p:cNvPr>
            <p:cNvSpPr>
              <a:spLocks noChangeArrowheads="1"/>
            </p:cNvSpPr>
            <p:nvPr/>
          </p:nvSpPr>
          <p:spPr bwMode="auto">
            <a:xfrm>
              <a:off x="3371" y="2249"/>
              <a:ext cx="1015" cy="269"/>
            </a:xfrm>
            <a:custGeom>
              <a:avLst/>
              <a:gdLst>
                <a:gd name="T0" fmla="*/ 0 w 1182"/>
                <a:gd name="T1" fmla="*/ 0 h 295"/>
                <a:gd name="T2" fmla="*/ 0 w 1182"/>
                <a:gd name="T3" fmla="*/ 169 h 295"/>
                <a:gd name="T4" fmla="*/ 474 w 1182"/>
                <a:gd name="T5" fmla="*/ 169 h 295"/>
                <a:gd name="T6" fmla="*/ 474 w 1182"/>
                <a:gd name="T7" fmla="*/ 0 h 2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82" h="295">
                  <a:moveTo>
                    <a:pt x="0" y="0"/>
                  </a:moveTo>
                  <a:lnTo>
                    <a:pt x="0" y="295"/>
                  </a:lnTo>
                  <a:lnTo>
                    <a:pt x="1182" y="295"/>
                  </a:lnTo>
                  <a:lnTo>
                    <a:pt x="1182" y="0"/>
                  </a:lnTo>
                  <a:lnTo>
                    <a:pt x="0" y="0"/>
                  </a:lnTo>
                  <a:close/>
                </a:path>
              </a:pathLst>
            </a:custGeom>
            <a:gradFill rotWithShape="0">
              <a:gsLst>
                <a:gs pos="0">
                  <a:srgbClr val="C0A250"/>
                </a:gs>
                <a:gs pos="50000">
                  <a:srgbClr val="FFFFD0"/>
                </a:gs>
                <a:gs pos="100000">
                  <a:srgbClr val="C0A250"/>
                </a:gs>
              </a:gsLst>
              <a:lin ang="16200000" scaled="1"/>
            </a:gradFill>
            <a:ln>
              <a:noFill/>
            </a:ln>
            <a:effectLst/>
            <a:extLst>
              <a:ext uri="{91240B29-F687-4F45-9708-019B960494DF}">
                <a14:hiddenLine xmlns:a14="http://schemas.microsoft.com/office/drawing/2010/main" w="254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Freeform 6">
              <a:extLst>
                <a:ext uri="{FF2B5EF4-FFF2-40B4-BE49-F238E27FC236}">
                  <a16:creationId xmlns:a16="http://schemas.microsoft.com/office/drawing/2014/main" id="{6FFD2933-04E0-4408-B454-C3337A177848}"/>
                </a:ext>
              </a:extLst>
            </p:cNvPr>
            <p:cNvSpPr>
              <a:spLocks noChangeArrowheads="1"/>
            </p:cNvSpPr>
            <p:nvPr/>
          </p:nvSpPr>
          <p:spPr bwMode="auto">
            <a:xfrm>
              <a:off x="3371" y="2509"/>
              <a:ext cx="1015" cy="269"/>
            </a:xfrm>
            <a:custGeom>
              <a:avLst/>
              <a:gdLst>
                <a:gd name="T0" fmla="*/ 0 w 1182"/>
                <a:gd name="T1" fmla="*/ 0 h 295"/>
                <a:gd name="T2" fmla="*/ 0 w 1182"/>
                <a:gd name="T3" fmla="*/ 169 h 295"/>
                <a:gd name="T4" fmla="*/ 474 w 1182"/>
                <a:gd name="T5" fmla="*/ 169 h 295"/>
                <a:gd name="T6" fmla="*/ 474 w 1182"/>
                <a:gd name="T7" fmla="*/ 0 h 2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82" h="295">
                  <a:moveTo>
                    <a:pt x="0" y="0"/>
                  </a:moveTo>
                  <a:lnTo>
                    <a:pt x="0" y="295"/>
                  </a:lnTo>
                  <a:lnTo>
                    <a:pt x="1182" y="295"/>
                  </a:lnTo>
                  <a:lnTo>
                    <a:pt x="1182" y="0"/>
                  </a:lnTo>
                  <a:lnTo>
                    <a:pt x="0" y="0"/>
                  </a:lnTo>
                  <a:close/>
                </a:path>
              </a:pathLst>
            </a:custGeom>
            <a:gradFill rotWithShape="0">
              <a:gsLst>
                <a:gs pos="0">
                  <a:srgbClr val="6495B4"/>
                </a:gs>
                <a:gs pos="50000">
                  <a:srgbClr val="E0F1FF"/>
                </a:gs>
                <a:gs pos="100000">
                  <a:srgbClr val="6495B4"/>
                </a:gs>
              </a:gsLst>
              <a:lin ang="16200000" scaled="1"/>
            </a:gradFill>
            <a:ln>
              <a:noFill/>
            </a:ln>
            <a:effectLst/>
            <a:extLst>
              <a:ext uri="{91240B29-F687-4F45-9708-019B960494DF}">
                <a14:hiddenLine xmlns:a14="http://schemas.microsoft.com/office/drawing/2010/main" w="254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Freeform 7">
              <a:extLst>
                <a:ext uri="{FF2B5EF4-FFF2-40B4-BE49-F238E27FC236}">
                  <a16:creationId xmlns:a16="http://schemas.microsoft.com/office/drawing/2014/main" id="{653F0960-4C28-41BA-B0EB-E44779CA7D8C}"/>
                </a:ext>
              </a:extLst>
            </p:cNvPr>
            <p:cNvSpPr>
              <a:spLocks noChangeArrowheads="1"/>
            </p:cNvSpPr>
            <p:nvPr/>
          </p:nvSpPr>
          <p:spPr bwMode="auto">
            <a:xfrm>
              <a:off x="3371" y="2776"/>
              <a:ext cx="1015" cy="268"/>
            </a:xfrm>
            <a:custGeom>
              <a:avLst/>
              <a:gdLst>
                <a:gd name="T0" fmla="*/ 0 w 1182"/>
                <a:gd name="T1" fmla="*/ 0 h 295"/>
                <a:gd name="T2" fmla="*/ 0 w 1182"/>
                <a:gd name="T3" fmla="*/ 166 h 295"/>
                <a:gd name="T4" fmla="*/ 474 w 1182"/>
                <a:gd name="T5" fmla="*/ 166 h 295"/>
                <a:gd name="T6" fmla="*/ 474 w 1182"/>
                <a:gd name="T7" fmla="*/ 0 h 2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82" h="295">
                  <a:moveTo>
                    <a:pt x="0" y="0"/>
                  </a:moveTo>
                  <a:lnTo>
                    <a:pt x="0" y="295"/>
                  </a:lnTo>
                  <a:lnTo>
                    <a:pt x="1182" y="295"/>
                  </a:lnTo>
                  <a:lnTo>
                    <a:pt x="1182" y="0"/>
                  </a:lnTo>
                  <a:lnTo>
                    <a:pt x="0" y="0"/>
                  </a:lnTo>
                  <a:close/>
                </a:path>
              </a:pathLst>
            </a:custGeom>
            <a:gradFill rotWithShape="0">
              <a:gsLst>
                <a:gs pos="0">
                  <a:srgbClr val="C0A250"/>
                </a:gs>
                <a:gs pos="50000">
                  <a:srgbClr val="FFFFD0"/>
                </a:gs>
                <a:gs pos="100000">
                  <a:srgbClr val="C0A250"/>
                </a:gs>
              </a:gsLst>
              <a:lin ang="16200000" scaled="1"/>
            </a:gradFill>
            <a:ln>
              <a:noFill/>
            </a:ln>
            <a:effectLst/>
            <a:extLst>
              <a:ext uri="{91240B29-F687-4F45-9708-019B960494DF}">
                <a14:hiddenLine xmlns:a14="http://schemas.microsoft.com/office/drawing/2010/main" w="254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Freeform 8">
              <a:extLst>
                <a:ext uri="{FF2B5EF4-FFF2-40B4-BE49-F238E27FC236}">
                  <a16:creationId xmlns:a16="http://schemas.microsoft.com/office/drawing/2014/main" id="{66C46266-C670-44DD-83AC-5326D3F26089}"/>
                </a:ext>
              </a:extLst>
            </p:cNvPr>
            <p:cNvSpPr>
              <a:spLocks noChangeArrowheads="1"/>
            </p:cNvSpPr>
            <p:nvPr/>
          </p:nvSpPr>
          <p:spPr bwMode="auto">
            <a:xfrm>
              <a:off x="3371" y="3038"/>
              <a:ext cx="1015" cy="270"/>
            </a:xfrm>
            <a:custGeom>
              <a:avLst/>
              <a:gdLst>
                <a:gd name="T0" fmla="*/ 0 w 1182"/>
                <a:gd name="T1" fmla="*/ 0 h 296"/>
                <a:gd name="T2" fmla="*/ 0 w 1182"/>
                <a:gd name="T3" fmla="*/ 170 h 296"/>
                <a:gd name="T4" fmla="*/ 474 w 1182"/>
                <a:gd name="T5" fmla="*/ 170 h 296"/>
                <a:gd name="T6" fmla="*/ 474 w 1182"/>
                <a:gd name="T7" fmla="*/ 0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82" h="296">
                  <a:moveTo>
                    <a:pt x="0" y="0"/>
                  </a:moveTo>
                  <a:lnTo>
                    <a:pt x="0" y="296"/>
                  </a:lnTo>
                  <a:lnTo>
                    <a:pt x="1182" y="296"/>
                  </a:lnTo>
                  <a:lnTo>
                    <a:pt x="1182" y="0"/>
                  </a:lnTo>
                  <a:lnTo>
                    <a:pt x="0" y="0"/>
                  </a:lnTo>
                  <a:close/>
                </a:path>
              </a:pathLst>
            </a:custGeom>
            <a:gradFill rotWithShape="0">
              <a:gsLst>
                <a:gs pos="0">
                  <a:srgbClr val="6495B4"/>
                </a:gs>
                <a:gs pos="50000">
                  <a:srgbClr val="E0F1FF"/>
                </a:gs>
                <a:gs pos="100000">
                  <a:srgbClr val="6495B4"/>
                </a:gs>
              </a:gsLst>
              <a:lin ang="16200000" scaled="1"/>
            </a:gradFill>
            <a:ln>
              <a:noFill/>
            </a:ln>
            <a:effectLst/>
            <a:extLst>
              <a:ext uri="{91240B29-F687-4F45-9708-019B960494DF}">
                <a14:hiddenLine xmlns:a14="http://schemas.microsoft.com/office/drawing/2010/main" w="254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Freeform 9">
              <a:extLst>
                <a:ext uri="{FF2B5EF4-FFF2-40B4-BE49-F238E27FC236}">
                  <a16:creationId xmlns:a16="http://schemas.microsoft.com/office/drawing/2014/main" id="{8025AD06-C4A0-4EEA-9DB1-A9C8BE73613B}"/>
                </a:ext>
              </a:extLst>
            </p:cNvPr>
            <p:cNvSpPr>
              <a:spLocks noChangeArrowheads="1"/>
            </p:cNvSpPr>
            <p:nvPr/>
          </p:nvSpPr>
          <p:spPr bwMode="auto">
            <a:xfrm>
              <a:off x="3371" y="3304"/>
              <a:ext cx="1015" cy="270"/>
            </a:xfrm>
            <a:custGeom>
              <a:avLst/>
              <a:gdLst>
                <a:gd name="T0" fmla="*/ 0 w 1182"/>
                <a:gd name="T1" fmla="*/ 0 h 296"/>
                <a:gd name="T2" fmla="*/ 0 w 1182"/>
                <a:gd name="T3" fmla="*/ 170 h 296"/>
                <a:gd name="T4" fmla="*/ 474 w 1182"/>
                <a:gd name="T5" fmla="*/ 170 h 296"/>
                <a:gd name="T6" fmla="*/ 474 w 1182"/>
                <a:gd name="T7" fmla="*/ 0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82" h="296">
                  <a:moveTo>
                    <a:pt x="0" y="0"/>
                  </a:moveTo>
                  <a:lnTo>
                    <a:pt x="0" y="296"/>
                  </a:lnTo>
                  <a:lnTo>
                    <a:pt x="1182" y="296"/>
                  </a:lnTo>
                  <a:lnTo>
                    <a:pt x="1182" y="0"/>
                  </a:lnTo>
                  <a:lnTo>
                    <a:pt x="0" y="0"/>
                  </a:lnTo>
                  <a:close/>
                </a:path>
              </a:pathLst>
            </a:custGeom>
            <a:gradFill rotWithShape="0">
              <a:gsLst>
                <a:gs pos="0">
                  <a:srgbClr val="C0A250"/>
                </a:gs>
                <a:gs pos="50000">
                  <a:srgbClr val="FFFFD0"/>
                </a:gs>
                <a:gs pos="100000">
                  <a:srgbClr val="C0A250"/>
                </a:gs>
              </a:gsLst>
              <a:lin ang="16200000" scaled="1"/>
            </a:gradFill>
            <a:ln>
              <a:noFill/>
            </a:ln>
            <a:effectLst/>
            <a:extLst>
              <a:ext uri="{91240B29-F687-4F45-9708-019B960494DF}">
                <a14:hiddenLine xmlns:a14="http://schemas.microsoft.com/office/drawing/2010/main" w="254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Text Box 10">
              <a:extLst>
                <a:ext uri="{FF2B5EF4-FFF2-40B4-BE49-F238E27FC236}">
                  <a16:creationId xmlns:a16="http://schemas.microsoft.com/office/drawing/2014/main" id="{811F63C3-997D-4284-8ECA-3F017FEE81E2}"/>
                </a:ext>
              </a:extLst>
            </p:cNvPr>
            <p:cNvSpPr txBox="1">
              <a:spLocks noChangeArrowheads="1"/>
            </p:cNvSpPr>
            <p:nvPr/>
          </p:nvSpPr>
          <p:spPr bwMode="auto">
            <a:xfrm>
              <a:off x="2502" y="1797"/>
              <a:ext cx="237"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4863" eaLnBrk="0" hangingPunct="0">
                <a:defRPr>
                  <a:solidFill>
                    <a:schemeClr val="tx1"/>
                  </a:solidFill>
                  <a:latin typeface="Arial" panose="020B0604020202020204" pitchFamily="34" charset="0"/>
                </a:defRPr>
              </a:lvl1pPr>
              <a:lvl2pPr marL="742950" indent="-285750" defTabSz="804863" eaLnBrk="0" hangingPunct="0">
                <a:defRPr>
                  <a:solidFill>
                    <a:schemeClr val="tx1"/>
                  </a:solidFill>
                  <a:latin typeface="Arial" panose="020B0604020202020204" pitchFamily="34" charset="0"/>
                </a:defRPr>
              </a:lvl2pPr>
              <a:lvl3pPr marL="1143000" indent="-228600" defTabSz="804863" eaLnBrk="0" hangingPunct="0">
                <a:defRPr>
                  <a:solidFill>
                    <a:schemeClr val="tx1"/>
                  </a:solidFill>
                  <a:latin typeface="Arial" panose="020B0604020202020204" pitchFamily="34" charset="0"/>
                </a:defRPr>
              </a:lvl3pPr>
              <a:lvl4pPr marL="1600200" indent="-228600" defTabSz="804863" eaLnBrk="0" hangingPunct="0">
                <a:defRPr>
                  <a:solidFill>
                    <a:schemeClr val="tx1"/>
                  </a:solidFill>
                  <a:latin typeface="Arial" panose="020B0604020202020204" pitchFamily="34" charset="0"/>
                </a:defRPr>
              </a:lvl4pPr>
              <a:lvl5pPr marL="2057400" indent="-228600" defTabSz="804863" eaLnBrk="0" hangingPunct="0">
                <a:defRPr>
                  <a:solidFill>
                    <a:schemeClr val="tx1"/>
                  </a:solidFill>
                  <a:latin typeface="Arial" panose="020B0604020202020204" pitchFamily="34" charset="0"/>
                </a:defRPr>
              </a:lvl5pPr>
              <a:lvl6pPr marL="2514600" indent="-228600" algn="ctr" defTabSz="804863"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04863"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04863"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04863" eaLnBrk="0" fontAlgn="base" hangingPunct="0">
                <a:spcBef>
                  <a:spcPct val="0"/>
                </a:spcBef>
                <a:spcAft>
                  <a:spcPct val="0"/>
                </a:spcAft>
                <a:defRPr>
                  <a:solidFill>
                    <a:schemeClr val="tx1"/>
                  </a:solidFill>
                  <a:latin typeface="Arial" panose="020B0604020202020204" pitchFamily="34" charset="0"/>
                </a:defRPr>
              </a:lvl9pPr>
            </a:lstStyle>
            <a:p>
              <a:pPr algn="l">
                <a:spcAft>
                  <a:spcPct val="15000"/>
                </a:spcAft>
              </a:pPr>
              <a:r>
                <a:rPr lang="en-US" altLang="zh-CN" sz="1900" b="1" i="1">
                  <a:solidFill>
                    <a:srgbClr val="000000"/>
                  </a:solidFill>
                  <a:ea typeface="宋体" panose="02010600030101010101" pitchFamily="2" charset="-122"/>
                </a:rPr>
                <a:t>t</a:t>
              </a:r>
            </a:p>
          </p:txBody>
        </p:sp>
        <p:sp>
          <p:nvSpPr>
            <p:cNvPr id="16" name="Text Box 11">
              <a:extLst>
                <a:ext uri="{FF2B5EF4-FFF2-40B4-BE49-F238E27FC236}">
                  <a16:creationId xmlns:a16="http://schemas.microsoft.com/office/drawing/2014/main" id="{7D2E83AE-E821-4D19-B9EE-22F60984FF1F}"/>
                </a:ext>
              </a:extLst>
            </p:cNvPr>
            <p:cNvSpPr txBox="1">
              <a:spLocks noChangeArrowheads="1"/>
            </p:cNvSpPr>
            <p:nvPr/>
          </p:nvSpPr>
          <p:spPr bwMode="auto">
            <a:xfrm>
              <a:off x="5428" y="3470"/>
              <a:ext cx="14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4863" eaLnBrk="0" hangingPunct="0">
                <a:defRPr>
                  <a:solidFill>
                    <a:schemeClr val="tx1"/>
                  </a:solidFill>
                  <a:latin typeface="Arial" panose="020B0604020202020204" pitchFamily="34" charset="0"/>
                </a:defRPr>
              </a:lvl1pPr>
              <a:lvl2pPr marL="742950" indent="-285750" defTabSz="804863" eaLnBrk="0" hangingPunct="0">
                <a:defRPr>
                  <a:solidFill>
                    <a:schemeClr val="tx1"/>
                  </a:solidFill>
                  <a:latin typeface="Arial" panose="020B0604020202020204" pitchFamily="34" charset="0"/>
                </a:defRPr>
              </a:lvl2pPr>
              <a:lvl3pPr marL="1143000" indent="-228600" defTabSz="804863" eaLnBrk="0" hangingPunct="0">
                <a:defRPr>
                  <a:solidFill>
                    <a:schemeClr val="tx1"/>
                  </a:solidFill>
                  <a:latin typeface="Arial" panose="020B0604020202020204" pitchFamily="34" charset="0"/>
                </a:defRPr>
              </a:lvl3pPr>
              <a:lvl4pPr marL="1600200" indent="-228600" defTabSz="804863" eaLnBrk="0" hangingPunct="0">
                <a:defRPr>
                  <a:solidFill>
                    <a:schemeClr val="tx1"/>
                  </a:solidFill>
                  <a:latin typeface="Arial" panose="020B0604020202020204" pitchFamily="34" charset="0"/>
                </a:defRPr>
              </a:lvl4pPr>
              <a:lvl5pPr marL="2057400" indent="-228600" defTabSz="804863" eaLnBrk="0" hangingPunct="0">
                <a:defRPr>
                  <a:solidFill>
                    <a:schemeClr val="tx1"/>
                  </a:solidFill>
                  <a:latin typeface="Arial" panose="020B0604020202020204" pitchFamily="34" charset="0"/>
                </a:defRPr>
              </a:lvl5pPr>
              <a:lvl6pPr marL="2514600" indent="-228600" algn="ctr" defTabSz="804863"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04863"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04863"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04863" eaLnBrk="0" fontAlgn="base" hangingPunct="0">
                <a:spcBef>
                  <a:spcPct val="0"/>
                </a:spcBef>
                <a:spcAft>
                  <a:spcPct val="0"/>
                </a:spcAft>
                <a:defRPr>
                  <a:solidFill>
                    <a:schemeClr val="tx1"/>
                  </a:solidFill>
                  <a:latin typeface="Arial" panose="020B0604020202020204" pitchFamily="34" charset="0"/>
                </a:defRPr>
              </a:lvl9pPr>
            </a:lstStyle>
            <a:p>
              <a:pPr algn="l">
                <a:spcAft>
                  <a:spcPct val="15000"/>
                </a:spcAft>
              </a:pPr>
              <a:r>
                <a:rPr lang="en-US" altLang="zh-CN" sz="1900" b="1" i="1">
                  <a:solidFill>
                    <a:srgbClr val="000000"/>
                  </a:solidFill>
                  <a:ea typeface="宋体" panose="02010600030101010101" pitchFamily="2" charset="-122"/>
                </a:rPr>
                <a:t>f</a:t>
              </a:r>
            </a:p>
          </p:txBody>
        </p:sp>
        <p:sp>
          <p:nvSpPr>
            <p:cNvPr id="17" name="Text Box 12">
              <a:extLst>
                <a:ext uri="{FF2B5EF4-FFF2-40B4-BE49-F238E27FC236}">
                  <a16:creationId xmlns:a16="http://schemas.microsoft.com/office/drawing/2014/main" id="{B0DA896E-E785-4826-88B0-4EC122A87179}"/>
                </a:ext>
              </a:extLst>
            </p:cNvPr>
            <p:cNvSpPr txBox="1">
              <a:spLocks noChangeArrowheads="1"/>
            </p:cNvSpPr>
            <p:nvPr/>
          </p:nvSpPr>
          <p:spPr bwMode="auto">
            <a:xfrm>
              <a:off x="3548" y="1995"/>
              <a:ext cx="471"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4863" eaLnBrk="0" hangingPunct="0">
                <a:defRPr>
                  <a:solidFill>
                    <a:schemeClr val="tx1"/>
                  </a:solidFill>
                  <a:latin typeface="Arial" panose="020B0604020202020204" pitchFamily="34" charset="0"/>
                </a:defRPr>
              </a:lvl1pPr>
              <a:lvl2pPr marL="742950" indent="-285750" defTabSz="804863" eaLnBrk="0" hangingPunct="0">
                <a:defRPr>
                  <a:solidFill>
                    <a:schemeClr val="tx1"/>
                  </a:solidFill>
                  <a:latin typeface="Arial" panose="020B0604020202020204" pitchFamily="34" charset="0"/>
                </a:defRPr>
              </a:lvl2pPr>
              <a:lvl3pPr marL="1143000" indent="-228600" defTabSz="804863" eaLnBrk="0" hangingPunct="0">
                <a:defRPr>
                  <a:solidFill>
                    <a:schemeClr val="tx1"/>
                  </a:solidFill>
                  <a:latin typeface="Arial" panose="020B0604020202020204" pitchFamily="34" charset="0"/>
                </a:defRPr>
              </a:lvl3pPr>
              <a:lvl4pPr marL="1600200" indent="-228600" defTabSz="804863" eaLnBrk="0" hangingPunct="0">
                <a:defRPr>
                  <a:solidFill>
                    <a:schemeClr val="tx1"/>
                  </a:solidFill>
                  <a:latin typeface="Arial" panose="020B0604020202020204" pitchFamily="34" charset="0"/>
                </a:defRPr>
              </a:lvl4pPr>
              <a:lvl5pPr marL="2057400" indent="-228600" defTabSz="804863" eaLnBrk="0" hangingPunct="0">
                <a:defRPr>
                  <a:solidFill>
                    <a:schemeClr val="tx1"/>
                  </a:solidFill>
                  <a:latin typeface="Arial" panose="020B0604020202020204" pitchFamily="34" charset="0"/>
                </a:defRPr>
              </a:lvl5pPr>
              <a:lvl6pPr marL="2514600" indent="-228600" algn="ctr" defTabSz="804863"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04863"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04863"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04863" eaLnBrk="0" fontAlgn="base" hangingPunct="0">
                <a:spcBef>
                  <a:spcPct val="0"/>
                </a:spcBef>
                <a:spcAft>
                  <a:spcPct val="0"/>
                </a:spcAft>
                <a:defRPr>
                  <a:solidFill>
                    <a:schemeClr val="tx1"/>
                  </a:solidFill>
                  <a:latin typeface="Arial" panose="020B0604020202020204" pitchFamily="34" charset="0"/>
                </a:defRPr>
              </a:lvl9pPr>
            </a:lstStyle>
            <a:p>
              <a:pPr algn="l">
                <a:spcAft>
                  <a:spcPct val="15000"/>
                </a:spcAft>
              </a:pPr>
              <a:r>
                <a:rPr lang="en-US" altLang="zh-CN" sz="1900" b="1">
                  <a:solidFill>
                    <a:srgbClr val="000000"/>
                  </a:solidFill>
                  <a:ea typeface="宋体" panose="02010600030101010101" pitchFamily="2" charset="-122"/>
                </a:rPr>
                <a:t>TDMA</a:t>
              </a:r>
            </a:p>
          </p:txBody>
        </p:sp>
      </p:grpSp>
      <p:pic>
        <p:nvPicPr>
          <p:cNvPr id="18" name="Picture 14">
            <a:extLst>
              <a:ext uri="{FF2B5EF4-FFF2-40B4-BE49-F238E27FC236}">
                <a16:creationId xmlns:a16="http://schemas.microsoft.com/office/drawing/2014/main" id="{42A5D3BD-210F-4DCE-9AA8-B24EB5537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546" y="3017306"/>
            <a:ext cx="40576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5">
            <a:extLst>
              <a:ext uri="{FF2B5EF4-FFF2-40B4-BE49-F238E27FC236}">
                <a16:creationId xmlns:a16="http://schemas.microsoft.com/office/drawing/2014/main" id="{E282C6CF-20F1-4507-86A9-63B69C6E0361}"/>
              </a:ext>
            </a:extLst>
          </p:cNvPr>
          <p:cNvSpPr>
            <a:spLocks noChangeArrowheads="1"/>
          </p:cNvSpPr>
          <p:nvPr/>
        </p:nvSpPr>
        <p:spPr bwMode="auto">
          <a:xfrm>
            <a:off x="1339797" y="5810250"/>
            <a:ext cx="9144000" cy="52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pPr>
            <a:r>
              <a:rPr lang="en-US" altLang="zh-CN" sz="2000" dirty="0">
                <a:latin typeface="Times New Roman" panose="02020603050405020304" pitchFamily="18" charset="0"/>
                <a:ea typeface="宋体" panose="02010600030101010101" pitchFamily="2" charset="-122"/>
              </a:rPr>
              <a:t>TDM :  people being in the middle of the room, taking turns speaking. </a:t>
            </a:r>
          </a:p>
        </p:txBody>
      </p:sp>
      <p:sp>
        <p:nvSpPr>
          <p:cNvPr id="22" name="文本框 21">
            <a:extLst>
              <a:ext uri="{FF2B5EF4-FFF2-40B4-BE49-F238E27FC236}">
                <a16:creationId xmlns:a16="http://schemas.microsoft.com/office/drawing/2014/main" id="{1235A5B7-30F6-45C9-997D-62A4D2337D90}"/>
              </a:ext>
            </a:extLst>
          </p:cNvPr>
          <p:cNvSpPr txBox="1"/>
          <p:nvPr/>
        </p:nvSpPr>
        <p:spPr>
          <a:xfrm>
            <a:off x="570706" y="990703"/>
            <a:ext cx="10995928" cy="1477328"/>
          </a:xfrm>
          <a:prstGeom prst="rect">
            <a:avLst/>
          </a:prstGeom>
          <a:noFill/>
        </p:spPr>
        <p:txBody>
          <a:bodyPr wrap="square">
            <a:spAutoFit/>
          </a:bodyPr>
          <a:lstStyle/>
          <a:p>
            <a:pPr marL="285750" indent="-285750">
              <a:buFont typeface="Arial" panose="020B0604020202020204" pitchFamily="34" charset="0"/>
              <a:buChar char="•"/>
            </a:pPr>
            <a:r>
              <a:rPr lang="zh-CN" altLang="en-US" b="1" i="0" dirty="0">
                <a:solidFill>
                  <a:srgbClr val="333333"/>
                </a:solidFill>
                <a:effectLst/>
                <a:latin typeface="微软雅黑" panose="020B0503020204020204" pitchFamily="34" charset="-122"/>
                <a:ea typeface="微软雅黑" panose="020B0503020204020204" pitchFamily="34" charset="-122"/>
              </a:rPr>
              <a:t>时分多址</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Time division multiple access</a:t>
            </a:r>
            <a:r>
              <a:rPr lang="zh-CN" altLang="en-US" b="0" i="0" dirty="0">
                <a:solidFill>
                  <a:srgbClr val="333333"/>
                </a:solidFill>
                <a:effectLst/>
                <a:latin typeface="微软雅黑" panose="020B0503020204020204" pitchFamily="34" charset="-122"/>
                <a:ea typeface="微软雅黑" panose="020B0503020204020204" pitchFamily="34" charset="-122"/>
              </a:rPr>
              <a:t>，缩写：</a:t>
            </a:r>
            <a:r>
              <a:rPr lang="en-US" altLang="zh-CN" b="1" i="0" dirty="0">
                <a:solidFill>
                  <a:srgbClr val="333333"/>
                </a:solidFill>
                <a:effectLst/>
                <a:latin typeface="微软雅黑" panose="020B0503020204020204" pitchFamily="34" charset="-122"/>
                <a:ea typeface="微软雅黑" panose="020B0503020204020204" pitchFamily="34" charset="-122"/>
              </a:rPr>
              <a:t>TDMA</a:t>
            </a:r>
            <a:r>
              <a:rPr lang="zh-CN" altLang="en-US" b="0" i="0" dirty="0">
                <a:solidFill>
                  <a:srgbClr val="333333"/>
                </a:solidFill>
                <a:effectLst/>
                <a:latin typeface="微软雅黑" panose="020B0503020204020204" pitchFamily="34" charset="-122"/>
                <a:ea typeface="微软雅黑" panose="020B0503020204020204" pitchFamily="34" charset="-122"/>
              </a:rPr>
              <a:t>）</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0" i="0" dirty="0">
                <a:solidFill>
                  <a:srgbClr val="333333"/>
                </a:solidFill>
                <a:effectLst/>
                <a:latin typeface="微软雅黑" panose="020B0503020204020204" pitchFamily="34" charset="-122"/>
                <a:ea typeface="微软雅黑" panose="020B0503020204020204" pitchFamily="34" charset="-122"/>
              </a:rPr>
              <a:t>允许多个用户在不同的时间片</a:t>
            </a:r>
            <a:r>
              <a:rPr lang="zh-CN" altLang="en-US" dirty="0">
                <a:solidFill>
                  <a:srgbClr val="333333"/>
                </a:solidFill>
                <a:latin typeface="微软雅黑" panose="020B0503020204020204" pitchFamily="34" charset="-122"/>
                <a:ea typeface="微软雅黑" panose="020B0503020204020204" pitchFamily="34" charset="-122"/>
              </a:rPr>
              <a:t>（时隙）来使用相同的频率。用户</a:t>
            </a:r>
            <a:r>
              <a:rPr lang="zh-CN" altLang="en-US" b="0" i="0" dirty="0">
                <a:solidFill>
                  <a:srgbClr val="333333"/>
                </a:solidFill>
                <a:effectLst/>
                <a:latin typeface="微软雅黑" panose="020B0503020204020204" pitchFamily="34" charset="-122"/>
                <a:ea typeface="微软雅黑" panose="020B0503020204020204" pitchFamily="34" charset="-122"/>
              </a:rPr>
              <a:t>迅速的传输，一个接一个，每个用户使用他们自己的时间片。</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solidFill>
                  <a:srgbClr val="333333"/>
                </a:solidFill>
                <a:latin typeface="微软雅黑" panose="020B0503020204020204" pitchFamily="34" charset="-122"/>
                <a:ea typeface="微软雅黑" panose="020B0503020204020204" pitchFamily="34" charset="-122"/>
              </a:rPr>
              <a:t>TDMA</a:t>
            </a:r>
            <a:r>
              <a:rPr lang="zh-CN" altLang="en-US" dirty="0">
                <a:solidFill>
                  <a:srgbClr val="333333"/>
                </a:solidFill>
                <a:latin typeface="微软雅黑" panose="020B0503020204020204" pitchFamily="34" charset="-122"/>
                <a:ea typeface="微软雅黑" panose="020B0503020204020204" pitchFamily="34" charset="-122"/>
              </a:rPr>
              <a:t>特点：多个用户共享一个载波频率；非连续传输，使切换更简单；时间插槽可以根据动态</a:t>
            </a:r>
            <a:r>
              <a:rPr lang="en-US" altLang="zh-CN" dirty="0">
                <a:solidFill>
                  <a:srgbClr val="333333"/>
                </a:solidFill>
                <a:latin typeface="微软雅黑" panose="020B0503020204020204" pitchFamily="34" charset="-122"/>
                <a:ea typeface="微软雅黑" panose="020B0503020204020204" pitchFamily="34" charset="-122"/>
              </a:rPr>
              <a:t>TDMA</a:t>
            </a:r>
            <a:r>
              <a:rPr lang="zh-CN" altLang="en-US" dirty="0">
                <a:solidFill>
                  <a:srgbClr val="333333"/>
                </a:solidFill>
                <a:latin typeface="微软雅黑" panose="020B0503020204020204" pitchFamily="34" charset="-122"/>
                <a:ea typeface="微软雅黑" panose="020B0503020204020204" pitchFamily="34" charset="-122"/>
              </a:rPr>
              <a:t>的需求分配；</a:t>
            </a:r>
          </a:p>
        </p:txBody>
      </p:sp>
    </p:spTree>
    <p:extLst>
      <p:ext uri="{BB962C8B-B14F-4D97-AF65-F5344CB8AC3E}">
        <p14:creationId xmlns:p14="http://schemas.microsoft.com/office/powerpoint/2010/main" val="285272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矩形 1">
            <a:extLst>
              <a:ext uri="{FF2B5EF4-FFF2-40B4-BE49-F238E27FC236}">
                <a16:creationId xmlns:a16="http://schemas.microsoft.com/office/drawing/2014/main" id="{1BDA800D-35B7-4B4A-BC4C-D692E3790B0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Data Communication System Model</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1309605-988D-47DA-A663-7CE3AAE9ED49}"/>
              </a:ext>
            </a:extLst>
          </p:cNvPr>
          <p:cNvPicPr>
            <a:picLocks noChangeAspect="1"/>
          </p:cNvPicPr>
          <p:nvPr/>
        </p:nvPicPr>
        <p:blipFill rotWithShape="1">
          <a:blip r:embed="rId3"/>
          <a:srcRect t="16326"/>
          <a:stretch/>
        </p:blipFill>
        <p:spPr>
          <a:xfrm>
            <a:off x="1833610" y="1654139"/>
            <a:ext cx="7986771" cy="3925200"/>
          </a:xfrm>
          <a:prstGeom prst="rect">
            <a:avLst/>
          </a:prstGeom>
        </p:spPr>
      </p:pic>
    </p:spTree>
    <p:extLst>
      <p:ext uri="{BB962C8B-B14F-4D97-AF65-F5344CB8AC3E}">
        <p14:creationId xmlns:p14="http://schemas.microsoft.com/office/powerpoint/2010/main" val="9377139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标题 1">
            <a:extLst>
              <a:ext uri="{FF2B5EF4-FFF2-40B4-BE49-F238E27FC236}">
                <a16:creationId xmlns:a16="http://schemas.microsoft.com/office/drawing/2014/main" id="{C3461787-EA38-4B93-8450-EBBE0B4C019C}"/>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TDM VS TDMA</a:t>
            </a:r>
            <a:endParaRPr lang="zh-CN" altLang="en-US" dirty="0"/>
          </a:p>
        </p:txBody>
      </p:sp>
      <p:sp>
        <p:nvSpPr>
          <p:cNvPr id="22" name="文本框 21">
            <a:extLst>
              <a:ext uri="{FF2B5EF4-FFF2-40B4-BE49-F238E27FC236}">
                <a16:creationId xmlns:a16="http://schemas.microsoft.com/office/drawing/2014/main" id="{1235A5B7-30F6-45C9-997D-62A4D2337D90}"/>
              </a:ext>
            </a:extLst>
          </p:cNvPr>
          <p:cNvSpPr txBox="1"/>
          <p:nvPr/>
        </p:nvSpPr>
        <p:spPr>
          <a:xfrm>
            <a:off x="570706" y="990703"/>
            <a:ext cx="11437144" cy="4524315"/>
          </a:xfrm>
          <a:prstGeom prst="rect">
            <a:avLst/>
          </a:prstGeom>
          <a:noFill/>
        </p:spPr>
        <p:txBody>
          <a:bodyPr wrap="square">
            <a:spAutoFit/>
          </a:bodyPr>
          <a:lstStyle/>
          <a:p>
            <a:pPr marL="285750" indent="-285750">
              <a:buFont typeface="Arial" panose="020B0604020202020204" pitchFamily="34" charset="0"/>
              <a:buChar char="•"/>
            </a:pPr>
            <a:r>
              <a:rPr lang="en-US" altLang="zh-CN" b="1" i="0" dirty="0">
                <a:solidFill>
                  <a:srgbClr val="333333"/>
                </a:solidFill>
                <a:effectLst/>
                <a:latin typeface="微软雅黑" panose="020B0503020204020204" pitchFamily="34" charset="-122"/>
                <a:ea typeface="微软雅黑" panose="020B0503020204020204" pitchFamily="34" charset="-122"/>
              </a:rPr>
              <a:t>TDM</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 Time Division Multiplex </a:t>
            </a:r>
            <a:r>
              <a:rPr lang="zh-CN" altLang="en-US" dirty="0">
                <a:solidFill>
                  <a:srgbClr val="333333"/>
                </a:solidFill>
                <a:latin typeface="微软雅黑" panose="020B0503020204020204" pitchFamily="34" charset="-122"/>
                <a:ea typeface="微软雅黑" panose="020B0503020204020204" pitchFamily="34" charset="-122"/>
              </a:rPr>
              <a:t>时分多路复用</a:t>
            </a:r>
            <a:endParaRPr lang="en-US" altLang="zh-CN" dirty="0">
              <a:solidFill>
                <a:srgbClr val="333333"/>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b="1" dirty="0">
                <a:solidFill>
                  <a:srgbClr val="333333"/>
                </a:solidFill>
                <a:latin typeface="微软雅黑" panose="020B0503020204020204" pitchFamily="34" charset="-122"/>
                <a:ea typeface="微软雅黑" panose="020B0503020204020204" pitchFamily="34" charset="-122"/>
              </a:rPr>
              <a:t>TMDA</a:t>
            </a:r>
            <a:r>
              <a:rPr lang="zh-CN" altLang="en-US" b="1"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 Time Division Multiple Access</a:t>
            </a:r>
            <a:r>
              <a:rPr lang="zh-CN" altLang="en-US" b="1" i="0" dirty="0">
                <a:solidFill>
                  <a:srgbClr val="333333"/>
                </a:solidFill>
                <a:effectLst/>
                <a:latin typeface="微软雅黑" panose="020B0503020204020204" pitchFamily="34" charset="-122"/>
                <a:ea typeface="微软雅黑" panose="020B0503020204020204" pitchFamily="34" charset="-122"/>
              </a:rPr>
              <a:t>时分多址</a:t>
            </a:r>
            <a:endParaRPr lang="en-US" altLang="zh-CN" b="1" i="0" dirty="0">
              <a:solidFill>
                <a:srgbClr val="333333"/>
              </a:solidFill>
              <a:effectLst/>
              <a:latin typeface="微软雅黑" panose="020B0503020204020204" pitchFamily="34" charset="-122"/>
              <a:ea typeface="微软雅黑" panose="020B0503020204020204" pitchFamily="34" charset="-122"/>
            </a:endParaRPr>
          </a:p>
          <a:p>
            <a:endParaRPr lang="en-US" altLang="zh-CN" dirty="0">
              <a:solidFill>
                <a:srgbClr val="333333"/>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相同点：两者都是将时间分为小的</a:t>
            </a:r>
            <a:r>
              <a:rPr lang="en-US" altLang="zh-CN" dirty="0">
                <a:solidFill>
                  <a:srgbClr val="333333"/>
                </a:solidFill>
                <a:latin typeface="微软雅黑" panose="020B0503020204020204" pitchFamily="34" charset="-122"/>
                <a:ea typeface="微软雅黑" panose="020B0503020204020204" pitchFamily="34" charset="-122"/>
              </a:rPr>
              <a:t>time slot </a:t>
            </a:r>
            <a:r>
              <a:rPr lang="zh-CN" altLang="en-US" dirty="0">
                <a:solidFill>
                  <a:srgbClr val="333333"/>
                </a:solidFill>
                <a:latin typeface="微软雅黑" panose="020B0503020204020204" pitchFamily="34" charset="-122"/>
                <a:ea typeface="微软雅黑" panose="020B0503020204020204" pitchFamily="34" charset="-122"/>
              </a:rPr>
              <a:t>；</a:t>
            </a:r>
            <a:endParaRPr lang="en-US" altLang="zh-CN" dirty="0">
              <a:solidFill>
                <a:srgbClr val="333333"/>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不同点：</a:t>
            </a:r>
            <a:r>
              <a:rPr lang="en-US" altLang="zh-CN" dirty="0">
                <a:solidFill>
                  <a:srgbClr val="333333"/>
                </a:solidFill>
                <a:latin typeface="微软雅黑" panose="020B0503020204020204" pitchFamily="34" charset="-122"/>
                <a:ea typeface="微软雅黑" panose="020B0503020204020204" pitchFamily="34" charset="-122"/>
              </a:rPr>
              <a:t> TDM</a:t>
            </a:r>
            <a:r>
              <a:rPr lang="zh-CN" altLang="en-US" dirty="0">
                <a:solidFill>
                  <a:srgbClr val="333333"/>
                </a:solidFill>
                <a:latin typeface="微软雅黑" panose="020B0503020204020204" pitchFamily="34" charset="-122"/>
                <a:ea typeface="微软雅黑" panose="020B0503020204020204" pitchFamily="34" charset="-122"/>
              </a:rPr>
              <a:t>把</a:t>
            </a:r>
            <a:r>
              <a:rPr lang="en-US" altLang="zh-CN" dirty="0">
                <a:solidFill>
                  <a:srgbClr val="333333"/>
                </a:solidFill>
                <a:latin typeface="微软雅黑" panose="020B0503020204020204" pitchFamily="34" charset="-122"/>
                <a:ea typeface="微软雅黑" panose="020B0503020204020204" pitchFamily="34" charset="-122"/>
              </a:rPr>
              <a:t>time slot</a:t>
            </a:r>
            <a:r>
              <a:rPr lang="zh-CN" altLang="en-US" dirty="0">
                <a:solidFill>
                  <a:srgbClr val="333333"/>
                </a:solidFill>
                <a:latin typeface="微软雅黑" panose="020B0503020204020204" pitchFamily="34" charset="-122"/>
                <a:ea typeface="微软雅黑" panose="020B0503020204020204" pitchFamily="34" charset="-122"/>
              </a:rPr>
              <a:t>用在</a:t>
            </a:r>
            <a:r>
              <a:rPr lang="en-US" altLang="zh-CN" dirty="0">
                <a:solidFill>
                  <a:srgbClr val="333333"/>
                </a:solidFill>
                <a:latin typeface="微软雅黑" panose="020B0503020204020204" pitchFamily="34" charset="-122"/>
                <a:ea typeface="微软雅黑" panose="020B0503020204020204" pitchFamily="34" charset="-122"/>
              </a:rPr>
              <a:t>multiplexing</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TDMA</a:t>
            </a:r>
            <a:r>
              <a:rPr lang="zh-CN" altLang="en-US" dirty="0">
                <a:solidFill>
                  <a:srgbClr val="333333"/>
                </a:solidFill>
                <a:latin typeface="微软雅黑" panose="020B0503020204020204" pitchFamily="34" charset="-122"/>
                <a:ea typeface="微软雅黑" panose="020B0503020204020204" pitchFamily="34" charset="-122"/>
              </a:rPr>
              <a:t>把</a:t>
            </a:r>
            <a:r>
              <a:rPr lang="en-US" altLang="zh-CN" dirty="0">
                <a:solidFill>
                  <a:srgbClr val="333333"/>
                </a:solidFill>
                <a:latin typeface="微软雅黑" panose="020B0503020204020204" pitchFamily="34" charset="-122"/>
                <a:ea typeface="微软雅黑" panose="020B0503020204020204" pitchFamily="34" charset="-122"/>
              </a:rPr>
              <a:t>time slot</a:t>
            </a:r>
            <a:r>
              <a:rPr lang="zh-CN" altLang="en-US" dirty="0">
                <a:solidFill>
                  <a:srgbClr val="333333"/>
                </a:solidFill>
                <a:latin typeface="微软雅黑" panose="020B0503020204020204" pitchFamily="34" charset="-122"/>
                <a:ea typeface="微软雅黑" panose="020B0503020204020204" pitchFamily="34" charset="-122"/>
              </a:rPr>
              <a:t>用在</a:t>
            </a:r>
            <a:r>
              <a:rPr lang="en-US" altLang="zh-CN" dirty="0">
                <a:solidFill>
                  <a:srgbClr val="333333"/>
                </a:solidFill>
                <a:latin typeface="微软雅黑" panose="020B0503020204020204" pitchFamily="34" charset="-122"/>
                <a:ea typeface="微软雅黑" panose="020B0503020204020204" pitchFamily="34" charset="-122"/>
              </a:rPr>
              <a:t>multiple access</a:t>
            </a:r>
          </a:p>
          <a:p>
            <a:pPr marL="285750" indent="-285750">
              <a:buFont typeface="Arial" panose="020B0604020202020204" pitchFamily="34" charset="0"/>
              <a:buChar char="•"/>
            </a:pPr>
            <a:endParaRPr lang="en-US" altLang="zh-CN" dirty="0">
              <a:solidFill>
                <a:srgbClr val="333333"/>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在</a:t>
            </a:r>
            <a:r>
              <a:rPr lang="en-US" altLang="zh-CN" dirty="0">
                <a:solidFill>
                  <a:srgbClr val="333333"/>
                </a:solidFill>
                <a:latin typeface="微软雅黑" panose="020B0503020204020204" pitchFamily="34" charset="-122"/>
                <a:ea typeface="微软雅黑" panose="020B0503020204020204" pitchFamily="34" charset="-122"/>
              </a:rPr>
              <a:t>802.16e</a:t>
            </a:r>
            <a:r>
              <a:rPr lang="zh-CN" altLang="en-US" dirty="0">
                <a:solidFill>
                  <a:srgbClr val="333333"/>
                </a:solidFill>
                <a:latin typeface="微软雅黑" panose="020B0503020204020204" pitchFamily="34" charset="-122"/>
                <a:ea typeface="微软雅黑" panose="020B0503020204020204" pitchFamily="34" charset="-122"/>
              </a:rPr>
              <a:t>中，可以这样认为：</a:t>
            </a:r>
            <a:r>
              <a:rPr lang="en-US" altLang="zh-CN" dirty="0">
                <a:solidFill>
                  <a:srgbClr val="333333"/>
                </a:solidFill>
                <a:latin typeface="微软雅黑" panose="020B0503020204020204" pitchFamily="34" charset="-122"/>
                <a:ea typeface="微软雅黑" panose="020B0503020204020204" pitchFamily="34" charset="-122"/>
              </a:rPr>
              <a:t>TDM</a:t>
            </a:r>
            <a:r>
              <a:rPr lang="zh-CN" altLang="en-US" dirty="0">
                <a:solidFill>
                  <a:srgbClr val="333333"/>
                </a:solidFill>
                <a:latin typeface="微软雅黑" panose="020B0503020204020204" pitchFamily="34" charset="-122"/>
                <a:ea typeface="微软雅黑" panose="020B0503020204020204" pitchFamily="34" charset="-122"/>
              </a:rPr>
              <a:t>使用由发送者已经预设好的频宽分配的方式；而</a:t>
            </a:r>
            <a:r>
              <a:rPr lang="en-US" altLang="zh-CN" dirty="0">
                <a:solidFill>
                  <a:srgbClr val="333333"/>
                </a:solidFill>
                <a:latin typeface="微软雅黑" panose="020B0503020204020204" pitchFamily="34" charset="-122"/>
                <a:ea typeface="微软雅黑" panose="020B0503020204020204" pitchFamily="34" charset="-122"/>
              </a:rPr>
              <a:t>TDMA</a:t>
            </a:r>
            <a:r>
              <a:rPr lang="zh-CN" altLang="en-US" dirty="0">
                <a:solidFill>
                  <a:srgbClr val="333333"/>
                </a:solidFill>
                <a:latin typeface="微软雅黑" panose="020B0503020204020204" pitchFamily="34" charset="-122"/>
                <a:ea typeface="微软雅黑" panose="020B0503020204020204" pitchFamily="34" charset="-122"/>
              </a:rPr>
              <a:t>则定义多个节点争取有限频宽的方式。</a:t>
            </a:r>
            <a:endParaRPr lang="en-US" altLang="zh-CN" dirty="0">
              <a:solidFill>
                <a:srgbClr val="333333"/>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rgbClr val="333333"/>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rgbClr val="333333"/>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比喻：</a:t>
            </a:r>
            <a:endParaRPr lang="en-US" altLang="zh-CN" dirty="0">
              <a:solidFill>
                <a:srgbClr val="333333"/>
              </a:solidFill>
              <a:latin typeface="微软雅黑" panose="020B0503020204020204" pitchFamily="34" charset="-122"/>
              <a:ea typeface="微软雅黑" panose="020B0503020204020204" pitchFamily="34" charset="-122"/>
            </a:endParaRPr>
          </a:p>
          <a:p>
            <a:pPr lvl="1"/>
            <a:r>
              <a:rPr lang="zh-CN" altLang="en-US" dirty="0">
                <a:solidFill>
                  <a:srgbClr val="333333"/>
                </a:solidFill>
                <a:latin typeface="微软雅黑" panose="020B0503020204020204" pitchFamily="34" charset="-122"/>
                <a:ea typeface="微软雅黑" panose="020B0503020204020204" pitchFamily="34" charset="-122"/>
              </a:rPr>
              <a:t>假如某商家有</a:t>
            </a:r>
            <a:r>
              <a:rPr lang="en-US" altLang="zh-CN" dirty="0">
                <a:solidFill>
                  <a:srgbClr val="333333"/>
                </a:solidFill>
                <a:latin typeface="微软雅黑" panose="020B0503020204020204" pitchFamily="34" charset="-122"/>
                <a:ea typeface="微软雅黑" panose="020B0503020204020204" pitchFamily="34" charset="-122"/>
              </a:rPr>
              <a:t>N</a:t>
            </a:r>
            <a:r>
              <a:rPr lang="zh-CN" altLang="en-US" dirty="0">
                <a:solidFill>
                  <a:srgbClr val="333333"/>
                </a:solidFill>
                <a:latin typeface="微软雅黑" panose="020B0503020204020204" pitchFamily="34" charset="-122"/>
                <a:ea typeface="微软雅黑" panose="020B0503020204020204" pitchFamily="34" charset="-122"/>
              </a:rPr>
              <a:t>个供货商；该商家不定期需要供货商进行供货。</a:t>
            </a:r>
            <a:endParaRPr lang="en-US" altLang="zh-CN" dirty="0">
              <a:solidFill>
                <a:srgbClr val="333333"/>
              </a:solidFill>
              <a:latin typeface="微软雅黑" panose="020B0503020204020204" pitchFamily="34" charset="-122"/>
              <a:ea typeface="微软雅黑" panose="020B0503020204020204" pitchFamily="34" charset="-122"/>
            </a:endParaRPr>
          </a:p>
          <a:p>
            <a:pPr lvl="1"/>
            <a:r>
              <a:rPr lang="zh-CN" altLang="en-US" dirty="0">
                <a:solidFill>
                  <a:srgbClr val="333333"/>
                </a:solidFill>
                <a:latin typeface="微软雅黑" panose="020B0503020204020204" pitchFamily="34" charset="-122"/>
                <a:ea typeface="微软雅黑" panose="020B0503020204020204" pitchFamily="34" charset="-122"/>
              </a:rPr>
              <a:t>如果该商家自己根据时间排好了一个供货次序表，决定好了什么时候由哪个供货商供货，则这种方式可以看作是是</a:t>
            </a:r>
            <a:r>
              <a:rPr lang="en-US" altLang="zh-CN" dirty="0">
                <a:solidFill>
                  <a:srgbClr val="333333"/>
                </a:solidFill>
                <a:latin typeface="微软雅黑" panose="020B0503020204020204" pitchFamily="34" charset="-122"/>
                <a:ea typeface="微软雅黑" panose="020B0503020204020204" pitchFamily="34" charset="-122"/>
              </a:rPr>
              <a:t>TDM</a:t>
            </a:r>
            <a:r>
              <a:rPr lang="zh-CN" altLang="en-US" dirty="0">
                <a:solidFill>
                  <a:srgbClr val="333333"/>
                </a:solidFill>
                <a:latin typeface="微软雅黑" panose="020B0503020204020204" pitchFamily="34" charset="-122"/>
                <a:ea typeface="微软雅黑" panose="020B0503020204020204" pitchFamily="34" charset="-122"/>
              </a:rPr>
              <a:t>；</a:t>
            </a:r>
            <a:endParaRPr lang="en-US" altLang="zh-CN" dirty="0">
              <a:solidFill>
                <a:srgbClr val="333333"/>
              </a:solidFill>
              <a:latin typeface="微软雅黑" panose="020B0503020204020204" pitchFamily="34" charset="-122"/>
              <a:ea typeface="微软雅黑" panose="020B0503020204020204" pitchFamily="34" charset="-122"/>
            </a:endParaRPr>
          </a:p>
          <a:p>
            <a:pPr lvl="1"/>
            <a:r>
              <a:rPr lang="zh-CN" altLang="en-US" dirty="0">
                <a:solidFill>
                  <a:srgbClr val="333333"/>
                </a:solidFill>
                <a:latin typeface="微软雅黑" panose="020B0503020204020204" pitchFamily="34" charset="-122"/>
                <a:ea typeface="微软雅黑" panose="020B0503020204020204" pitchFamily="34" charset="-122"/>
              </a:rPr>
              <a:t>如果该商家没有一个明确的供货次序表，何时由哪家供货商供货完全取决于这</a:t>
            </a:r>
            <a:r>
              <a:rPr lang="en-US" altLang="zh-CN" dirty="0">
                <a:solidFill>
                  <a:srgbClr val="333333"/>
                </a:solidFill>
                <a:latin typeface="微软雅黑" panose="020B0503020204020204" pitchFamily="34" charset="-122"/>
                <a:ea typeface="微软雅黑" panose="020B0503020204020204" pitchFamily="34" charset="-122"/>
              </a:rPr>
              <a:t>N</a:t>
            </a:r>
            <a:r>
              <a:rPr lang="zh-CN" altLang="en-US" dirty="0">
                <a:solidFill>
                  <a:srgbClr val="333333"/>
                </a:solidFill>
                <a:latin typeface="微软雅黑" panose="020B0503020204020204" pitchFamily="34" charset="-122"/>
                <a:ea typeface="微软雅黑" panose="020B0503020204020204" pitchFamily="34" charset="-122"/>
              </a:rPr>
              <a:t>个供货商之间的竞争，竞争胜利者可以获得供货的机会，则对于这</a:t>
            </a:r>
            <a:r>
              <a:rPr lang="en-US" altLang="zh-CN" dirty="0">
                <a:solidFill>
                  <a:srgbClr val="333333"/>
                </a:solidFill>
                <a:latin typeface="微软雅黑" panose="020B0503020204020204" pitchFamily="34" charset="-122"/>
                <a:ea typeface="微软雅黑" panose="020B0503020204020204" pitchFamily="34" charset="-122"/>
              </a:rPr>
              <a:t>N</a:t>
            </a:r>
            <a:r>
              <a:rPr lang="zh-CN" altLang="en-US" dirty="0">
                <a:solidFill>
                  <a:srgbClr val="333333"/>
                </a:solidFill>
                <a:latin typeface="微软雅黑" panose="020B0503020204020204" pitchFamily="34" charset="-122"/>
                <a:ea typeface="微软雅黑" panose="020B0503020204020204" pitchFamily="34" charset="-122"/>
              </a:rPr>
              <a:t>个供货商而言，这种方式可以看作是</a:t>
            </a:r>
            <a:r>
              <a:rPr lang="en-US" altLang="zh-CN" dirty="0">
                <a:solidFill>
                  <a:srgbClr val="333333"/>
                </a:solidFill>
                <a:latin typeface="微软雅黑" panose="020B0503020204020204" pitchFamily="34" charset="-122"/>
                <a:ea typeface="微软雅黑" panose="020B0503020204020204" pitchFamily="34" charset="-122"/>
              </a:rPr>
              <a:t>TDMA</a:t>
            </a:r>
            <a:r>
              <a:rPr lang="zh-CN" altLang="en-US" dirty="0">
                <a:solidFill>
                  <a:srgbClr val="333333"/>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2499184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5945" y="1504036"/>
            <a:ext cx="5738649" cy="164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078" y="3995474"/>
            <a:ext cx="5723516" cy="150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8FD57D55-D5C6-44AE-BCA8-B3C4DD88C17B}"/>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Synchronous TDM vs. Statistical TDM</a:t>
            </a:r>
            <a:endParaRPr lang="zh-CN" altLang="en-US" dirty="0"/>
          </a:p>
        </p:txBody>
      </p:sp>
      <p:sp>
        <p:nvSpPr>
          <p:cNvPr id="9" name="文本框 8">
            <a:extLst>
              <a:ext uri="{FF2B5EF4-FFF2-40B4-BE49-F238E27FC236}">
                <a16:creationId xmlns:a16="http://schemas.microsoft.com/office/drawing/2014/main" id="{00374DED-BC37-446F-9639-D1E6858AF8E6}"/>
              </a:ext>
            </a:extLst>
          </p:cNvPr>
          <p:cNvSpPr txBox="1"/>
          <p:nvPr/>
        </p:nvSpPr>
        <p:spPr>
          <a:xfrm>
            <a:off x="436179" y="1406431"/>
            <a:ext cx="4671849" cy="4524315"/>
          </a:xfrm>
          <a:prstGeom prst="rect">
            <a:avLst/>
          </a:prstGeom>
          <a:noFill/>
        </p:spPr>
        <p:txBody>
          <a:bodyPr wrap="square">
            <a:spAutoFit/>
          </a:bodyPr>
          <a:lstStyle/>
          <a:p>
            <a:pPr marL="285750" indent="-285750" algn="l">
              <a:buFont typeface="Arial" panose="020B0604020202020204" pitchFamily="34" charset="0"/>
              <a:buChar char="•"/>
            </a:pPr>
            <a:r>
              <a:rPr lang="zh-CN" altLang="en-US" b="1" i="0" dirty="0">
                <a:effectLst/>
                <a:latin typeface="微软雅黑" panose="020B0503020204020204" pitchFamily="34" charset="-122"/>
                <a:ea typeface="微软雅黑" panose="020B0503020204020204" pitchFamily="34" charset="-122"/>
              </a:rPr>
              <a:t>同步时分复用（</a:t>
            </a:r>
            <a:r>
              <a:rPr lang="en-US" altLang="zh-CN" b="1" i="0" dirty="0">
                <a:effectLst/>
                <a:latin typeface="微软雅黑" panose="020B0503020204020204" pitchFamily="34" charset="-122"/>
                <a:ea typeface="微软雅黑" panose="020B0503020204020204" pitchFamily="34" charset="-122"/>
              </a:rPr>
              <a:t>STDM</a:t>
            </a:r>
            <a:r>
              <a:rPr lang="zh-CN" altLang="en-US" b="1" i="0" dirty="0">
                <a:effectLst/>
                <a:latin typeface="微软雅黑" panose="020B0503020204020204" pitchFamily="34" charset="-122"/>
                <a:ea typeface="微软雅黑" panose="020B0503020204020204" pitchFamily="34" charset="-122"/>
              </a:rPr>
              <a:t>）技术</a:t>
            </a:r>
          </a:p>
          <a:p>
            <a:pPr algn="l"/>
            <a:r>
              <a:rPr lang="zh-CN" altLang="en-US" b="0" i="0" dirty="0">
                <a:effectLst/>
                <a:latin typeface="微软雅黑" panose="020B0503020204020204" pitchFamily="34" charset="-122"/>
                <a:ea typeface="微软雅黑" panose="020B0503020204020204" pitchFamily="34" charset="-122"/>
              </a:rPr>
              <a:t>时隙预先分配且固定不变，无论时隙拥有者是否传输数据都占有一定时隙，这就形成了时隙浪费，其时隙的利用率很低，为了克服</a:t>
            </a:r>
            <a:r>
              <a:rPr lang="en-US" altLang="zh-CN" b="0" i="0" dirty="0">
                <a:effectLst/>
                <a:latin typeface="微软雅黑" panose="020B0503020204020204" pitchFamily="34" charset="-122"/>
                <a:ea typeface="微软雅黑" panose="020B0503020204020204" pitchFamily="34" charset="-122"/>
              </a:rPr>
              <a:t>STDM</a:t>
            </a:r>
            <a:r>
              <a:rPr lang="zh-CN" altLang="en-US" b="0" i="0" dirty="0">
                <a:effectLst/>
                <a:latin typeface="微软雅黑" panose="020B0503020204020204" pitchFamily="34" charset="-122"/>
                <a:ea typeface="微软雅黑" panose="020B0503020204020204" pitchFamily="34" charset="-122"/>
              </a:rPr>
              <a:t>的缺点，引入了异步</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统计时分复用技术。</a:t>
            </a:r>
            <a:endParaRPr lang="en-US" altLang="zh-CN" b="0" i="0" dirty="0">
              <a:effectLst/>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统计</a:t>
            </a:r>
            <a:r>
              <a:rPr lang="zh-CN" altLang="en-US" b="1" i="0" dirty="0">
                <a:effectLst/>
                <a:latin typeface="微软雅黑" panose="020B0503020204020204" pitchFamily="34" charset="-122"/>
                <a:ea typeface="微软雅黑" panose="020B0503020204020204" pitchFamily="34" charset="-122"/>
              </a:rPr>
              <a:t>时分复用</a:t>
            </a:r>
            <a:r>
              <a:rPr lang="en-US" altLang="zh-CN" b="1" i="0" dirty="0">
                <a:effectLst/>
                <a:latin typeface="微软雅黑" panose="020B0503020204020204" pitchFamily="34" charset="-122"/>
                <a:ea typeface="微软雅黑" panose="020B0503020204020204" pitchFamily="34" charset="-122"/>
              </a:rPr>
              <a:t>(STDM)</a:t>
            </a:r>
            <a:r>
              <a:rPr lang="zh-CN" altLang="en-US" b="1" i="0" dirty="0">
                <a:effectLst/>
                <a:latin typeface="微软雅黑" panose="020B0503020204020204" pitchFamily="34" charset="-122"/>
                <a:ea typeface="微软雅黑" panose="020B0503020204020204" pitchFamily="34" charset="-122"/>
              </a:rPr>
              <a:t>技术：</a:t>
            </a:r>
          </a:p>
          <a:p>
            <a:pPr algn="l"/>
            <a:r>
              <a:rPr lang="zh-CN" altLang="en-US" b="0" i="0" dirty="0">
                <a:effectLst/>
                <a:latin typeface="微软雅黑" panose="020B0503020204020204" pitchFamily="34" charset="-122"/>
                <a:ea typeface="微软雅黑" panose="020B0503020204020204" pitchFamily="34" charset="-122"/>
              </a:rPr>
              <a:t>又被称为异步时分复用技术，它能动态地按需分配时隙，以避免每个时间段中出现空闲时隙。</a:t>
            </a:r>
            <a:r>
              <a:rPr lang="en-US" altLang="zh-CN" b="0" i="0" dirty="0">
                <a:effectLst/>
                <a:latin typeface="微软雅黑" panose="020B0503020204020204" pitchFamily="34" charset="-122"/>
                <a:ea typeface="微软雅黑" panose="020B0503020204020204" pitchFamily="34" charset="-122"/>
              </a:rPr>
              <a:t>STDM</a:t>
            </a:r>
            <a:r>
              <a:rPr lang="zh-CN" altLang="en-US" b="0" i="0" dirty="0">
                <a:effectLst/>
                <a:latin typeface="微软雅黑" panose="020B0503020204020204" pitchFamily="34" charset="-122"/>
                <a:ea typeface="微软雅黑" panose="020B0503020204020204" pitchFamily="34" charset="-122"/>
              </a:rPr>
              <a:t>就是只有当某一个用户有数据要发送时才把时隙分配给它</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当用户暂停发送数据时，则不给它分配时隙。电路的空闲时隙可用于其他用户的数据传输。另外，在</a:t>
            </a:r>
            <a:r>
              <a:rPr lang="en-US" altLang="zh-CN" b="0" i="0" dirty="0">
                <a:effectLst/>
                <a:latin typeface="微软雅黑" panose="020B0503020204020204" pitchFamily="34" charset="-122"/>
                <a:ea typeface="微软雅黑" panose="020B0503020204020204" pitchFamily="34" charset="-122"/>
              </a:rPr>
              <a:t>STDM</a:t>
            </a:r>
            <a:r>
              <a:rPr lang="zh-CN" altLang="en-US" b="0" i="0" dirty="0">
                <a:effectLst/>
                <a:latin typeface="微软雅黑" panose="020B0503020204020204" pitchFamily="34" charset="-122"/>
                <a:ea typeface="微软雅黑" panose="020B0503020204020204" pitchFamily="34" charset="-122"/>
              </a:rPr>
              <a:t>中，每个用户可以通过多占用时隙来获得更高的传输速率。</a:t>
            </a:r>
          </a:p>
        </p:txBody>
      </p:sp>
    </p:spTree>
    <p:extLst>
      <p:ext uri="{BB962C8B-B14F-4D97-AF65-F5344CB8AC3E}">
        <p14:creationId xmlns:p14="http://schemas.microsoft.com/office/powerpoint/2010/main" val="4292056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2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3796" name="Content Placeholder 2"/>
          <p:cNvSpPr>
            <a:spLocks noGrp="1"/>
          </p:cNvSpPr>
          <p:nvPr>
            <p:ph idx="1"/>
          </p:nvPr>
        </p:nvSpPr>
        <p:spPr>
          <a:xfrm>
            <a:off x="411972" y="918269"/>
            <a:ext cx="11130455" cy="1713061"/>
          </a:xfrm>
        </p:spPr>
        <p:txBody>
          <a:bodyPr>
            <a:normAutofit fontScale="62500" lnSpcReduction="20000"/>
          </a:bodyPr>
          <a:lstStyle/>
          <a:p>
            <a:pPr>
              <a:lnSpc>
                <a:spcPct val="120000"/>
              </a:lnSpc>
            </a:pPr>
            <a:r>
              <a:rPr lang="en-US" altLang="zh-CN" dirty="0">
                <a:ea typeface="宋体" panose="02010600030101010101" pitchFamily="2" charset="-122"/>
              </a:rPr>
              <a:t>CDMA shares the channel by giving users a code</a:t>
            </a:r>
          </a:p>
          <a:p>
            <a:pPr lvl="1">
              <a:lnSpc>
                <a:spcPct val="120000"/>
              </a:lnSpc>
            </a:pPr>
            <a:r>
              <a:rPr lang="en-US" altLang="zh-CN" dirty="0">
                <a:ea typeface="宋体" panose="02010600030101010101" pitchFamily="2" charset="-122"/>
              </a:rPr>
              <a:t>Codes are orthogonal; can be sent at the same time</a:t>
            </a:r>
          </a:p>
          <a:p>
            <a:pPr lvl="1">
              <a:lnSpc>
                <a:spcPct val="120000"/>
              </a:lnSpc>
            </a:pPr>
            <a:r>
              <a:rPr lang="en-US" altLang="zh-CN" b="0" i="0" dirty="0">
                <a:effectLst/>
                <a:latin typeface="微软雅黑" panose="020B0503020204020204" pitchFamily="34" charset="-122"/>
                <a:ea typeface="微软雅黑" panose="020B0503020204020204" pitchFamily="34" charset="-122"/>
              </a:rPr>
              <a:t>CDMA</a:t>
            </a:r>
            <a:r>
              <a:rPr lang="zh-CN" altLang="en-US" b="0" i="0" dirty="0">
                <a:effectLst/>
                <a:latin typeface="微软雅黑" panose="020B0503020204020204" pitchFamily="34" charset="-122"/>
                <a:ea typeface="微软雅黑" panose="020B0503020204020204" pitchFamily="34" charset="-122"/>
              </a:rPr>
              <a:t>的基本思想是靠不同的地址码来区分的地址。每个配有不同的地址码，用户所发射的载波</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为同一载波</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既受基带数字信号调制，又受地址码调制，接收时，只有确知其配给地址码的接收机，才能解调出相应的基带信号，而其他接收机因地址码不同，无法解调出信号。</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en-US" altLang="zh-CN" dirty="0">
                <a:ea typeface="宋体" panose="02010600030101010101" pitchFamily="2" charset="-122"/>
              </a:rPr>
              <a:t>Widely used as part of 3G networks</a:t>
            </a:r>
          </a:p>
        </p:txBody>
      </p:sp>
      <p:grpSp>
        <p:nvGrpSpPr>
          <p:cNvPr id="33797" name="Group 97"/>
          <p:cNvGrpSpPr>
            <a:grpSpLocks/>
          </p:cNvGrpSpPr>
          <p:nvPr/>
        </p:nvGrpSpPr>
        <p:grpSpPr bwMode="auto">
          <a:xfrm>
            <a:off x="1200535" y="3223899"/>
            <a:ext cx="1762125" cy="620850"/>
            <a:chOff x="725699" y="3421942"/>
            <a:chExt cx="2341351" cy="823461"/>
          </a:xfrm>
        </p:grpSpPr>
        <p:sp>
          <p:nvSpPr>
            <p:cNvPr id="33852" name="TextBox 7"/>
            <p:cNvSpPr txBox="1">
              <a:spLocks noChangeArrowheads="1"/>
            </p:cNvSpPr>
            <p:nvPr/>
          </p:nvSpPr>
          <p:spPr bwMode="auto">
            <a:xfrm>
              <a:off x="725699" y="3566605"/>
              <a:ext cx="696997" cy="48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A =</a:t>
              </a:r>
            </a:p>
          </p:txBody>
        </p:sp>
        <p:cxnSp>
          <p:nvCxnSpPr>
            <p:cNvPr id="14" name="Straight Arrow Connector 13"/>
            <p:cNvCxnSpPr/>
            <p:nvPr/>
          </p:nvCxnSpPr>
          <p:spPr>
            <a:xfrm>
              <a:off x="1227718" y="3805156"/>
              <a:ext cx="1839332" cy="21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1354278" y="3428258"/>
              <a:ext cx="1516604" cy="749584"/>
            </a:xfrm>
            <a:custGeom>
              <a:avLst/>
              <a:gdLst>
                <a:gd name="connsiteX0" fmla="*/ 0 w 1581150"/>
                <a:gd name="connsiteY0" fmla="*/ 381000 h 781050"/>
                <a:gd name="connsiteX1" fmla="*/ 9525 w 1581150"/>
                <a:gd name="connsiteY1" fmla="*/ 0 h 781050"/>
                <a:gd name="connsiteX2" fmla="*/ 400050 w 1581150"/>
                <a:gd name="connsiteY2" fmla="*/ 0 h 781050"/>
                <a:gd name="connsiteX3" fmla="*/ 400050 w 1581150"/>
                <a:gd name="connsiteY3" fmla="*/ 781050 h 781050"/>
                <a:gd name="connsiteX4" fmla="*/ 800100 w 1581150"/>
                <a:gd name="connsiteY4" fmla="*/ 781050 h 781050"/>
                <a:gd name="connsiteX5" fmla="*/ 800100 w 1581150"/>
                <a:gd name="connsiteY5" fmla="*/ 0 h 781050"/>
                <a:gd name="connsiteX6" fmla="*/ 1181100 w 1581150"/>
                <a:gd name="connsiteY6" fmla="*/ 0 h 781050"/>
                <a:gd name="connsiteX7" fmla="*/ 1190625 w 1581150"/>
                <a:gd name="connsiteY7" fmla="*/ 781050 h 781050"/>
                <a:gd name="connsiteX8" fmla="*/ 1581150 w 1581150"/>
                <a:gd name="connsiteY8" fmla="*/ 781050 h 781050"/>
                <a:gd name="connsiteX9" fmla="*/ 1581150 w 1581150"/>
                <a:gd name="connsiteY9" fmla="*/ 39052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1150" h="781050">
                  <a:moveTo>
                    <a:pt x="0" y="381000"/>
                  </a:moveTo>
                  <a:lnTo>
                    <a:pt x="9525" y="0"/>
                  </a:lnTo>
                  <a:lnTo>
                    <a:pt x="400050" y="0"/>
                  </a:lnTo>
                  <a:lnTo>
                    <a:pt x="400050" y="781050"/>
                  </a:lnTo>
                  <a:lnTo>
                    <a:pt x="800100" y="781050"/>
                  </a:lnTo>
                  <a:lnTo>
                    <a:pt x="800100" y="0"/>
                  </a:lnTo>
                  <a:lnTo>
                    <a:pt x="1181100" y="0"/>
                  </a:lnTo>
                  <a:lnTo>
                    <a:pt x="1190625" y="781050"/>
                  </a:lnTo>
                  <a:lnTo>
                    <a:pt x="1581150" y="781050"/>
                  </a:lnTo>
                  <a:lnTo>
                    <a:pt x="1581150" y="390525"/>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3855" name="TextBox 19"/>
            <p:cNvSpPr txBox="1">
              <a:spLocks noChangeArrowheads="1"/>
            </p:cNvSpPr>
            <p:nvPr/>
          </p:nvSpPr>
          <p:spPr bwMode="auto">
            <a:xfrm>
              <a:off x="1288369" y="3431075"/>
              <a:ext cx="556336" cy="44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56" name="TextBox 21"/>
            <p:cNvSpPr txBox="1">
              <a:spLocks noChangeArrowheads="1"/>
            </p:cNvSpPr>
            <p:nvPr/>
          </p:nvSpPr>
          <p:spPr bwMode="auto">
            <a:xfrm>
              <a:off x="2429896" y="3796364"/>
              <a:ext cx="488178" cy="44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57" name="TextBox 22"/>
            <p:cNvSpPr txBox="1">
              <a:spLocks noChangeArrowheads="1"/>
            </p:cNvSpPr>
            <p:nvPr/>
          </p:nvSpPr>
          <p:spPr bwMode="auto">
            <a:xfrm>
              <a:off x="2037212" y="3421942"/>
              <a:ext cx="556336" cy="44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58" name="TextBox 32"/>
            <p:cNvSpPr txBox="1">
              <a:spLocks noChangeArrowheads="1"/>
            </p:cNvSpPr>
            <p:nvPr/>
          </p:nvSpPr>
          <p:spPr bwMode="auto">
            <a:xfrm>
              <a:off x="1690186" y="3787232"/>
              <a:ext cx="488178" cy="44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grpSp>
      <p:grpSp>
        <p:nvGrpSpPr>
          <p:cNvPr id="33798" name="Group 98"/>
          <p:cNvGrpSpPr>
            <a:grpSpLocks/>
          </p:cNvGrpSpPr>
          <p:nvPr/>
        </p:nvGrpSpPr>
        <p:grpSpPr bwMode="auto">
          <a:xfrm>
            <a:off x="1183071" y="4184337"/>
            <a:ext cx="1766888" cy="620068"/>
            <a:chOff x="707434" y="4355500"/>
            <a:chExt cx="2350091" cy="824707"/>
          </a:xfrm>
        </p:grpSpPr>
        <p:sp>
          <p:nvSpPr>
            <p:cNvPr id="33845" name="TextBox 8"/>
            <p:cNvSpPr txBox="1">
              <a:spLocks noChangeArrowheads="1"/>
            </p:cNvSpPr>
            <p:nvPr/>
          </p:nvSpPr>
          <p:spPr bwMode="auto">
            <a:xfrm>
              <a:off x="707434" y="4525487"/>
              <a:ext cx="714684" cy="49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B =</a:t>
              </a:r>
            </a:p>
          </p:txBody>
        </p:sp>
        <p:cxnSp>
          <p:nvCxnSpPr>
            <p:cNvPr id="12" name="Straight Arrow Connector 11"/>
            <p:cNvCxnSpPr/>
            <p:nvPr/>
          </p:nvCxnSpPr>
          <p:spPr>
            <a:xfrm>
              <a:off x="1245865" y="4763005"/>
              <a:ext cx="1811660" cy="21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1364109" y="4387172"/>
              <a:ext cx="1516051" cy="749553"/>
            </a:xfrm>
            <a:custGeom>
              <a:avLst/>
              <a:gdLst>
                <a:gd name="connsiteX0" fmla="*/ 0 w 1581150"/>
                <a:gd name="connsiteY0" fmla="*/ 381000 h 781050"/>
                <a:gd name="connsiteX1" fmla="*/ 9525 w 1581150"/>
                <a:gd name="connsiteY1" fmla="*/ 0 h 781050"/>
                <a:gd name="connsiteX2" fmla="*/ 790575 w 1581150"/>
                <a:gd name="connsiteY2" fmla="*/ 0 h 781050"/>
                <a:gd name="connsiteX3" fmla="*/ 790575 w 1581150"/>
                <a:gd name="connsiteY3" fmla="*/ 781050 h 781050"/>
                <a:gd name="connsiteX4" fmla="*/ 1581150 w 1581150"/>
                <a:gd name="connsiteY4" fmla="*/ 781050 h 781050"/>
                <a:gd name="connsiteX5" fmla="*/ 1581150 w 1581150"/>
                <a:gd name="connsiteY5" fmla="*/ 39052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150" h="781050">
                  <a:moveTo>
                    <a:pt x="0" y="381000"/>
                  </a:moveTo>
                  <a:lnTo>
                    <a:pt x="9525" y="0"/>
                  </a:lnTo>
                  <a:lnTo>
                    <a:pt x="790575" y="0"/>
                  </a:lnTo>
                  <a:lnTo>
                    <a:pt x="790575" y="781050"/>
                  </a:lnTo>
                  <a:lnTo>
                    <a:pt x="1581150" y="781050"/>
                  </a:lnTo>
                  <a:lnTo>
                    <a:pt x="1581150" y="390525"/>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3848" name="TextBox 20"/>
            <p:cNvSpPr txBox="1">
              <a:spLocks noChangeArrowheads="1"/>
            </p:cNvSpPr>
            <p:nvPr/>
          </p:nvSpPr>
          <p:spPr bwMode="auto">
            <a:xfrm>
              <a:off x="1341086" y="4355500"/>
              <a:ext cx="556907" cy="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49" name="TextBox 23"/>
            <p:cNvSpPr txBox="1">
              <a:spLocks noChangeArrowheads="1"/>
            </p:cNvSpPr>
            <p:nvPr/>
          </p:nvSpPr>
          <p:spPr bwMode="auto">
            <a:xfrm>
              <a:off x="1688111" y="4355500"/>
              <a:ext cx="556907" cy="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50" name="TextBox 35"/>
            <p:cNvSpPr txBox="1">
              <a:spLocks noChangeArrowheads="1"/>
            </p:cNvSpPr>
            <p:nvPr/>
          </p:nvSpPr>
          <p:spPr bwMode="auto">
            <a:xfrm>
              <a:off x="2117325" y="4729921"/>
              <a:ext cx="488680" cy="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51" name="TextBox 36"/>
            <p:cNvSpPr txBox="1">
              <a:spLocks noChangeArrowheads="1"/>
            </p:cNvSpPr>
            <p:nvPr/>
          </p:nvSpPr>
          <p:spPr bwMode="auto">
            <a:xfrm>
              <a:off x="2455218" y="4729921"/>
              <a:ext cx="488680" cy="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grpSp>
      <p:grpSp>
        <p:nvGrpSpPr>
          <p:cNvPr id="33799" name="Group 99"/>
          <p:cNvGrpSpPr>
            <a:grpSpLocks/>
          </p:cNvGrpSpPr>
          <p:nvPr/>
        </p:nvGrpSpPr>
        <p:grpSpPr bwMode="auto">
          <a:xfrm>
            <a:off x="1164021" y="5195579"/>
            <a:ext cx="1766888" cy="627207"/>
            <a:chOff x="689170" y="5312311"/>
            <a:chExt cx="2349305" cy="833420"/>
          </a:xfrm>
        </p:grpSpPr>
        <p:cxnSp>
          <p:nvCxnSpPr>
            <p:cNvPr id="13" name="Straight Arrow Connector 12"/>
            <p:cNvCxnSpPr/>
            <p:nvPr/>
          </p:nvCxnSpPr>
          <p:spPr>
            <a:xfrm>
              <a:off x="1254861" y="5696229"/>
              <a:ext cx="178361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1364621" y="5329187"/>
              <a:ext cx="1515544" cy="757288"/>
            </a:xfrm>
            <a:custGeom>
              <a:avLst/>
              <a:gdLst>
                <a:gd name="connsiteX0" fmla="*/ 0 w 1581150"/>
                <a:gd name="connsiteY0" fmla="*/ 390525 h 790575"/>
                <a:gd name="connsiteX1" fmla="*/ 9525 w 1581150"/>
                <a:gd name="connsiteY1" fmla="*/ 0 h 790575"/>
                <a:gd name="connsiteX2" fmla="*/ 400050 w 1581150"/>
                <a:gd name="connsiteY2" fmla="*/ 0 h 790575"/>
                <a:gd name="connsiteX3" fmla="*/ 400050 w 1581150"/>
                <a:gd name="connsiteY3" fmla="*/ 790575 h 790575"/>
                <a:gd name="connsiteX4" fmla="*/ 1190625 w 1581150"/>
                <a:gd name="connsiteY4" fmla="*/ 790575 h 790575"/>
                <a:gd name="connsiteX5" fmla="*/ 1190625 w 1581150"/>
                <a:gd name="connsiteY5" fmla="*/ 0 h 790575"/>
                <a:gd name="connsiteX6" fmla="*/ 1581150 w 1581150"/>
                <a:gd name="connsiteY6" fmla="*/ 0 h 790575"/>
                <a:gd name="connsiteX7" fmla="*/ 1581150 w 1581150"/>
                <a:gd name="connsiteY7" fmla="*/ 390525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1150" h="790575">
                  <a:moveTo>
                    <a:pt x="0" y="390525"/>
                  </a:moveTo>
                  <a:lnTo>
                    <a:pt x="9525" y="0"/>
                  </a:lnTo>
                  <a:lnTo>
                    <a:pt x="400050" y="0"/>
                  </a:lnTo>
                  <a:lnTo>
                    <a:pt x="400050" y="790575"/>
                  </a:lnTo>
                  <a:lnTo>
                    <a:pt x="1190625" y="790575"/>
                  </a:lnTo>
                  <a:lnTo>
                    <a:pt x="1190625" y="0"/>
                  </a:lnTo>
                  <a:lnTo>
                    <a:pt x="1581150" y="0"/>
                  </a:lnTo>
                  <a:lnTo>
                    <a:pt x="1581150" y="390525"/>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3840" name="TextBox 27"/>
            <p:cNvSpPr txBox="1">
              <a:spLocks noChangeArrowheads="1"/>
            </p:cNvSpPr>
            <p:nvPr/>
          </p:nvSpPr>
          <p:spPr bwMode="auto">
            <a:xfrm>
              <a:off x="1301031" y="5312311"/>
              <a:ext cx="556721" cy="44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41" name="TextBox 28"/>
            <p:cNvSpPr txBox="1">
              <a:spLocks noChangeArrowheads="1"/>
            </p:cNvSpPr>
            <p:nvPr/>
          </p:nvSpPr>
          <p:spPr bwMode="auto">
            <a:xfrm>
              <a:off x="2442557" y="5321445"/>
              <a:ext cx="556721" cy="44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42" name="TextBox 33"/>
            <p:cNvSpPr txBox="1">
              <a:spLocks noChangeArrowheads="1"/>
            </p:cNvSpPr>
            <p:nvPr/>
          </p:nvSpPr>
          <p:spPr bwMode="auto">
            <a:xfrm>
              <a:off x="2059004" y="5686736"/>
              <a:ext cx="488516" cy="44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43" name="TextBox 34"/>
            <p:cNvSpPr txBox="1">
              <a:spLocks noChangeArrowheads="1"/>
            </p:cNvSpPr>
            <p:nvPr/>
          </p:nvSpPr>
          <p:spPr bwMode="auto">
            <a:xfrm>
              <a:off x="1739375" y="5695867"/>
              <a:ext cx="488516" cy="44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-1</a:t>
              </a:r>
            </a:p>
          </p:txBody>
        </p:sp>
        <p:sp>
          <p:nvSpPr>
            <p:cNvPr id="33844" name="TextBox 37"/>
            <p:cNvSpPr txBox="1">
              <a:spLocks noChangeArrowheads="1"/>
            </p:cNvSpPr>
            <p:nvPr/>
          </p:nvSpPr>
          <p:spPr bwMode="auto">
            <a:xfrm>
              <a:off x="689170" y="5453446"/>
              <a:ext cx="731497" cy="49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C =</a:t>
              </a:r>
            </a:p>
          </p:txBody>
        </p:sp>
      </p:grpSp>
      <p:grpSp>
        <p:nvGrpSpPr>
          <p:cNvPr id="33800" name="Group 86"/>
          <p:cNvGrpSpPr>
            <a:grpSpLocks/>
          </p:cNvGrpSpPr>
          <p:nvPr/>
        </p:nvGrpSpPr>
        <p:grpSpPr bwMode="auto">
          <a:xfrm>
            <a:off x="3764346" y="3887474"/>
            <a:ext cx="1352550" cy="1563687"/>
            <a:chOff x="3419475" y="4006447"/>
            <a:chExt cx="1798138" cy="2080182"/>
          </a:xfrm>
        </p:grpSpPr>
        <p:cxnSp>
          <p:nvCxnSpPr>
            <p:cNvPr id="45" name="Straight Arrow Connector 44"/>
            <p:cNvCxnSpPr/>
            <p:nvPr/>
          </p:nvCxnSpPr>
          <p:spPr>
            <a:xfrm>
              <a:off x="3419475" y="4756157"/>
              <a:ext cx="1798138" cy="21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Freeform 49"/>
            <p:cNvSpPr/>
            <p:nvPr/>
          </p:nvSpPr>
          <p:spPr>
            <a:xfrm>
              <a:off x="3529221" y="4010671"/>
              <a:ext cx="1515332" cy="1497308"/>
            </a:xfrm>
            <a:custGeom>
              <a:avLst/>
              <a:gdLst>
                <a:gd name="connsiteX0" fmla="*/ 0 w 1590675"/>
                <a:gd name="connsiteY0" fmla="*/ 781050 h 1571625"/>
                <a:gd name="connsiteX1" fmla="*/ 400050 w 1590675"/>
                <a:gd name="connsiteY1" fmla="*/ 790575 h 1571625"/>
                <a:gd name="connsiteX2" fmla="*/ 400050 w 1590675"/>
                <a:gd name="connsiteY2" fmla="*/ 1571625 h 1571625"/>
                <a:gd name="connsiteX3" fmla="*/ 809625 w 1590675"/>
                <a:gd name="connsiteY3" fmla="*/ 1562100 h 1571625"/>
                <a:gd name="connsiteX4" fmla="*/ 800100 w 1590675"/>
                <a:gd name="connsiteY4" fmla="*/ 0 h 1571625"/>
                <a:gd name="connsiteX5" fmla="*/ 1190625 w 1590675"/>
                <a:gd name="connsiteY5" fmla="*/ 0 h 1571625"/>
                <a:gd name="connsiteX6" fmla="*/ 1190625 w 1590675"/>
                <a:gd name="connsiteY6" fmla="*/ 781050 h 1571625"/>
                <a:gd name="connsiteX7" fmla="*/ 1590675 w 1590675"/>
                <a:gd name="connsiteY7" fmla="*/ 781050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0675" h="1571625">
                  <a:moveTo>
                    <a:pt x="0" y="781050"/>
                  </a:moveTo>
                  <a:lnTo>
                    <a:pt x="400050" y="790575"/>
                  </a:lnTo>
                  <a:lnTo>
                    <a:pt x="400050" y="1571625"/>
                  </a:lnTo>
                  <a:lnTo>
                    <a:pt x="809625" y="1562100"/>
                  </a:lnTo>
                  <a:lnTo>
                    <a:pt x="800100" y="0"/>
                  </a:lnTo>
                  <a:lnTo>
                    <a:pt x="1190625" y="0"/>
                  </a:lnTo>
                  <a:lnTo>
                    <a:pt x="1190625" y="781050"/>
                  </a:lnTo>
                  <a:lnTo>
                    <a:pt x="1590675" y="781050"/>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3833" name="TextBox 50"/>
            <p:cNvSpPr txBox="1">
              <a:spLocks noChangeArrowheads="1"/>
            </p:cNvSpPr>
            <p:nvPr/>
          </p:nvSpPr>
          <p:spPr bwMode="auto">
            <a:xfrm>
              <a:off x="3864735" y="5141633"/>
              <a:ext cx="488448" cy="45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34" name="TextBox 51"/>
            <p:cNvSpPr txBox="1">
              <a:spLocks noChangeArrowheads="1"/>
            </p:cNvSpPr>
            <p:nvPr/>
          </p:nvSpPr>
          <p:spPr bwMode="auto">
            <a:xfrm>
              <a:off x="4200751" y="4006447"/>
              <a:ext cx="556643" cy="45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35" name="TextBox 52"/>
            <p:cNvSpPr txBox="1">
              <a:spLocks noChangeArrowheads="1"/>
            </p:cNvSpPr>
            <p:nvPr/>
          </p:nvSpPr>
          <p:spPr bwMode="auto">
            <a:xfrm>
              <a:off x="3592023" y="4565919"/>
              <a:ext cx="396812" cy="45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36" name="TextBox 53"/>
            <p:cNvSpPr txBox="1">
              <a:spLocks noChangeArrowheads="1"/>
            </p:cNvSpPr>
            <p:nvPr/>
          </p:nvSpPr>
          <p:spPr bwMode="auto">
            <a:xfrm>
              <a:off x="4754455" y="4556838"/>
              <a:ext cx="396812" cy="45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37" name="TextBox 54"/>
            <p:cNvSpPr txBox="1">
              <a:spLocks noChangeArrowheads="1"/>
            </p:cNvSpPr>
            <p:nvPr/>
          </p:nvSpPr>
          <p:spPr bwMode="auto">
            <a:xfrm>
              <a:off x="3522727" y="5595708"/>
              <a:ext cx="1558077" cy="49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 = +A -B</a:t>
              </a:r>
            </a:p>
          </p:txBody>
        </p:sp>
      </p:grpSp>
      <p:sp>
        <p:nvSpPr>
          <p:cNvPr id="33801" name="TextBox 55"/>
          <p:cNvSpPr txBox="1">
            <a:spLocks noChangeArrowheads="1"/>
          </p:cNvSpPr>
          <p:nvPr/>
        </p:nvSpPr>
        <p:spPr bwMode="auto">
          <a:xfrm>
            <a:off x="5516946" y="3196910"/>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 x A</a:t>
            </a:r>
          </a:p>
        </p:txBody>
      </p:sp>
      <p:grpSp>
        <p:nvGrpSpPr>
          <p:cNvPr id="33802" name="Group 96"/>
          <p:cNvGrpSpPr>
            <a:grpSpLocks/>
          </p:cNvGrpSpPr>
          <p:nvPr/>
        </p:nvGrpSpPr>
        <p:grpSpPr bwMode="auto">
          <a:xfrm>
            <a:off x="5913821" y="3149286"/>
            <a:ext cx="1333500" cy="561975"/>
            <a:chOff x="5379072" y="3057525"/>
            <a:chExt cx="1783728" cy="752475"/>
          </a:xfrm>
        </p:grpSpPr>
        <p:cxnSp>
          <p:nvCxnSpPr>
            <p:cNvPr id="69" name="Straight Arrow Connector 68"/>
            <p:cNvCxnSpPr/>
            <p:nvPr/>
          </p:nvCxnSpPr>
          <p:spPr>
            <a:xfrm>
              <a:off x="5379072" y="3795121"/>
              <a:ext cx="1783728" cy="21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828" name="TextBox 70"/>
            <p:cNvSpPr txBox="1">
              <a:spLocks noChangeArrowheads="1"/>
            </p:cNvSpPr>
            <p:nvPr/>
          </p:nvSpPr>
          <p:spPr bwMode="auto">
            <a:xfrm>
              <a:off x="6155528" y="3088652"/>
              <a:ext cx="560071" cy="45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29" name="TextBox 71"/>
            <p:cNvSpPr txBox="1">
              <a:spLocks noChangeArrowheads="1"/>
            </p:cNvSpPr>
            <p:nvPr/>
          </p:nvSpPr>
          <p:spPr bwMode="auto">
            <a:xfrm>
              <a:off x="5835899" y="3088260"/>
              <a:ext cx="560071" cy="45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73" name="Freeform 72"/>
            <p:cNvSpPr/>
            <p:nvPr/>
          </p:nvSpPr>
          <p:spPr>
            <a:xfrm>
              <a:off x="5487370" y="3057525"/>
              <a:ext cx="1541651" cy="752475"/>
            </a:xfrm>
            <a:custGeom>
              <a:avLst/>
              <a:gdLst>
                <a:gd name="connsiteX0" fmla="*/ 0 w 1543050"/>
                <a:gd name="connsiteY0" fmla="*/ 752475 h 752475"/>
                <a:gd name="connsiteX1" fmla="*/ 390525 w 1543050"/>
                <a:gd name="connsiteY1" fmla="*/ 752475 h 752475"/>
                <a:gd name="connsiteX2" fmla="*/ 390525 w 1543050"/>
                <a:gd name="connsiteY2" fmla="*/ 0 h 752475"/>
                <a:gd name="connsiteX3" fmla="*/ 1152525 w 1543050"/>
                <a:gd name="connsiteY3" fmla="*/ 0 h 752475"/>
                <a:gd name="connsiteX4" fmla="*/ 1152525 w 1543050"/>
                <a:gd name="connsiteY4" fmla="*/ 752475 h 752475"/>
                <a:gd name="connsiteX5" fmla="*/ 1543050 w 1543050"/>
                <a:gd name="connsiteY5" fmla="*/ 752475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050" h="752475">
                  <a:moveTo>
                    <a:pt x="0" y="752475"/>
                  </a:moveTo>
                  <a:lnTo>
                    <a:pt x="390525" y="752475"/>
                  </a:lnTo>
                  <a:lnTo>
                    <a:pt x="390525" y="0"/>
                  </a:lnTo>
                  <a:lnTo>
                    <a:pt x="1152525" y="0"/>
                  </a:lnTo>
                  <a:lnTo>
                    <a:pt x="1152525" y="752475"/>
                  </a:lnTo>
                  <a:lnTo>
                    <a:pt x="1543050" y="752475"/>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grpSp>
      <p:grpSp>
        <p:nvGrpSpPr>
          <p:cNvPr id="33803" name="Group 95"/>
          <p:cNvGrpSpPr>
            <a:grpSpLocks/>
          </p:cNvGrpSpPr>
          <p:nvPr/>
        </p:nvGrpSpPr>
        <p:grpSpPr bwMode="auto">
          <a:xfrm>
            <a:off x="5913821" y="4222433"/>
            <a:ext cx="1333500" cy="621219"/>
            <a:chOff x="5379072" y="4710211"/>
            <a:chExt cx="1783728" cy="832256"/>
          </a:xfrm>
        </p:grpSpPr>
        <p:cxnSp>
          <p:nvCxnSpPr>
            <p:cNvPr id="74" name="Straight Arrow Connector 73"/>
            <p:cNvCxnSpPr/>
            <p:nvPr/>
          </p:nvCxnSpPr>
          <p:spPr>
            <a:xfrm>
              <a:off x="5379072" y="4710211"/>
              <a:ext cx="1783728" cy="21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824" name="TextBox 74"/>
            <p:cNvSpPr txBox="1">
              <a:spLocks noChangeArrowheads="1"/>
            </p:cNvSpPr>
            <p:nvPr/>
          </p:nvSpPr>
          <p:spPr bwMode="auto">
            <a:xfrm>
              <a:off x="6163813" y="5088902"/>
              <a:ext cx="491456" cy="4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25" name="TextBox 75"/>
            <p:cNvSpPr txBox="1">
              <a:spLocks noChangeArrowheads="1"/>
            </p:cNvSpPr>
            <p:nvPr/>
          </p:nvSpPr>
          <p:spPr bwMode="auto">
            <a:xfrm>
              <a:off x="5844186" y="5088510"/>
              <a:ext cx="491456" cy="45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77" name="Freeform 76"/>
            <p:cNvSpPr/>
            <p:nvPr/>
          </p:nvSpPr>
          <p:spPr>
            <a:xfrm flipV="1">
              <a:off x="5487370" y="4714465"/>
              <a:ext cx="1541651" cy="752885"/>
            </a:xfrm>
            <a:custGeom>
              <a:avLst/>
              <a:gdLst>
                <a:gd name="connsiteX0" fmla="*/ 0 w 1543050"/>
                <a:gd name="connsiteY0" fmla="*/ 752475 h 752475"/>
                <a:gd name="connsiteX1" fmla="*/ 390525 w 1543050"/>
                <a:gd name="connsiteY1" fmla="*/ 752475 h 752475"/>
                <a:gd name="connsiteX2" fmla="*/ 390525 w 1543050"/>
                <a:gd name="connsiteY2" fmla="*/ 0 h 752475"/>
                <a:gd name="connsiteX3" fmla="*/ 1152525 w 1543050"/>
                <a:gd name="connsiteY3" fmla="*/ 0 h 752475"/>
                <a:gd name="connsiteX4" fmla="*/ 1152525 w 1543050"/>
                <a:gd name="connsiteY4" fmla="*/ 752475 h 752475"/>
                <a:gd name="connsiteX5" fmla="*/ 1543050 w 1543050"/>
                <a:gd name="connsiteY5" fmla="*/ 752475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050" h="752475">
                  <a:moveTo>
                    <a:pt x="0" y="752475"/>
                  </a:moveTo>
                  <a:lnTo>
                    <a:pt x="390525" y="752475"/>
                  </a:lnTo>
                  <a:lnTo>
                    <a:pt x="390525" y="0"/>
                  </a:lnTo>
                  <a:lnTo>
                    <a:pt x="1152525" y="0"/>
                  </a:lnTo>
                  <a:lnTo>
                    <a:pt x="1152525" y="752475"/>
                  </a:lnTo>
                  <a:lnTo>
                    <a:pt x="1543050" y="752475"/>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grpSp>
      <p:grpSp>
        <p:nvGrpSpPr>
          <p:cNvPr id="33804" name="Group 87"/>
          <p:cNvGrpSpPr>
            <a:grpSpLocks/>
          </p:cNvGrpSpPr>
          <p:nvPr/>
        </p:nvGrpSpPr>
        <p:grpSpPr bwMode="auto">
          <a:xfrm>
            <a:off x="5916997" y="5111436"/>
            <a:ext cx="1281113" cy="1146826"/>
            <a:chOff x="3419475" y="3965605"/>
            <a:chExt cx="1798138" cy="1610670"/>
          </a:xfrm>
        </p:grpSpPr>
        <p:cxnSp>
          <p:nvCxnSpPr>
            <p:cNvPr id="89" name="Straight Arrow Connector 88"/>
            <p:cNvCxnSpPr/>
            <p:nvPr/>
          </p:nvCxnSpPr>
          <p:spPr>
            <a:xfrm>
              <a:off x="3419475" y="4757106"/>
              <a:ext cx="179813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Freeform 89"/>
            <p:cNvSpPr/>
            <p:nvPr/>
          </p:nvSpPr>
          <p:spPr>
            <a:xfrm flipV="1">
              <a:off x="3528656" y="4010197"/>
              <a:ext cx="1517387" cy="1498277"/>
            </a:xfrm>
            <a:custGeom>
              <a:avLst/>
              <a:gdLst>
                <a:gd name="connsiteX0" fmla="*/ 0 w 1590675"/>
                <a:gd name="connsiteY0" fmla="*/ 781050 h 1571625"/>
                <a:gd name="connsiteX1" fmla="*/ 400050 w 1590675"/>
                <a:gd name="connsiteY1" fmla="*/ 790575 h 1571625"/>
                <a:gd name="connsiteX2" fmla="*/ 400050 w 1590675"/>
                <a:gd name="connsiteY2" fmla="*/ 1571625 h 1571625"/>
                <a:gd name="connsiteX3" fmla="*/ 809625 w 1590675"/>
                <a:gd name="connsiteY3" fmla="*/ 1562100 h 1571625"/>
                <a:gd name="connsiteX4" fmla="*/ 800100 w 1590675"/>
                <a:gd name="connsiteY4" fmla="*/ 0 h 1571625"/>
                <a:gd name="connsiteX5" fmla="*/ 1190625 w 1590675"/>
                <a:gd name="connsiteY5" fmla="*/ 0 h 1571625"/>
                <a:gd name="connsiteX6" fmla="*/ 1190625 w 1590675"/>
                <a:gd name="connsiteY6" fmla="*/ 781050 h 1571625"/>
                <a:gd name="connsiteX7" fmla="*/ 1590675 w 1590675"/>
                <a:gd name="connsiteY7" fmla="*/ 781050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0675" h="1571625">
                  <a:moveTo>
                    <a:pt x="0" y="781050"/>
                  </a:moveTo>
                  <a:lnTo>
                    <a:pt x="400050" y="790575"/>
                  </a:lnTo>
                  <a:lnTo>
                    <a:pt x="400050" y="1571625"/>
                  </a:lnTo>
                  <a:lnTo>
                    <a:pt x="809625" y="1562100"/>
                  </a:lnTo>
                  <a:lnTo>
                    <a:pt x="800100" y="0"/>
                  </a:lnTo>
                  <a:lnTo>
                    <a:pt x="1190625" y="0"/>
                  </a:lnTo>
                  <a:lnTo>
                    <a:pt x="1190625" y="781050"/>
                  </a:lnTo>
                  <a:lnTo>
                    <a:pt x="1590675" y="781050"/>
                  </a:lnTo>
                </a:path>
              </a:pathLst>
            </a:cu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3819" name="TextBox 90"/>
            <p:cNvSpPr txBox="1">
              <a:spLocks noChangeArrowheads="1"/>
            </p:cNvSpPr>
            <p:nvPr/>
          </p:nvSpPr>
          <p:spPr bwMode="auto">
            <a:xfrm>
              <a:off x="4232642" y="5100790"/>
              <a:ext cx="515685" cy="47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20" name="TextBox 91"/>
            <p:cNvSpPr txBox="1">
              <a:spLocks noChangeArrowheads="1"/>
            </p:cNvSpPr>
            <p:nvPr/>
          </p:nvSpPr>
          <p:spPr bwMode="auto">
            <a:xfrm>
              <a:off x="3844758" y="3965605"/>
              <a:ext cx="587682" cy="47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+2</a:t>
              </a:r>
            </a:p>
          </p:txBody>
        </p:sp>
        <p:sp>
          <p:nvSpPr>
            <p:cNvPr id="33821" name="TextBox 92"/>
            <p:cNvSpPr txBox="1">
              <a:spLocks noChangeArrowheads="1"/>
            </p:cNvSpPr>
            <p:nvPr/>
          </p:nvSpPr>
          <p:spPr bwMode="auto">
            <a:xfrm>
              <a:off x="3471654" y="4524363"/>
              <a:ext cx="418939" cy="47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22" name="TextBox 93"/>
            <p:cNvSpPr txBox="1">
              <a:spLocks noChangeArrowheads="1"/>
            </p:cNvSpPr>
            <p:nvPr/>
          </p:nvSpPr>
          <p:spPr bwMode="auto">
            <a:xfrm>
              <a:off x="4714333" y="4528655"/>
              <a:ext cx="418939" cy="47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grpSp>
      <p:sp>
        <p:nvSpPr>
          <p:cNvPr id="33805" name="TextBox 100"/>
          <p:cNvSpPr txBox="1">
            <a:spLocks noChangeArrowheads="1"/>
          </p:cNvSpPr>
          <p:nvPr/>
        </p:nvSpPr>
        <p:spPr bwMode="auto">
          <a:xfrm>
            <a:off x="5535996" y="4254185"/>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 x B</a:t>
            </a:r>
          </a:p>
        </p:txBody>
      </p:sp>
      <p:sp>
        <p:nvSpPr>
          <p:cNvPr id="33806" name="TextBox 101"/>
          <p:cNvSpPr txBox="1">
            <a:spLocks noChangeArrowheads="1"/>
          </p:cNvSpPr>
          <p:nvPr/>
        </p:nvSpPr>
        <p:spPr bwMode="auto">
          <a:xfrm>
            <a:off x="5507421" y="5159060"/>
            <a:ext cx="74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 x C</a:t>
            </a:r>
          </a:p>
        </p:txBody>
      </p:sp>
      <p:sp>
        <p:nvSpPr>
          <p:cNvPr id="33807" name="TextBox 102"/>
          <p:cNvSpPr txBox="1">
            <a:spLocks noChangeArrowheads="1"/>
          </p:cNvSpPr>
          <p:nvPr/>
        </p:nvSpPr>
        <p:spPr bwMode="auto">
          <a:xfrm>
            <a:off x="7402896" y="3130236"/>
            <a:ext cx="1176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Sum = 4</a:t>
            </a:r>
          </a:p>
          <a:p>
            <a:pPr eaLnBrk="1" hangingPunct="1">
              <a:spcBef>
                <a:spcPct val="0"/>
              </a:spcBef>
              <a:buClrTx/>
              <a:buFontTx/>
              <a:buNone/>
            </a:pPr>
            <a:r>
              <a:rPr lang="en-US" altLang="zh-CN" sz="1800">
                <a:ea typeface="宋体" panose="02010600030101010101" pitchFamily="2" charset="-122"/>
              </a:rPr>
              <a:t>A sent “1”</a:t>
            </a:r>
          </a:p>
        </p:txBody>
      </p:sp>
      <p:sp>
        <p:nvSpPr>
          <p:cNvPr id="33808" name="TextBox 103"/>
          <p:cNvSpPr txBox="1">
            <a:spLocks noChangeArrowheads="1"/>
          </p:cNvSpPr>
          <p:nvPr/>
        </p:nvSpPr>
        <p:spPr bwMode="auto">
          <a:xfrm>
            <a:off x="7383847" y="4168461"/>
            <a:ext cx="1184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Sum = -4</a:t>
            </a:r>
          </a:p>
          <a:p>
            <a:pPr eaLnBrk="1" hangingPunct="1">
              <a:spcBef>
                <a:spcPct val="0"/>
              </a:spcBef>
              <a:buClrTx/>
              <a:buFontTx/>
              <a:buNone/>
            </a:pPr>
            <a:r>
              <a:rPr lang="en-US" altLang="zh-CN" sz="1800">
                <a:ea typeface="宋体" panose="02010600030101010101" pitchFamily="2" charset="-122"/>
              </a:rPr>
              <a:t>B sent “0”</a:t>
            </a:r>
          </a:p>
        </p:txBody>
      </p:sp>
      <p:sp>
        <p:nvSpPr>
          <p:cNvPr id="33809" name="TextBox 104"/>
          <p:cNvSpPr txBox="1">
            <a:spLocks noChangeArrowheads="1"/>
          </p:cNvSpPr>
          <p:nvPr/>
        </p:nvSpPr>
        <p:spPr bwMode="auto">
          <a:xfrm>
            <a:off x="7364796" y="5101911"/>
            <a:ext cx="1531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Sum = 0</a:t>
            </a:r>
          </a:p>
          <a:p>
            <a:pPr eaLnBrk="1" hangingPunct="1">
              <a:spcBef>
                <a:spcPct val="0"/>
              </a:spcBef>
              <a:buClrTx/>
              <a:buFontTx/>
              <a:buNone/>
            </a:pPr>
            <a:r>
              <a:rPr lang="en-US" altLang="zh-CN" sz="1800">
                <a:ea typeface="宋体" panose="02010600030101010101" pitchFamily="2" charset="-122"/>
              </a:rPr>
              <a:t>C didn’t send</a:t>
            </a:r>
          </a:p>
        </p:txBody>
      </p:sp>
      <p:sp>
        <p:nvSpPr>
          <p:cNvPr id="33810" name="TextBox 105"/>
          <p:cNvSpPr txBox="1">
            <a:spLocks noChangeArrowheads="1"/>
          </p:cNvSpPr>
          <p:nvPr/>
        </p:nvSpPr>
        <p:spPr bwMode="auto">
          <a:xfrm>
            <a:off x="1506921" y="2692085"/>
            <a:ext cx="1658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i="1">
                <a:ea typeface="宋体" panose="02010600030101010101" pitchFamily="2" charset="-122"/>
              </a:rPr>
              <a:t>Sender Codes</a:t>
            </a:r>
          </a:p>
        </p:txBody>
      </p:sp>
      <p:sp>
        <p:nvSpPr>
          <p:cNvPr id="33811" name="TextBox 106"/>
          <p:cNvSpPr txBox="1">
            <a:spLocks noChangeArrowheads="1"/>
          </p:cNvSpPr>
          <p:nvPr/>
        </p:nvSpPr>
        <p:spPr bwMode="auto">
          <a:xfrm>
            <a:off x="3688146" y="2684148"/>
            <a:ext cx="13858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i="1">
                <a:ea typeface="宋体" panose="02010600030101010101" pitchFamily="2" charset="-122"/>
              </a:rPr>
              <a:t>Transmitted</a:t>
            </a:r>
          </a:p>
          <a:p>
            <a:pPr algn="ctr" eaLnBrk="1" hangingPunct="1">
              <a:spcBef>
                <a:spcPct val="0"/>
              </a:spcBef>
              <a:buClrTx/>
              <a:buFontTx/>
              <a:buNone/>
            </a:pPr>
            <a:r>
              <a:rPr lang="en-US" altLang="zh-CN" sz="1800" i="1">
                <a:ea typeface="宋体" panose="02010600030101010101" pitchFamily="2" charset="-122"/>
              </a:rPr>
              <a:t>Signal</a:t>
            </a:r>
          </a:p>
        </p:txBody>
      </p:sp>
      <p:sp>
        <p:nvSpPr>
          <p:cNvPr id="33812" name="TextBox 107"/>
          <p:cNvSpPr txBox="1">
            <a:spLocks noChangeArrowheads="1"/>
          </p:cNvSpPr>
          <p:nvPr/>
        </p:nvSpPr>
        <p:spPr bwMode="auto">
          <a:xfrm>
            <a:off x="6037646" y="2682560"/>
            <a:ext cx="2135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i="1">
                <a:ea typeface="宋体" panose="02010600030101010101" pitchFamily="2" charset="-122"/>
              </a:rPr>
              <a:t>Receiver Decoding</a:t>
            </a:r>
          </a:p>
        </p:txBody>
      </p:sp>
      <p:sp>
        <p:nvSpPr>
          <p:cNvPr id="33813" name="TextBox 67"/>
          <p:cNvSpPr txBox="1">
            <a:spLocks noChangeArrowheads="1"/>
          </p:cNvSpPr>
          <p:nvPr/>
        </p:nvSpPr>
        <p:spPr bwMode="auto">
          <a:xfrm>
            <a:off x="5982084" y="4050985"/>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14" name="TextBox 69"/>
          <p:cNvSpPr txBox="1">
            <a:spLocks noChangeArrowheads="1"/>
          </p:cNvSpPr>
          <p:nvPr/>
        </p:nvSpPr>
        <p:spPr bwMode="auto">
          <a:xfrm>
            <a:off x="6858384" y="4060510"/>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15" name="TextBox 78"/>
          <p:cNvSpPr txBox="1">
            <a:spLocks noChangeArrowheads="1"/>
          </p:cNvSpPr>
          <p:nvPr/>
        </p:nvSpPr>
        <p:spPr bwMode="auto">
          <a:xfrm>
            <a:off x="6001134" y="3517585"/>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33816" name="TextBox 79"/>
          <p:cNvSpPr txBox="1">
            <a:spLocks noChangeArrowheads="1"/>
          </p:cNvSpPr>
          <p:nvPr/>
        </p:nvSpPr>
        <p:spPr bwMode="auto">
          <a:xfrm>
            <a:off x="6877434" y="3527110"/>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0</a:t>
            </a:r>
          </a:p>
        </p:txBody>
      </p:sp>
      <p:sp>
        <p:nvSpPr>
          <p:cNvPr id="2" name="标题 1">
            <a:extLst>
              <a:ext uri="{FF2B5EF4-FFF2-40B4-BE49-F238E27FC236}">
                <a16:creationId xmlns:a16="http://schemas.microsoft.com/office/drawing/2014/main" id="{60A363E0-511F-4CC4-B8FE-AD377FCD5CF7}"/>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Code Division Multiple Access (CDMA)</a:t>
            </a:r>
            <a:endParaRPr lang="zh-CN" altLang="en-US" dirty="0"/>
          </a:p>
        </p:txBody>
      </p:sp>
      <p:sp>
        <p:nvSpPr>
          <p:cNvPr id="68" name="文本框 67">
            <a:extLst>
              <a:ext uri="{FF2B5EF4-FFF2-40B4-BE49-F238E27FC236}">
                <a16:creationId xmlns:a16="http://schemas.microsoft.com/office/drawing/2014/main" id="{C70E13A8-E576-4243-9B34-700C2D2AC767}"/>
              </a:ext>
            </a:extLst>
          </p:cNvPr>
          <p:cNvSpPr txBox="1"/>
          <p:nvPr/>
        </p:nvSpPr>
        <p:spPr>
          <a:xfrm>
            <a:off x="9125375" y="2453970"/>
            <a:ext cx="2635638" cy="3970318"/>
          </a:xfrm>
          <a:prstGeom prst="rect">
            <a:avLst/>
          </a:prstGeom>
          <a:noFill/>
        </p:spPr>
        <p:txBody>
          <a:bodyPr wrap="square">
            <a:spAutoFit/>
          </a:bodyPr>
          <a:lstStyle/>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码分多址是各发送端用各不相同的、相互正交的地址码调制其所发送的信号。在接收端利用码型的正交性，通过地址识别</a:t>
            </a:r>
            <a:r>
              <a:rPr lang="en-US" altLang="zh-CN" sz="1400" b="0" i="0" dirty="0">
                <a:effectLst/>
                <a:latin typeface="微软雅黑" panose="020B0503020204020204" pitchFamily="34" charset="-122"/>
                <a:ea typeface="微软雅黑" panose="020B0503020204020204" pitchFamily="34" charset="-122"/>
              </a:rPr>
              <a:t>(</a:t>
            </a:r>
            <a:r>
              <a:rPr lang="zh-CN" altLang="en-US" sz="1400" b="0" i="0" dirty="0">
                <a:effectLst/>
                <a:latin typeface="微软雅黑" panose="020B0503020204020204" pitchFamily="34" charset="-122"/>
                <a:ea typeface="微软雅黑" panose="020B0503020204020204" pitchFamily="34" charset="-122"/>
              </a:rPr>
              <a:t>相关检测</a:t>
            </a:r>
            <a:r>
              <a:rPr lang="en-US" altLang="zh-CN" sz="1400" b="0" i="0" dirty="0">
                <a:effectLst/>
                <a:latin typeface="微软雅黑" panose="020B0503020204020204" pitchFamily="34" charset="-122"/>
                <a:ea typeface="微软雅黑" panose="020B0503020204020204" pitchFamily="34" charset="-122"/>
              </a:rPr>
              <a:t>)</a:t>
            </a:r>
            <a:r>
              <a:rPr lang="zh-CN" altLang="en-US" sz="1400" b="0" i="0" dirty="0">
                <a:effectLst/>
                <a:latin typeface="微软雅黑" panose="020B0503020204020204" pitchFamily="34" charset="-122"/>
                <a:ea typeface="微软雅黑" panose="020B0503020204020204" pitchFamily="34" charset="-122"/>
              </a:rPr>
              <a:t>，从混合信号中选出相应的信号。</a:t>
            </a:r>
            <a:endParaRPr lang="en-US" altLang="zh-CN" sz="14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码分多址的特点是：网内所有用户使用同一载波、占用相同的带宽、各个用户可以同时发送或接收信号。各用户的发射信号在时间上、频率上都可能互相重叠。因此，采用传统的滤波器或选通门是不能分离信号的，这样对某用户发送的信号，只有与其相匹配的接收机，通过相关检测器才可能正确接收。</a:t>
            </a:r>
          </a:p>
        </p:txBody>
      </p:sp>
    </p:spTree>
    <p:extLst>
      <p:ext uri="{BB962C8B-B14F-4D97-AF65-F5344CB8AC3E}">
        <p14:creationId xmlns:p14="http://schemas.microsoft.com/office/powerpoint/2010/main" val="14833773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标题 1">
            <a:extLst>
              <a:ext uri="{FF2B5EF4-FFF2-40B4-BE49-F238E27FC236}">
                <a16:creationId xmlns:a16="http://schemas.microsoft.com/office/drawing/2014/main" id="{60A363E0-511F-4CC4-B8FE-AD377FCD5CF7}"/>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Code Division Multiple Access (CDMA)</a:t>
            </a:r>
            <a:endParaRPr lang="zh-CN" altLang="en-US" dirty="0"/>
          </a:p>
        </p:txBody>
      </p:sp>
      <p:sp>
        <p:nvSpPr>
          <p:cNvPr id="70" name="Rectangle 3">
            <a:extLst>
              <a:ext uri="{FF2B5EF4-FFF2-40B4-BE49-F238E27FC236}">
                <a16:creationId xmlns:a16="http://schemas.microsoft.com/office/drawing/2014/main" id="{85E539CA-FE8D-4145-83E4-DA4DE3ECCAFE}"/>
              </a:ext>
            </a:extLst>
          </p:cNvPr>
          <p:cNvSpPr txBox="1">
            <a:spLocks noChangeArrowheads="1"/>
          </p:cNvSpPr>
          <p:nvPr/>
        </p:nvSpPr>
        <p:spPr>
          <a:xfrm>
            <a:off x="735724" y="5794321"/>
            <a:ext cx="10053145" cy="3651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Tx/>
              <a:buNone/>
            </a:pPr>
            <a:r>
              <a:rPr lang="en-US" altLang="zh-CN" sz="2400" dirty="0">
                <a:ea typeface="宋体" panose="02010600030101010101" pitchFamily="2" charset="-122"/>
              </a:rPr>
              <a:t>CDMA : everybody talking at once, each pair in a different language.</a:t>
            </a:r>
          </a:p>
        </p:txBody>
      </p:sp>
      <p:grpSp>
        <p:nvGrpSpPr>
          <p:cNvPr id="71" name="Group 25">
            <a:extLst>
              <a:ext uri="{FF2B5EF4-FFF2-40B4-BE49-F238E27FC236}">
                <a16:creationId xmlns:a16="http://schemas.microsoft.com/office/drawing/2014/main" id="{1E618050-5A94-4121-A945-577E6BD20AD2}"/>
              </a:ext>
            </a:extLst>
          </p:cNvPr>
          <p:cNvGrpSpPr>
            <a:grpSpLocks/>
          </p:cNvGrpSpPr>
          <p:nvPr/>
        </p:nvGrpSpPr>
        <p:grpSpPr bwMode="auto">
          <a:xfrm>
            <a:off x="1325398" y="1840679"/>
            <a:ext cx="5321300" cy="2944813"/>
            <a:chOff x="2308" y="1908"/>
            <a:chExt cx="3352" cy="1855"/>
          </a:xfrm>
        </p:grpSpPr>
        <p:sp>
          <p:nvSpPr>
            <p:cNvPr id="72" name="Freeform 13">
              <a:extLst>
                <a:ext uri="{FF2B5EF4-FFF2-40B4-BE49-F238E27FC236}">
                  <a16:creationId xmlns:a16="http://schemas.microsoft.com/office/drawing/2014/main" id="{2E0B3C03-BA78-4368-A9FD-4F4FF742FCB0}"/>
                </a:ext>
              </a:extLst>
            </p:cNvPr>
            <p:cNvSpPr>
              <a:spLocks/>
            </p:cNvSpPr>
            <p:nvPr/>
          </p:nvSpPr>
          <p:spPr bwMode="auto">
            <a:xfrm>
              <a:off x="2453" y="2169"/>
              <a:ext cx="2784" cy="1516"/>
            </a:xfrm>
            <a:custGeom>
              <a:avLst/>
              <a:gdLst>
                <a:gd name="T0" fmla="*/ 0 w 3243"/>
                <a:gd name="T1" fmla="*/ 0 h 1663"/>
                <a:gd name="T2" fmla="*/ 0 w 3243"/>
                <a:gd name="T3" fmla="*/ 954 h 1663"/>
                <a:gd name="T4" fmla="*/ 1299 w 3243"/>
                <a:gd name="T5" fmla="*/ 954 h 1663"/>
                <a:gd name="T6" fmla="*/ 0 60000 65536"/>
                <a:gd name="T7" fmla="*/ 0 60000 65536"/>
                <a:gd name="T8" fmla="*/ 0 60000 65536"/>
              </a:gdLst>
              <a:ahLst/>
              <a:cxnLst>
                <a:cxn ang="T6">
                  <a:pos x="T0" y="T1"/>
                </a:cxn>
                <a:cxn ang="T7">
                  <a:pos x="T2" y="T3"/>
                </a:cxn>
                <a:cxn ang="T8">
                  <a:pos x="T4" y="T5"/>
                </a:cxn>
              </a:cxnLst>
              <a:rect l="0" t="0" r="r" b="b"/>
              <a:pathLst>
                <a:path w="3243" h="1663">
                  <a:moveTo>
                    <a:pt x="0" y="0"/>
                  </a:moveTo>
                  <a:lnTo>
                    <a:pt x="0" y="1663"/>
                  </a:lnTo>
                  <a:lnTo>
                    <a:pt x="3243" y="1663"/>
                  </a:lnTo>
                </a:path>
              </a:pathLst>
            </a:custGeom>
            <a:noFill/>
            <a:ln w="63500">
              <a:solidFill>
                <a:srgbClr val="0000FF"/>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 name="Text Box 14">
              <a:extLst>
                <a:ext uri="{FF2B5EF4-FFF2-40B4-BE49-F238E27FC236}">
                  <a16:creationId xmlns:a16="http://schemas.microsoft.com/office/drawing/2014/main" id="{50D1C01E-2D92-4046-AF8D-30639AB1B817}"/>
                </a:ext>
              </a:extLst>
            </p:cNvPr>
            <p:cNvSpPr txBox="1">
              <a:spLocks noChangeArrowheads="1"/>
            </p:cNvSpPr>
            <p:nvPr/>
          </p:nvSpPr>
          <p:spPr bwMode="auto">
            <a:xfrm>
              <a:off x="2308" y="1908"/>
              <a:ext cx="333"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4863" eaLnBrk="0" hangingPunct="0">
                <a:defRPr>
                  <a:solidFill>
                    <a:schemeClr val="tx1"/>
                  </a:solidFill>
                  <a:latin typeface="Arial" panose="020B0604020202020204" pitchFamily="34" charset="0"/>
                </a:defRPr>
              </a:lvl1pPr>
              <a:lvl2pPr marL="742950" indent="-285750" defTabSz="804863" eaLnBrk="0" hangingPunct="0">
                <a:defRPr>
                  <a:solidFill>
                    <a:schemeClr val="tx1"/>
                  </a:solidFill>
                  <a:latin typeface="Arial" panose="020B0604020202020204" pitchFamily="34" charset="0"/>
                </a:defRPr>
              </a:lvl2pPr>
              <a:lvl3pPr marL="1143000" indent="-228600" defTabSz="804863" eaLnBrk="0" hangingPunct="0">
                <a:defRPr>
                  <a:solidFill>
                    <a:schemeClr val="tx1"/>
                  </a:solidFill>
                  <a:latin typeface="Arial" panose="020B0604020202020204" pitchFamily="34" charset="0"/>
                </a:defRPr>
              </a:lvl3pPr>
              <a:lvl4pPr marL="1600200" indent="-228600" defTabSz="804863" eaLnBrk="0" hangingPunct="0">
                <a:defRPr>
                  <a:solidFill>
                    <a:schemeClr val="tx1"/>
                  </a:solidFill>
                  <a:latin typeface="Arial" panose="020B0604020202020204" pitchFamily="34" charset="0"/>
                </a:defRPr>
              </a:lvl4pPr>
              <a:lvl5pPr marL="2057400" indent="-228600" defTabSz="804863" eaLnBrk="0" hangingPunct="0">
                <a:defRPr>
                  <a:solidFill>
                    <a:schemeClr val="tx1"/>
                  </a:solidFill>
                  <a:latin typeface="Arial" panose="020B0604020202020204" pitchFamily="34" charset="0"/>
                </a:defRPr>
              </a:lvl5pPr>
              <a:lvl6pPr marL="2514600" indent="-228600" algn="ctr" defTabSz="804863"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04863"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04863"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04863" eaLnBrk="0" fontAlgn="base" hangingPunct="0">
                <a:spcBef>
                  <a:spcPct val="0"/>
                </a:spcBef>
                <a:spcAft>
                  <a:spcPct val="0"/>
                </a:spcAft>
                <a:defRPr>
                  <a:solidFill>
                    <a:schemeClr val="tx1"/>
                  </a:solidFill>
                  <a:latin typeface="Arial" panose="020B0604020202020204" pitchFamily="34" charset="0"/>
                </a:defRPr>
              </a:lvl9pPr>
            </a:lstStyle>
            <a:p>
              <a:pPr algn="l">
                <a:spcAft>
                  <a:spcPct val="15000"/>
                </a:spcAft>
              </a:pPr>
              <a:r>
                <a:rPr lang="en-US" altLang="zh-CN" sz="1900" b="1" i="1">
                  <a:solidFill>
                    <a:srgbClr val="000000"/>
                  </a:solidFill>
                  <a:ea typeface="宋体" panose="02010600030101010101" pitchFamily="2" charset="-122"/>
                </a:rPr>
                <a:t>  t</a:t>
              </a:r>
            </a:p>
          </p:txBody>
        </p:sp>
        <p:sp>
          <p:nvSpPr>
            <p:cNvPr id="76" name="Text Box 15">
              <a:extLst>
                <a:ext uri="{FF2B5EF4-FFF2-40B4-BE49-F238E27FC236}">
                  <a16:creationId xmlns:a16="http://schemas.microsoft.com/office/drawing/2014/main" id="{73F6D00D-10D1-4862-A32D-F9F0F4D9E931}"/>
                </a:ext>
              </a:extLst>
            </p:cNvPr>
            <p:cNvSpPr txBox="1">
              <a:spLocks noChangeArrowheads="1"/>
            </p:cNvSpPr>
            <p:nvPr/>
          </p:nvSpPr>
          <p:spPr bwMode="auto">
            <a:xfrm>
              <a:off x="5328" y="3581"/>
              <a:ext cx="332"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4863" eaLnBrk="0" hangingPunct="0">
                <a:defRPr>
                  <a:solidFill>
                    <a:schemeClr val="tx1"/>
                  </a:solidFill>
                  <a:latin typeface="Arial" panose="020B0604020202020204" pitchFamily="34" charset="0"/>
                </a:defRPr>
              </a:lvl1pPr>
              <a:lvl2pPr marL="742950" indent="-285750" defTabSz="804863" eaLnBrk="0" hangingPunct="0">
                <a:defRPr>
                  <a:solidFill>
                    <a:schemeClr val="tx1"/>
                  </a:solidFill>
                  <a:latin typeface="Arial" panose="020B0604020202020204" pitchFamily="34" charset="0"/>
                </a:defRPr>
              </a:lvl2pPr>
              <a:lvl3pPr marL="1143000" indent="-228600" defTabSz="804863" eaLnBrk="0" hangingPunct="0">
                <a:defRPr>
                  <a:solidFill>
                    <a:schemeClr val="tx1"/>
                  </a:solidFill>
                  <a:latin typeface="Arial" panose="020B0604020202020204" pitchFamily="34" charset="0"/>
                </a:defRPr>
              </a:lvl3pPr>
              <a:lvl4pPr marL="1600200" indent="-228600" defTabSz="804863" eaLnBrk="0" hangingPunct="0">
                <a:defRPr>
                  <a:solidFill>
                    <a:schemeClr val="tx1"/>
                  </a:solidFill>
                  <a:latin typeface="Arial" panose="020B0604020202020204" pitchFamily="34" charset="0"/>
                </a:defRPr>
              </a:lvl4pPr>
              <a:lvl5pPr marL="2057400" indent="-228600" defTabSz="804863" eaLnBrk="0" hangingPunct="0">
                <a:defRPr>
                  <a:solidFill>
                    <a:schemeClr val="tx1"/>
                  </a:solidFill>
                  <a:latin typeface="Arial" panose="020B0604020202020204" pitchFamily="34" charset="0"/>
                </a:defRPr>
              </a:lvl5pPr>
              <a:lvl6pPr marL="2514600" indent="-228600" algn="ctr" defTabSz="804863"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04863"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04863"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04863" eaLnBrk="0" fontAlgn="base" hangingPunct="0">
                <a:spcBef>
                  <a:spcPct val="0"/>
                </a:spcBef>
                <a:spcAft>
                  <a:spcPct val="0"/>
                </a:spcAft>
                <a:defRPr>
                  <a:solidFill>
                    <a:schemeClr val="tx1"/>
                  </a:solidFill>
                  <a:latin typeface="Arial" panose="020B0604020202020204" pitchFamily="34" charset="0"/>
                </a:defRPr>
              </a:lvl9pPr>
            </a:lstStyle>
            <a:p>
              <a:pPr algn="l">
                <a:spcAft>
                  <a:spcPct val="15000"/>
                </a:spcAft>
              </a:pPr>
              <a:r>
                <a:rPr lang="en-US" altLang="zh-CN" sz="1900" b="1" i="1">
                  <a:solidFill>
                    <a:srgbClr val="000000"/>
                  </a:solidFill>
                  <a:ea typeface="宋体" panose="02010600030101010101" pitchFamily="2" charset="-122"/>
                </a:rPr>
                <a:t>f</a:t>
              </a:r>
            </a:p>
          </p:txBody>
        </p:sp>
        <p:sp>
          <p:nvSpPr>
            <p:cNvPr id="78" name="Text Box 16">
              <a:extLst>
                <a:ext uri="{FF2B5EF4-FFF2-40B4-BE49-F238E27FC236}">
                  <a16:creationId xmlns:a16="http://schemas.microsoft.com/office/drawing/2014/main" id="{BDD46FCF-46A7-424F-BA44-D1D1A50C53F5}"/>
                </a:ext>
              </a:extLst>
            </p:cNvPr>
            <p:cNvSpPr txBox="1">
              <a:spLocks noChangeArrowheads="1"/>
            </p:cNvSpPr>
            <p:nvPr/>
          </p:nvSpPr>
          <p:spPr bwMode="auto">
            <a:xfrm>
              <a:off x="3742" y="2160"/>
              <a:ext cx="48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4863" eaLnBrk="0" hangingPunct="0">
                <a:defRPr>
                  <a:solidFill>
                    <a:schemeClr val="tx1"/>
                  </a:solidFill>
                  <a:latin typeface="Arial" panose="020B0604020202020204" pitchFamily="34" charset="0"/>
                </a:defRPr>
              </a:lvl1pPr>
              <a:lvl2pPr marL="742950" indent="-285750" defTabSz="804863" eaLnBrk="0" hangingPunct="0">
                <a:defRPr>
                  <a:solidFill>
                    <a:schemeClr val="tx1"/>
                  </a:solidFill>
                  <a:latin typeface="Arial" panose="020B0604020202020204" pitchFamily="34" charset="0"/>
                </a:defRPr>
              </a:lvl2pPr>
              <a:lvl3pPr marL="1143000" indent="-228600" defTabSz="804863" eaLnBrk="0" hangingPunct="0">
                <a:defRPr>
                  <a:solidFill>
                    <a:schemeClr val="tx1"/>
                  </a:solidFill>
                  <a:latin typeface="Arial" panose="020B0604020202020204" pitchFamily="34" charset="0"/>
                </a:defRPr>
              </a:lvl3pPr>
              <a:lvl4pPr marL="1600200" indent="-228600" defTabSz="804863" eaLnBrk="0" hangingPunct="0">
                <a:defRPr>
                  <a:solidFill>
                    <a:schemeClr val="tx1"/>
                  </a:solidFill>
                  <a:latin typeface="Arial" panose="020B0604020202020204" pitchFamily="34" charset="0"/>
                </a:defRPr>
              </a:lvl4pPr>
              <a:lvl5pPr marL="2057400" indent="-228600" defTabSz="804863" eaLnBrk="0" hangingPunct="0">
                <a:defRPr>
                  <a:solidFill>
                    <a:schemeClr val="tx1"/>
                  </a:solidFill>
                  <a:latin typeface="Arial" panose="020B0604020202020204" pitchFamily="34" charset="0"/>
                </a:defRPr>
              </a:lvl5pPr>
              <a:lvl6pPr marL="2514600" indent="-228600" algn="ctr" defTabSz="804863"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04863"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04863"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04863" eaLnBrk="0" fontAlgn="base" hangingPunct="0">
                <a:spcBef>
                  <a:spcPct val="0"/>
                </a:spcBef>
                <a:spcAft>
                  <a:spcPct val="0"/>
                </a:spcAft>
                <a:defRPr>
                  <a:solidFill>
                    <a:schemeClr val="tx1"/>
                  </a:solidFill>
                  <a:latin typeface="Arial" panose="020B0604020202020204" pitchFamily="34" charset="0"/>
                </a:defRPr>
              </a:lvl9pPr>
            </a:lstStyle>
            <a:p>
              <a:pPr algn="l">
                <a:spcAft>
                  <a:spcPct val="15000"/>
                </a:spcAft>
              </a:pPr>
              <a:r>
                <a:rPr lang="en-US" altLang="zh-CN" sz="1900" b="1">
                  <a:solidFill>
                    <a:srgbClr val="000000"/>
                  </a:solidFill>
                  <a:ea typeface="宋体" panose="02010600030101010101" pitchFamily="2" charset="-122"/>
                </a:rPr>
                <a:t>CDMA</a:t>
              </a:r>
            </a:p>
          </p:txBody>
        </p:sp>
        <p:sp>
          <p:nvSpPr>
            <p:cNvPr id="79" name="Line 17">
              <a:extLst>
                <a:ext uri="{FF2B5EF4-FFF2-40B4-BE49-F238E27FC236}">
                  <a16:creationId xmlns:a16="http://schemas.microsoft.com/office/drawing/2014/main" id="{176C046D-4A97-4BD4-AA8E-06E7FD81FD28}"/>
                </a:ext>
              </a:extLst>
            </p:cNvPr>
            <p:cNvSpPr>
              <a:spLocks noChangeShapeType="1"/>
            </p:cNvSpPr>
            <p:nvPr/>
          </p:nvSpPr>
          <p:spPr bwMode="auto">
            <a:xfrm flipV="1">
              <a:off x="2441" y="2461"/>
              <a:ext cx="2556" cy="1225"/>
            </a:xfrm>
            <a:prstGeom prst="line">
              <a:avLst/>
            </a:prstGeom>
            <a:noFill/>
            <a:ln w="50800">
              <a:solidFill>
                <a:srgbClr val="DA003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Text Box 18">
              <a:extLst>
                <a:ext uri="{FF2B5EF4-FFF2-40B4-BE49-F238E27FC236}">
                  <a16:creationId xmlns:a16="http://schemas.microsoft.com/office/drawing/2014/main" id="{7BD33E62-4A7D-45F7-B4F4-6AB5E1AF859E}"/>
                </a:ext>
              </a:extLst>
            </p:cNvPr>
            <p:cNvSpPr txBox="1">
              <a:spLocks noChangeArrowheads="1"/>
            </p:cNvSpPr>
            <p:nvPr/>
          </p:nvSpPr>
          <p:spPr bwMode="auto">
            <a:xfrm>
              <a:off x="5001" y="2456"/>
              <a:ext cx="17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04863" eaLnBrk="0" hangingPunct="0">
                <a:defRPr>
                  <a:solidFill>
                    <a:schemeClr val="tx1"/>
                  </a:solidFill>
                  <a:latin typeface="Arial" panose="020B0604020202020204" pitchFamily="34" charset="0"/>
                </a:defRPr>
              </a:lvl1pPr>
              <a:lvl2pPr marL="742950" indent="-285750" defTabSz="804863" eaLnBrk="0" hangingPunct="0">
                <a:defRPr>
                  <a:solidFill>
                    <a:schemeClr val="tx1"/>
                  </a:solidFill>
                  <a:latin typeface="Arial" panose="020B0604020202020204" pitchFamily="34" charset="0"/>
                </a:defRPr>
              </a:lvl2pPr>
              <a:lvl3pPr marL="1143000" indent="-228600" defTabSz="804863" eaLnBrk="0" hangingPunct="0">
                <a:defRPr>
                  <a:solidFill>
                    <a:schemeClr val="tx1"/>
                  </a:solidFill>
                  <a:latin typeface="Arial" panose="020B0604020202020204" pitchFamily="34" charset="0"/>
                </a:defRPr>
              </a:lvl3pPr>
              <a:lvl4pPr marL="1600200" indent="-228600" defTabSz="804863" eaLnBrk="0" hangingPunct="0">
                <a:defRPr>
                  <a:solidFill>
                    <a:schemeClr val="tx1"/>
                  </a:solidFill>
                  <a:latin typeface="Arial" panose="020B0604020202020204" pitchFamily="34" charset="0"/>
                </a:defRPr>
              </a:lvl4pPr>
              <a:lvl5pPr marL="2057400" indent="-228600" defTabSz="804863" eaLnBrk="0" hangingPunct="0">
                <a:defRPr>
                  <a:solidFill>
                    <a:schemeClr val="tx1"/>
                  </a:solidFill>
                  <a:latin typeface="Arial" panose="020B0604020202020204" pitchFamily="34" charset="0"/>
                </a:defRPr>
              </a:lvl5pPr>
              <a:lvl6pPr marL="2514600" indent="-228600" algn="ctr" defTabSz="804863"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04863"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04863"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04863" eaLnBrk="0" fontAlgn="base" hangingPunct="0">
                <a:spcBef>
                  <a:spcPct val="0"/>
                </a:spcBef>
                <a:spcAft>
                  <a:spcPct val="0"/>
                </a:spcAft>
                <a:defRPr>
                  <a:solidFill>
                    <a:schemeClr val="tx1"/>
                  </a:solidFill>
                  <a:latin typeface="Arial" panose="020B0604020202020204" pitchFamily="34" charset="0"/>
                </a:defRPr>
              </a:lvl9pPr>
            </a:lstStyle>
            <a:p>
              <a:pPr algn="l">
                <a:spcAft>
                  <a:spcPct val="15000"/>
                </a:spcAft>
              </a:pPr>
              <a:r>
                <a:rPr lang="en-US" altLang="zh-CN" sz="1900" b="1">
                  <a:solidFill>
                    <a:srgbClr val="000000"/>
                  </a:solidFill>
                  <a:ea typeface="宋体" panose="02010600030101010101" pitchFamily="2" charset="-122"/>
                </a:rPr>
                <a:t>c</a:t>
              </a:r>
            </a:p>
          </p:txBody>
        </p:sp>
        <p:sp>
          <p:nvSpPr>
            <p:cNvPr id="81" name="AutoShape 19">
              <a:extLst>
                <a:ext uri="{FF2B5EF4-FFF2-40B4-BE49-F238E27FC236}">
                  <a16:creationId xmlns:a16="http://schemas.microsoft.com/office/drawing/2014/main" id="{F2BC82B4-23E7-4EAD-B8E6-F629D8F84D37}"/>
                </a:ext>
              </a:extLst>
            </p:cNvPr>
            <p:cNvSpPr>
              <a:spLocks noChangeArrowheads="1"/>
            </p:cNvSpPr>
            <p:nvPr/>
          </p:nvSpPr>
          <p:spPr bwMode="auto">
            <a:xfrm>
              <a:off x="3644" y="2480"/>
              <a:ext cx="782" cy="517"/>
            </a:xfrm>
            <a:prstGeom prst="flowChartDocument">
              <a:avLst/>
            </a:prstGeom>
            <a:solidFill>
              <a:srgbClr val="AEE0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2" name="AutoShape 20">
              <a:extLst>
                <a:ext uri="{FF2B5EF4-FFF2-40B4-BE49-F238E27FC236}">
                  <a16:creationId xmlns:a16="http://schemas.microsoft.com/office/drawing/2014/main" id="{1D89B517-27A1-41C2-A19E-4F905AB73F93}"/>
                </a:ext>
              </a:extLst>
            </p:cNvPr>
            <p:cNvSpPr>
              <a:spLocks noChangeArrowheads="1"/>
            </p:cNvSpPr>
            <p:nvPr/>
          </p:nvSpPr>
          <p:spPr bwMode="auto">
            <a:xfrm>
              <a:off x="3545" y="2588"/>
              <a:ext cx="784" cy="517"/>
            </a:xfrm>
            <a:prstGeom prst="flowChartDocument">
              <a:avLst/>
            </a:prstGeom>
            <a:solidFill>
              <a:srgbClr val="AEE0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3" name="AutoShape 21">
              <a:extLst>
                <a:ext uri="{FF2B5EF4-FFF2-40B4-BE49-F238E27FC236}">
                  <a16:creationId xmlns:a16="http://schemas.microsoft.com/office/drawing/2014/main" id="{D216C44E-C0F6-4E7B-8812-5D18D31A3A5A}"/>
                </a:ext>
              </a:extLst>
            </p:cNvPr>
            <p:cNvSpPr>
              <a:spLocks noChangeArrowheads="1"/>
            </p:cNvSpPr>
            <p:nvPr/>
          </p:nvSpPr>
          <p:spPr bwMode="auto">
            <a:xfrm>
              <a:off x="3426" y="2710"/>
              <a:ext cx="782" cy="518"/>
            </a:xfrm>
            <a:prstGeom prst="flowChartDocument">
              <a:avLst/>
            </a:prstGeom>
            <a:solidFill>
              <a:srgbClr val="AEE0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4" name="AutoShape 22">
              <a:extLst>
                <a:ext uri="{FF2B5EF4-FFF2-40B4-BE49-F238E27FC236}">
                  <a16:creationId xmlns:a16="http://schemas.microsoft.com/office/drawing/2014/main" id="{2168B0E8-4D64-4E17-B036-3C4E7D4EF193}"/>
                </a:ext>
              </a:extLst>
            </p:cNvPr>
            <p:cNvSpPr>
              <a:spLocks noChangeArrowheads="1"/>
            </p:cNvSpPr>
            <p:nvPr/>
          </p:nvSpPr>
          <p:spPr bwMode="auto">
            <a:xfrm>
              <a:off x="3316" y="2817"/>
              <a:ext cx="783" cy="517"/>
            </a:xfrm>
            <a:prstGeom prst="flowChartDocument">
              <a:avLst/>
            </a:prstGeom>
            <a:solidFill>
              <a:srgbClr val="AEE0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5" name="AutoShape 23">
              <a:extLst>
                <a:ext uri="{FF2B5EF4-FFF2-40B4-BE49-F238E27FC236}">
                  <a16:creationId xmlns:a16="http://schemas.microsoft.com/office/drawing/2014/main" id="{C9DF2227-1A24-4CB9-A610-EB583CBE4049}"/>
                </a:ext>
              </a:extLst>
            </p:cNvPr>
            <p:cNvSpPr>
              <a:spLocks noChangeArrowheads="1"/>
            </p:cNvSpPr>
            <p:nvPr/>
          </p:nvSpPr>
          <p:spPr bwMode="auto">
            <a:xfrm>
              <a:off x="3218" y="2923"/>
              <a:ext cx="783" cy="518"/>
            </a:xfrm>
            <a:prstGeom prst="flowChartDocument">
              <a:avLst/>
            </a:prstGeom>
            <a:solidFill>
              <a:srgbClr val="AEE0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6" name="AutoShape 24">
              <a:extLst>
                <a:ext uri="{FF2B5EF4-FFF2-40B4-BE49-F238E27FC236}">
                  <a16:creationId xmlns:a16="http://schemas.microsoft.com/office/drawing/2014/main" id="{219D1A1E-BB6D-435D-B5D7-13D6ACB9225A}"/>
                </a:ext>
              </a:extLst>
            </p:cNvPr>
            <p:cNvSpPr>
              <a:spLocks noChangeArrowheads="1"/>
            </p:cNvSpPr>
            <p:nvPr/>
          </p:nvSpPr>
          <p:spPr bwMode="auto">
            <a:xfrm>
              <a:off x="3099" y="3046"/>
              <a:ext cx="782" cy="517"/>
            </a:xfrm>
            <a:prstGeom prst="flowChartDocument">
              <a:avLst/>
            </a:prstGeom>
            <a:solidFill>
              <a:srgbClr val="AEE0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pic>
        <p:nvPicPr>
          <p:cNvPr id="87" name="Picture 26" descr="l">
            <a:extLst>
              <a:ext uri="{FF2B5EF4-FFF2-40B4-BE49-F238E27FC236}">
                <a16:creationId xmlns:a16="http://schemas.microsoft.com/office/drawing/2014/main" id="{D1548577-A0AA-4B14-A024-3620B7423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3289"/>
          <a:stretch>
            <a:fillRect/>
          </a:stretch>
        </p:blipFill>
        <p:spPr bwMode="auto">
          <a:xfrm>
            <a:off x="6504042" y="3581292"/>
            <a:ext cx="37576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9">
            <a:extLst>
              <a:ext uri="{FF2B5EF4-FFF2-40B4-BE49-F238E27FC236}">
                <a16:creationId xmlns:a16="http://schemas.microsoft.com/office/drawing/2014/main" id="{BB8A9EEF-65E7-4612-B81B-55714CB6D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892" y="1439808"/>
            <a:ext cx="301783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46860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标题 1">
            <a:extLst>
              <a:ext uri="{FF2B5EF4-FFF2-40B4-BE49-F238E27FC236}">
                <a16:creationId xmlns:a16="http://schemas.microsoft.com/office/drawing/2014/main" id="{60A363E0-511F-4CC4-B8FE-AD377FCD5CF7}"/>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TDM</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FDM</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CDMA</a:t>
            </a:r>
            <a:endParaRPr lang="zh-CN" altLang="en-US" dirty="0"/>
          </a:p>
        </p:txBody>
      </p:sp>
      <p:sp>
        <p:nvSpPr>
          <p:cNvPr id="21" name="文本框 20">
            <a:extLst>
              <a:ext uri="{FF2B5EF4-FFF2-40B4-BE49-F238E27FC236}">
                <a16:creationId xmlns:a16="http://schemas.microsoft.com/office/drawing/2014/main" id="{95B7FBA2-6891-4800-A948-C801ABC2A5DB}"/>
              </a:ext>
            </a:extLst>
          </p:cNvPr>
          <p:cNvSpPr txBox="1"/>
          <p:nvPr/>
        </p:nvSpPr>
        <p:spPr>
          <a:xfrm>
            <a:off x="458090" y="1534366"/>
            <a:ext cx="10971910" cy="3139321"/>
          </a:xfrm>
          <a:prstGeom prst="rect">
            <a:avLst/>
          </a:prstGeom>
          <a:noFill/>
        </p:spPr>
        <p:txBody>
          <a:bodyPr wrap="square">
            <a:spAutoFit/>
          </a:bodyPr>
          <a:lstStyle/>
          <a:p>
            <a:pPr marL="285750" indent="-285750" algn="just">
              <a:spcBef>
                <a:spcPts val="1800"/>
              </a:spcBef>
              <a:buFont typeface="Arial" panose="020B0604020202020204" pitchFamily="34" charset="0"/>
              <a:buChar char="•"/>
            </a:pPr>
            <a:r>
              <a:rPr lang="zh-CN" altLang="en-US" sz="2400" dirty="0"/>
              <a:t>TDM is comparable to pairs of people in the room taking turns speaking. </a:t>
            </a:r>
            <a:endParaRPr lang="en-US" altLang="zh-CN" sz="2400" dirty="0"/>
          </a:p>
          <a:p>
            <a:pPr marL="285750" indent="-285750" algn="just">
              <a:spcBef>
                <a:spcPts val="1800"/>
              </a:spcBef>
              <a:buFont typeface="Arial" panose="020B0604020202020204" pitchFamily="34" charset="0"/>
              <a:buChar char="•"/>
            </a:pPr>
            <a:r>
              <a:rPr lang="zh-CN" altLang="en-US" sz="2400" dirty="0"/>
              <a:t>FDM is comparable to the pairs of people speaking at different pitches</a:t>
            </a:r>
            <a:r>
              <a:rPr lang="en-US" altLang="zh-CN" sz="2400" dirty="0"/>
              <a:t>(</a:t>
            </a:r>
            <a:r>
              <a:rPr lang="zh-CN" altLang="en-US" sz="2000" dirty="0"/>
              <a:t>音高</a:t>
            </a:r>
            <a:r>
              <a:rPr lang="en-US" altLang="zh-CN" sz="2400" dirty="0"/>
              <a:t>)</a:t>
            </a:r>
            <a:r>
              <a:rPr lang="zh-CN" altLang="en-US" sz="2400" dirty="0"/>
              <a:t>, some high-pitched and some low-pitched such that each pair can hold its own conversation at the same time as but independently of the others. </a:t>
            </a:r>
            <a:endParaRPr lang="en-US" altLang="zh-CN" sz="2400" dirty="0"/>
          </a:p>
          <a:p>
            <a:pPr marL="285750" indent="-285750" algn="just">
              <a:spcBef>
                <a:spcPts val="1800"/>
              </a:spcBef>
              <a:buFont typeface="Arial" panose="020B0604020202020204" pitchFamily="34" charset="0"/>
              <a:buChar char="•"/>
            </a:pPr>
            <a:r>
              <a:rPr lang="zh-CN" altLang="en-US" sz="2400" dirty="0"/>
              <a:t>CDMA is comparable to each pair of people talking at once, but in a different language. The French-speaking couple just hones in on the French, reject-ing everything that is not French as noise.</a:t>
            </a:r>
          </a:p>
        </p:txBody>
      </p:sp>
    </p:spTree>
    <p:extLst>
      <p:ext uri="{BB962C8B-B14F-4D97-AF65-F5344CB8AC3E}">
        <p14:creationId xmlns:p14="http://schemas.microsoft.com/office/powerpoint/2010/main" val="26443923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4820" name="Rectangle 3"/>
          <p:cNvSpPr>
            <a:spLocks noGrp="1" noChangeArrowheads="1"/>
          </p:cNvSpPr>
          <p:nvPr>
            <p:ph idx="1"/>
          </p:nvPr>
        </p:nvSpPr>
        <p:spPr>
          <a:xfrm>
            <a:off x="1437385" y="1506897"/>
            <a:ext cx="9317229" cy="4019550"/>
          </a:xfrm>
        </p:spPr>
        <p:txBody>
          <a:bodyPr/>
          <a:lstStyle/>
          <a:p>
            <a:pPr lvl="1"/>
            <a:r>
              <a:rPr lang="en-US" altLang="zh-CN" dirty="0">
                <a:ea typeface="宋体" panose="02010600030101010101" pitchFamily="2" charset="-122"/>
              </a:rPr>
              <a:t>Structure of the telephone system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Politics of telephones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Local loop: modems, ADSL, and FTTH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Trunks and multiplexing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Switching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p:txBody>
      </p:sp>
      <p:sp>
        <p:nvSpPr>
          <p:cNvPr id="2" name="标题 1">
            <a:extLst>
              <a:ext uri="{FF2B5EF4-FFF2-40B4-BE49-F238E27FC236}">
                <a16:creationId xmlns:a16="http://schemas.microsoft.com/office/drawing/2014/main" id="{10F07BFC-9631-477E-9991-487C6F0370BA}"/>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The Public Switched Telephone Network</a:t>
            </a:r>
            <a:endParaRPr lang="zh-CN" altLang="en-US" dirty="0"/>
          </a:p>
        </p:txBody>
      </p:sp>
    </p:spTree>
    <p:extLst>
      <p:ext uri="{BB962C8B-B14F-4D97-AF65-F5344CB8AC3E}">
        <p14:creationId xmlns:p14="http://schemas.microsoft.com/office/powerpoint/2010/main" val="2650298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标题 1">
            <a:extLst>
              <a:ext uri="{FF2B5EF4-FFF2-40B4-BE49-F238E27FC236}">
                <a16:creationId xmlns:a16="http://schemas.microsoft.com/office/drawing/2014/main" id="{E1E9EB13-CCA2-4FB9-83B2-7783275272AD}"/>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Structure of the Telephone System</a:t>
            </a:r>
            <a:endParaRPr lang="zh-CN" altLang="en-US" dirty="0"/>
          </a:p>
        </p:txBody>
      </p:sp>
      <p:sp>
        <p:nvSpPr>
          <p:cNvPr id="8" name="Rectangle 3">
            <a:extLst>
              <a:ext uri="{FF2B5EF4-FFF2-40B4-BE49-F238E27FC236}">
                <a16:creationId xmlns:a16="http://schemas.microsoft.com/office/drawing/2014/main" id="{D7C598CF-B1DF-4A14-B55C-C0FED1857B97}"/>
              </a:ext>
            </a:extLst>
          </p:cNvPr>
          <p:cNvSpPr txBox="1">
            <a:spLocks noChangeArrowheads="1"/>
          </p:cNvSpPr>
          <p:nvPr/>
        </p:nvSpPr>
        <p:spPr>
          <a:xfrm>
            <a:off x="2045706" y="4580644"/>
            <a:ext cx="7202488" cy="1438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zh-CN" sz="2400" dirty="0">
                <a:solidFill>
                  <a:schemeClr val="accent2"/>
                </a:solidFill>
                <a:ea typeface="宋体" panose="02010600030101010101" pitchFamily="2" charset="-122"/>
              </a:rPr>
              <a:t>(a)</a:t>
            </a:r>
            <a:r>
              <a:rPr lang="en-US" altLang="zh-CN" sz="2400" dirty="0">
                <a:ea typeface="宋体" panose="02010600030101010101" pitchFamily="2" charset="-122"/>
              </a:rPr>
              <a:t> Fully-interconnected network.</a:t>
            </a:r>
          </a:p>
          <a:p>
            <a:pPr marL="0" indent="0">
              <a:buFontTx/>
              <a:buNone/>
            </a:pPr>
            <a:r>
              <a:rPr lang="en-US" altLang="zh-CN" sz="2400" dirty="0">
                <a:solidFill>
                  <a:schemeClr val="accent2"/>
                </a:solidFill>
                <a:ea typeface="宋体" panose="02010600030101010101" pitchFamily="2" charset="-122"/>
              </a:rPr>
              <a:t>(b)</a:t>
            </a:r>
            <a:r>
              <a:rPr lang="en-US" altLang="zh-CN" sz="2400" dirty="0">
                <a:ea typeface="宋体" panose="02010600030101010101" pitchFamily="2" charset="-122"/>
              </a:rPr>
              <a:t> Centralized switch.</a:t>
            </a:r>
          </a:p>
          <a:p>
            <a:pPr marL="0" indent="0">
              <a:buFontTx/>
              <a:buNone/>
            </a:pPr>
            <a:r>
              <a:rPr lang="en-US" altLang="zh-CN" sz="2400" dirty="0">
                <a:solidFill>
                  <a:schemeClr val="accent2"/>
                </a:solidFill>
                <a:ea typeface="宋体" panose="02010600030101010101" pitchFamily="2" charset="-122"/>
              </a:rPr>
              <a:t>(c)</a:t>
            </a:r>
            <a:r>
              <a:rPr lang="en-US" altLang="zh-CN" sz="2400" dirty="0">
                <a:ea typeface="宋体" panose="02010600030101010101" pitchFamily="2" charset="-122"/>
              </a:rPr>
              <a:t>  Two-level hierarchy.</a:t>
            </a:r>
          </a:p>
        </p:txBody>
      </p:sp>
      <p:pic>
        <p:nvPicPr>
          <p:cNvPr id="9" name="Picture 4" descr="2-20">
            <a:extLst>
              <a:ext uri="{FF2B5EF4-FFF2-40B4-BE49-F238E27FC236}">
                <a16:creationId xmlns:a16="http://schemas.microsoft.com/office/drawing/2014/main" id="{3D8521C6-F161-43F1-A090-BA0ACEB35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718" y="1395706"/>
            <a:ext cx="82089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6611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5844" name="Rectangle 3"/>
          <p:cNvSpPr>
            <a:spLocks noGrp="1" noChangeArrowheads="1"/>
          </p:cNvSpPr>
          <p:nvPr>
            <p:ph idx="1"/>
          </p:nvPr>
        </p:nvSpPr>
        <p:spPr>
          <a:xfrm>
            <a:off x="971347" y="1021609"/>
            <a:ext cx="10079420" cy="2425002"/>
          </a:xfrm>
        </p:spPr>
        <p:txBody>
          <a:bodyPr>
            <a:normAutofit fontScale="62500" lnSpcReduction="20000"/>
          </a:bodyPr>
          <a:lstStyle/>
          <a:p>
            <a:pPr marL="457200" indent="-457200">
              <a:lnSpc>
                <a:spcPct val="12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公共交换电话网络</a:t>
            </a:r>
            <a:r>
              <a:rPr lang="en-US" altLang="zh-CN" dirty="0">
                <a:latin typeface="微软雅黑" panose="020B0503020204020204" pitchFamily="34" charset="-122"/>
                <a:ea typeface="微软雅黑" panose="020B0503020204020204" pitchFamily="34" charset="-122"/>
              </a:rPr>
              <a:t>PSTN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Public Switched Telephone Network</a:t>
            </a:r>
          </a:p>
          <a:p>
            <a:pPr marL="457200" indent="-457200">
              <a:lnSpc>
                <a:spcPct val="12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本地回路</a:t>
            </a:r>
            <a:r>
              <a:rPr lang="en-US" altLang="zh-CN" dirty="0">
                <a:latin typeface="微软雅黑" panose="020B0503020204020204" pitchFamily="34" charset="-122"/>
                <a:ea typeface="微软雅黑" panose="020B0503020204020204" pitchFamily="34" charset="-122"/>
              </a:rPr>
              <a:t>local loop</a:t>
            </a:r>
          </a:p>
          <a:p>
            <a:pPr marL="457200" indent="-457200">
              <a:lnSpc>
                <a:spcPct val="12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端局</a:t>
            </a:r>
            <a:r>
              <a:rPr lang="en-US" altLang="zh-CN" dirty="0">
                <a:latin typeface="微软雅黑" panose="020B0503020204020204" pitchFamily="34" charset="-122"/>
                <a:ea typeface="微软雅黑" panose="020B0503020204020204" pitchFamily="34" charset="-122"/>
              </a:rPr>
              <a:t>end office/</a:t>
            </a:r>
            <a:r>
              <a:rPr lang="zh-CN" altLang="en-US" dirty="0">
                <a:latin typeface="微软雅黑" panose="020B0503020204020204" pitchFamily="34" charset="-122"/>
                <a:ea typeface="微软雅黑" panose="020B0503020204020204" pitchFamily="34" charset="-122"/>
              </a:rPr>
              <a:t>本地中心局</a:t>
            </a:r>
            <a:r>
              <a:rPr lang="en-US" altLang="zh-CN" dirty="0">
                <a:latin typeface="微软雅黑" panose="020B0503020204020204" pitchFamily="34" charset="-122"/>
                <a:ea typeface="微软雅黑" panose="020B0503020204020204" pitchFamily="34" charset="-122"/>
              </a:rPr>
              <a:t>local central offices</a:t>
            </a:r>
          </a:p>
          <a:p>
            <a:pPr marL="457200" indent="-457200">
              <a:lnSpc>
                <a:spcPct val="12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长途局</a:t>
            </a:r>
            <a:r>
              <a:rPr lang="en-US" altLang="zh-CN" dirty="0">
                <a:latin typeface="微软雅黑" panose="020B0503020204020204" pitchFamily="34" charset="-122"/>
                <a:ea typeface="微软雅黑" panose="020B0503020204020204" pitchFamily="34" charset="-122"/>
              </a:rPr>
              <a:t>toll offices/</a:t>
            </a:r>
            <a:r>
              <a:rPr lang="zh-CN" altLang="en-US" dirty="0">
                <a:latin typeface="微软雅黑" panose="020B0503020204020204" pitchFamily="34" charset="-122"/>
                <a:ea typeface="微软雅黑" panose="020B0503020204020204" pitchFamily="34" charset="-122"/>
              </a:rPr>
              <a:t>汇接局</a:t>
            </a:r>
            <a:r>
              <a:rPr lang="en-US" altLang="zh-CN" dirty="0">
                <a:latin typeface="微软雅黑" panose="020B0503020204020204" pitchFamily="34" charset="-122"/>
                <a:ea typeface="微软雅黑" panose="020B0503020204020204" pitchFamily="34" charset="-122"/>
              </a:rPr>
              <a:t>tandem offices</a:t>
            </a:r>
          </a:p>
          <a:p>
            <a:pPr marL="457200" indent="-457200">
              <a:lnSpc>
                <a:spcPct val="12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准长途干线</a:t>
            </a:r>
            <a:r>
              <a:rPr lang="en-US" altLang="zh-CN" dirty="0">
                <a:latin typeface="微软雅黑" panose="020B0503020204020204" pitchFamily="34" charset="-122"/>
                <a:ea typeface="微软雅黑" panose="020B0503020204020204" pitchFamily="34" charset="-122"/>
              </a:rPr>
              <a:t>toll connecting trunks</a:t>
            </a:r>
          </a:p>
          <a:p>
            <a:pPr marL="457200" indent="-457200">
              <a:lnSpc>
                <a:spcPct val="12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长途干线</a:t>
            </a:r>
            <a:r>
              <a:rPr lang="en-US" altLang="zh-CN" dirty="0" err="1">
                <a:latin typeface="微软雅黑" panose="020B0503020204020204" pitchFamily="34" charset="-122"/>
                <a:ea typeface="微软雅黑" panose="020B0503020204020204" pitchFamily="34" charset="-122"/>
              </a:rPr>
              <a:t>intertoll</a:t>
            </a:r>
            <a:r>
              <a:rPr lang="en-US" altLang="zh-CN" dirty="0">
                <a:latin typeface="微软雅黑" panose="020B0503020204020204" pitchFamily="34" charset="-122"/>
                <a:ea typeface="微软雅黑" panose="020B0503020204020204" pitchFamily="34" charset="-122"/>
              </a:rPr>
              <a:t> trunks/</a:t>
            </a:r>
            <a:r>
              <a:rPr lang="zh-CN" altLang="en-US" dirty="0">
                <a:latin typeface="微软雅黑" panose="020B0503020204020204" pitchFamily="34" charset="-122"/>
                <a:ea typeface="微软雅黑" panose="020B0503020204020204" pitchFamily="34" charset="-122"/>
              </a:rPr>
              <a:t>长途局干线</a:t>
            </a:r>
            <a:r>
              <a:rPr lang="en-US" altLang="zh-CN" dirty="0">
                <a:latin typeface="微软雅黑" panose="020B0503020204020204" pitchFamily="34" charset="-122"/>
                <a:ea typeface="微软雅黑" panose="020B0503020204020204" pitchFamily="34" charset="-122"/>
              </a:rPr>
              <a:t>interoffice trunks</a:t>
            </a:r>
          </a:p>
        </p:txBody>
      </p:sp>
      <p:sp>
        <p:nvSpPr>
          <p:cNvPr id="2" name="标题 1">
            <a:extLst>
              <a:ext uri="{FF2B5EF4-FFF2-40B4-BE49-F238E27FC236}">
                <a16:creationId xmlns:a16="http://schemas.microsoft.com/office/drawing/2014/main" id="{E1E9EB13-CCA2-4FB9-83B2-7783275272AD}"/>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Structure of the Telephone System</a:t>
            </a:r>
            <a:endParaRPr lang="zh-CN" altLang="en-US" dirty="0"/>
          </a:p>
        </p:txBody>
      </p:sp>
      <p:pic>
        <p:nvPicPr>
          <p:cNvPr id="4" name="图片 3">
            <a:extLst>
              <a:ext uri="{FF2B5EF4-FFF2-40B4-BE49-F238E27FC236}">
                <a16:creationId xmlns:a16="http://schemas.microsoft.com/office/drawing/2014/main" id="{D8E6CA22-D34E-4D3F-A645-6314F9867FAB}"/>
              </a:ext>
            </a:extLst>
          </p:cNvPr>
          <p:cNvPicPr>
            <a:picLocks noChangeAspect="1"/>
          </p:cNvPicPr>
          <p:nvPr/>
        </p:nvPicPr>
        <p:blipFill>
          <a:blip r:embed="rId3"/>
          <a:stretch>
            <a:fillRect/>
          </a:stretch>
        </p:blipFill>
        <p:spPr>
          <a:xfrm>
            <a:off x="2147582" y="3559777"/>
            <a:ext cx="7475233" cy="2683406"/>
          </a:xfrm>
          <a:prstGeom prst="rect">
            <a:avLst/>
          </a:prstGeom>
        </p:spPr>
      </p:pic>
    </p:spTree>
    <p:extLst>
      <p:ext uri="{BB962C8B-B14F-4D97-AF65-F5344CB8AC3E}">
        <p14:creationId xmlns:p14="http://schemas.microsoft.com/office/powerpoint/2010/main" val="29434648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5844" name="Rectangle 3"/>
          <p:cNvSpPr>
            <a:spLocks noGrp="1" noChangeArrowheads="1"/>
          </p:cNvSpPr>
          <p:nvPr>
            <p:ph idx="1"/>
          </p:nvPr>
        </p:nvSpPr>
        <p:spPr>
          <a:xfrm>
            <a:off x="845489" y="1060264"/>
            <a:ext cx="10079420" cy="2337316"/>
          </a:xfrm>
        </p:spPr>
        <p:txBody>
          <a:bodyPr>
            <a:normAutofit/>
          </a:bodyPr>
          <a:lstStyle/>
          <a:p>
            <a:pPr lvl="1">
              <a:lnSpc>
                <a:spcPct val="125000"/>
              </a:lnSpc>
              <a:spcBef>
                <a:spcPts val="0"/>
              </a:spcBef>
            </a:pPr>
            <a:r>
              <a:rPr lang="en-US" altLang="zh-CN" sz="2000" dirty="0">
                <a:latin typeface="微软雅黑" panose="020B0503020204020204" pitchFamily="34" charset="-122"/>
                <a:ea typeface="微软雅黑" panose="020B0503020204020204" pitchFamily="34" charset="-122"/>
              </a:rPr>
              <a:t>Local loops</a:t>
            </a:r>
            <a:r>
              <a:rPr lang="zh-CN" altLang="en-US" sz="2000" dirty="0">
                <a:latin typeface="微软雅黑" panose="020B0503020204020204" pitchFamily="34" charset="-122"/>
                <a:ea typeface="微软雅黑" panose="020B0503020204020204" pitchFamily="34" charset="-122"/>
              </a:rPr>
              <a:t>本地回路</a:t>
            </a:r>
            <a:r>
              <a:rPr lang="en-US" altLang="zh-CN" sz="2000" dirty="0">
                <a:latin typeface="微软雅黑" panose="020B0503020204020204" pitchFamily="34" charset="-122"/>
                <a:ea typeface="微软雅黑" panose="020B0503020204020204" pitchFamily="34" charset="-122"/>
              </a:rPr>
              <a:t>, mostly analog twisted pairs to houses</a:t>
            </a:r>
          </a:p>
          <a:p>
            <a:pPr lvl="2">
              <a:lnSpc>
                <a:spcPct val="125000"/>
              </a:lnSpc>
              <a:spcBef>
                <a:spcPts val="0"/>
              </a:spcBef>
            </a:pPr>
            <a:r>
              <a:rPr lang="zh-CN" altLang="en-US" sz="1800" dirty="0">
                <a:latin typeface="微软雅黑" panose="020B0503020204020204" pitchFamily="34" charset="-122"/>
                <a:ea typeface="微软雅黑" panose="020B0503020204020204" pitchFamily="34" charset="-122"/>
              </a:rPr>
              <a:t>双绞线进入家庭和业务部门，模拟信号</a:t>
            </a:r>
            <a:endParaRPr lang="en-US" altLang="zh-CN" sz="1800" dirty="0">
              <a:latin typeface="微软雅黑" panose="020B0503020204020204" pitchFamily="34" charset="-122"/>
              <a:ea typeface="微软雅黑" panose="020B0503020204020204" pitchFamily="34" charset="-122"/>
            </a:endParaRPr>
          </a:p>
          <a:p>
            <a:pPr lvl="1">
              <a:lnSpc>
                <a:spcPct val="125000"/>
              </a:lnSpc>
              <a:spcBef>
                <a:spcPts val="0"/>
              </a:spcBef>
            </a:pPr>
            <a:r>
              <a:rPr lang="en-US" altLang="zh-CN" sz="2000" dirty="0">
                <a:latin typeface="微软雅黑" panose="020B0503020204020204" pitchFamily="34" charset="-122"/>
                <a:ea typeface="微软雅黑" panose="020B0503020204020204" pitchFamily="34" charset="-122"/>
              </a:rPr>
              <a:t>Trunks</a:t>
            </a:r>
            <a:r>
              <a:rPr lang="zh-CN" altLang="en-US" sz="2000" dirty="0">
                <a:latin typeface="微软雅黑" panose="020B0503020204020204" pitchFamily="34" charset="-122"/>
                <a:ea typeface="微软雅黑" panose="020B0503020204020204" pitchFamily="34" charset="-122"/>
              </a:rPr>
              <a:t>干线</a:t>
            </a:r>
            <a:r>
              <a:rPr lang="en-US" altLang="zh-CN" sz="2000" dirty="0">
                <a:latin typeface="微软雅黑" panose="020B0503020204020204" pitchFamily="34" charset="-122"/>
                <a:ea typeface="微软雅黑" panose="020B0503020204020204" pitchFamily="34" charset="-122"/>
              </a:rPr>
              <a:t>, digital fiber optic links that carry calls</a:t>
            </a:r>
          </a:p>
          <a:p>
            <a:pPr lvl="2">
              <a:lnSpc>
                <a:spcPct val="125000"/>
              </a:lnSpc>
              <a:spcBef>
                <a:spcPts val="0"/>
              </a:spcBef>
            </a:pPr>
            <a:r>
              <a:rPr lang="zh-CN" altLang="en-US" sz="1800" dirty="0">
                <a:latin typeface="微软雅黑" panose="020B0503020204020204" pitchFamily="34" charset="-122"/>
                <a:ea typeface="微软雅黑" panose="020B0503020204020204" pitchFamily="34" charset="-122"/>
              </a:rPr>
              <a:t>通过光纤将交换局连接起来，数字信号</a:t>
            </a:r>
            <a:endParaRPr lang="en-US" altLang="zh-CN" sz="1800" dirty="0">
              <a:latin typeface="微软雅黑" panose="020B0503020204020204" pitchFamily="34" charset="-122"/>
              <a:ea typeface="微软雅黑" panose="020B0503020204020204" pitchFamily="34" charset="-122"/>
            </a:endParaRPr>
          </a:p>
          <a:p>
            <a:pPr lvl="1">
              <a:lnSpc>
                <a:spcPct val="125000"/>
              </a:lnSpc>
              <a:spcBef>
                <a:spcPts val="0"/>
              </a:spcBef>
            </a:pPr>
            <a:r>
              <a:rPr lang="en-US" altLang="zh-CN" sz="2000" dirty="0">
                <a:latin typeface="微软雅黑" panose="020B0503020204020204" pitchFamily="34" charset="-122"/>
                <a:ea typeface="微软雅黑" panose="020B0503020204020204" pitchFamily="34" charset="-122"/>
              </a:rPr>
              <a:t>Switching offices</a:t>
            </a:r>
            <a:r>
              <a:rPr lang="zh-CN" altLang="en-US" sz="2000" dirty="0">
                <a:latin typeface="微软雅黑" panose="020B0503020204020204" pitchFamily="34" charset="-122"/>
                <a:ea typeface="微软雅黑" panose="020B0503020204020204" pitchFamily="34" charset="-122"/>
              </a:rPr>
              <a:t>交换局</a:t>
            </a:r>
            <a:r>
              <a:rPr lang="en-US" altLang="zh-CN" sz="2000" dirty="0">
                <a:latin typeface="微软雅黑" panose="020B0503020204020204" pitchFamily="34" charset="-122"/>
                <a:ea typeface="微软雅黑" panose="020B0503020204020204" pitchFamily="34" charset="-122"/>
              </a:rPr>
              <a:t>, that move calls among trunks</a:t>
            </a:r>
          </a:p>
          <a:p>
            <a:pPr lvl="2">
              <a:lnSpc>
                <a:spcPct val="125000"/>
              </a:lnSpc>
              <a:spcBef>
                <a:spcPts val="0"/>
              </a:spcBef>
            </a:pPr>
            <a:r>
              <a:rPr lang="zh-CN" altLang="en-US" sz="1800" dirty="0">
                <a:latin typeface="微软雅黑" panose="020B0503020204020204" pitchFamily="34" charset="-122"/>
                <a:ea typeface="微软雅黑" panose="020B0503020204020204" pitchFamily="34" charset="-122"/>
              </a:rPr>
              <a:t>电话呼叫从一条干线接入到另一条干线</a:t>
            </a:r>
            <a:endParaRPr lang="en-US" altLang="zh-CN" sz="1800" dirty="0">
              <a:latin typeface="微软雅黑" panose="020B0503020204020204" pitchFamily="34" charset="-122"/>
              <a:ea typeface="微软雅黑" panose="020B0503020204020204" pitchFamily="34" charset="-122"/>
            </a:endParaRPr>
          </a:p>
        </p:txBody>
      </p:sp>
      <p:graphicFrame>
        <p:nvGraphicFramePr>
          <p:cNvPr id="35845" name="Object 7"/>
          <p:cNvGraphicFramePr>
            <a:graphicFrameLocks noChangeAspect="1"/>
          </p:cNvGraphicFramePr>
          <p:nvPr>
            <p:extLst>
              <p:ext uri="{D42A27DB-BD31-4B8C-83A1-F6EECF244321}">
                <p14:modId xmlns:p14="http://schemas.microsoft.com/office/powerpoint/2010/main" val="3673665569"/>
              </p:ext>
            </p:extLst>
          </p:nvPr>
        </p:nvGraphicFramePr>
        <p:xfrm>
          <a:off x="1774105" y="3460421"/>
          <a:ext cx="7407275" cy="2152650"/>
        </p:xfrm>
        <a:graphic>
          <a:graphicData uri="http://schemas.openxmlformats.org/presentationml/2006/ole">
            <mc:AlternateContent xmlns:mc="http://schemas.openxmlformats.org/markup-compatibility/2006">
              <mc:Choice xmlns:v="urn:schemas-microsoft-com:vml" Requires="v">
                <p:oleObj spid="_x0000_s2057" name="Image" r:id="rId4" imgW="25396825" imgH="7377778" progId="">
                  <p:embed/>
                </p:oleObj>
              </mc:Choice>
              <mc:Fallback>
                <p:oleObj name="Image" r:id="rId4" imgW="25396825" imgH="7377778" progId="">
                  <p:embed/>
                  <p:pic>
                    <p:nvPicPr>
                      <p:cNvPr id="3584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105" y="3460421"/>
                        <a:ext cx="740727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a:extLst>
              <a:ext uri="{FF2B5EF4-FFF2-40B4-BE49-F238E27FC236}">
                <a16:creationId xmlns:a16="http://schemas.microsoft.com/office/drawing/2014/main" id="{E1E9EB13-CCA2-4FB9-83B2-7783275272AD}"/>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zh-CN" altLang="en-US" sz="2800" b="1" kern="0" dirty="0">
                <a:solidFill>
                  <a:srgbClr val="C00000"/>
                </a:solidFill>
                <a:latin typeface="微软雅黑" panose="020B0503020204020204" pitchFamily="34" charset="-122"/>
                <a:ea typeface="微软雅黑" panose="020B0503020204020204" pitchFamily="34" charset="-122"/>
                <a:cs typeface="+mn-cs"/>
              </a:rPr>
              <a:t>电话系统的三个主要部件</a:t>
            </a:r>
            <a:endParaRPr lang="zh-CN" altLang="en-US" dirty="0"/>
          </a:p>
        </p:txBody>
      </p:sp>
      <p:sp>
        <p:nvSpPr>
          <p:cNvPr id="3" name="文本框 2">
            <a:extLst>
              <a:ext uri="{FF2B5EF4-FFF2-40B4-BE49-F238E27FC236}">
                <a16:creationId xmlns:a16="http://schemas.microsoft.com/office/drawing/2014/main" id="{A9D328CE-2B5B-42ED-9C7B-6977744AF1C2}"/>
              </a:ext>
            </a:extLst>
          </p:cNvPr>
          <p:cNvSpPr txBox="1"/>
          <p:nvPr/>
        </p:nvSpPr>
        <p:spPr>
          <a:xfrm>
            <a:off x="3912523" y="5840456"/>
            <a:ext cx="2954655" cy="369332"/>
          </a:xfrm>
          <a:prstGeom prst="rect">
            <a:avLst/>
          </a:prstGeom>
          <a:noFill/>
        </p:spPr>
        <p:txBody>
          <a:bodyPr wrap="none" rtlCol="0">
            <a:spAutoFit/>
          </a:bodyPr>
          <a:lstStyle/>
          <a:p>
            <a:r>
              <a:rPr lang="zh-CN" altLang="en-US" dirty="0"/>
              <a:t>一个中距离电话的典型路径</a:t>
            </a:r>
          </a:p>
        </p:txBody>
      </p:sp>
    </p:spTree>
    <p:extLst>
      <p:ext uri="{BB962C8B-B14F-4D97-AF65-F5344CB8AC3E}">
        <p14:creationId xmlns:p14="http://schemas.microsoft.com/office/powerpoint/2010/main" val="7690716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5844" name="Rectangle 3"/>
          <p:cNvSpPr>
            <a:spLocks noGrp="1" noChangeArrowheads="1"/>
          </p:cNvSpPr>
          <p:nvPr>
            <p:ph idx="1"/>
          </p:nvPr>
        </p:nvSpPr>
        <p:spPr>
          <a:xfrm>
            <a:off x="645982" y="1145808"/>
            <a:ext cx="10725827" cy="959903"/>
          </a:xfrm>
        </p:spPr>
        <p:txBody>
          <a:bodyPr>
            <a:normAutofit/>
          </a:bodyPr>
          <a:lstStyle/>
          <a:p>
            <a:pPr lvl="1"/>
            <a:r>
              <a:rPr lang="zh-CN" altLang="en-US" dirty="0">
                <a:ea typeface="宋体" panose="02010600030101010101" pitchFamily="2" charset="-122"/>
              </a:rPr>
              <a:t>绝大多数为模拟信号</a:t>
            </a:r>
            <a:endParaRPr lang="en-US" altLang="zh-CN" dirty="0">
              <a:ea typeface="宋体" panose="02010600030101010101" pitchFamily="2" charset="-122"/>
            </a:endParaRPr>
          </a:p>
          <a:p>
            <a:pPr lvl="1"/>
            <a:r>
              <a:rPr lang="zh-CN" altLang="en-US" dirty="0">
                <a:ea typeface="宋体" panose="02010600030101010101" pitchFamily="2" charset="-122"/>
              </a:rPr>
              <a:t>计算机间传输：信号要经过多次变换：</a:t>
            </a:r>
            <a:r>
              <a:rPr lang="zh-CN" altLang="en-US" dirty="0">
                <a:solidFill>
                  <a:srgbClr val="FF0000"/>
                </a:solidFill>
                <a:ea typeface="宋体" panose="02010600030101010101" pitchFamily="2" charset="-122"/>
              </a:rPr>
              <a:t>数字</a:t>
            </a:r>
            <a:r>
              <a:rPr lang="en-US" altLang="zh-CN" dirty="0">
                <a:ea typeface="宋体" panose="02010600030101010101" pitchFamily="2" charset="-122"/>
                <a:sym typeface="Wingdings" panose="05000000000000000000" pitchFamily="2" charset="2"/>
              </a:rPr>
              <a:t></a:t>
            </a:r>
            <a:r>
              <a:rPr lang="zh-CN" altLang="en-US" dirty="0">
                <a:solidFill>
                  <a:srgbClr val="00B0F0"/>
                </a:solidFill>
                <a:ea typeface="宋体" panose="02010600030101010101" pitchFamily="2" charset="-122"/>
                <a:sym typeface="Wingdings" panose="05000000000000000000" pitchFamily="2" charset="2"/>
              </a:rPr>
              <a:t>模拟</a:t>
            </a:r>
            <a:r>
              <a:rPr lang="en-US" altLang="zh-CN" dirty="0">
                <a:ea typeface="宋体" panose="02010600030101010101" pitchFamily="2" charset="-122"/>
                <a:sym typeface="Wingdings" panose="05000000000000000000" pitchFamily="2" charset="2"/>
              </a:rPr>
              <a:t></a:t>
            </a:r>
            <a:r>
              <a:rPr lang="zh-CN" altLang="en-US" dirty="0">
                <a:solidFill>
                  <a:srgbClr val="FF0000"/>
                </a:solidFill>
                <a:ea typeface="宋体" panose="02010600030101010101" pitchFamily="2" charset="-122"/>
                <a:sym typeface="Wingdings" panose="05000000000000000000" pitchFamily="2" charset="2"/>
              </a:rPr>
              <a:t>数字</a:t>
            </a:r>
            <a:r>
              <a:rPr lang="en-US" altLang="zh-CN" dirty="0">
                <a:ea typeface="宋体" panose="02010600030101010101" pitchFamily="2" charset="-122"/>
                <a:sym typeface="Wingdings" panose="05000000000000000000" pitchFamily="2" charset="2"/>
              </a:rPr>
              <a:t></a:t>
            </a:r>
            <a:r>
              <a:rPr lang="zh-CN" altLang="en-US" dirty="0">
                <a:solidFill>
                  <a:srgbClr val="00B0F0"/>
                </a:solidFill>
                <a:ea typeface="宋体" panose="02010600030101010101" pitchFamily="2" charset="-122"/>
                <a:sym typeface="Wingdings" panose="05000000000000000000" pitchFamily="2" charset="2"/>
              </a:rPr>
              <a:t>模拟</a:t>
            </a:r>
            <a:r>
              <a:rPr lang="en-US" altLang="zh-CN" dirty="0">
                <a:ea typeface="宋体" panose="02010600030101010101" pitchFamily="2" charset="-122"/>
                <a:sym typeface="Wingdings" panose="05000000000000000000" pitchFamily="2" charset="2"/>
              </a:rPr>
              <a:t></a:t>
            </a:r>
            <a:r>
              <a:rPr lang="zh-CN" altLang="en-US" dirty="0">
                <a:solidFill>
                  <a:srgbClr val="FF0000"/>
                </a:solidFill>
                <a:ea typeface="宋体" panose="02010600030101010101" pitchFamily="2" charset="-122"/>
                <a:sym typeface="Wingdings" panose="05000000000000000000" pitchFamily="2" charset="2"/>
              </a:rPr>
              <a:t>数字</a:t>
            </a:r>
            <a:endParaRPr lang="en-US" altLang="zh-CN" dirty="0">
              <a:solidFill>
                <a:srgbClr val="FF0000"/>
              </a:solidFill>
              <a:ea typeface="宋体" panose="02010600030101010101" pitchFamily="2" charset="-122"/>
            </a:endParaRPr>
          </a:p>
        </p:txBody>
      </p:sp>
      <p:sp>
        <p:nvSpPr>
          <p:cNvPr id="2" name="标题 1">
            <a:extLst>
              <a:ext uri="{FF2B5EF4-FFF2-40B4-BE49-F238E27FC236}">
                <a16:creationId xmlns:a16="http://schemas.microsoft.com/office/drawing/2014/main" id="{E1E9EB13-CCA2-4FB9-83B2-7783275272AD}"/>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zh-CN" altLang="en-US" sz="2800" b="1" kern="0" dirty="0">
                <a:solidFill>
                  <a:srgbClr val="C00000"/>
                </a:solidFill>
                <a:latin typeface="微软雅黑" panose="020B0503020204020204" pitchFamily="34" charset="-122"/>
                <a:ea typeface="微软雅黑" panose="020B0503020204020204" pitchFamily="34" charset="-122"/>
                <a:cs typeface="+mn-cs"/>
              </a:rPr>
              <a:t>本地回路</a:t>
            </a:r>
            <a:endParaRPr lang="zh-CN" altLang="en-US" dirty="0"/>
          </a:p>
        </p:txBody>
      </p:sp>
      <p:pic>
        <p:nvPicPr>
          <p:cNvPr id="4" name="图片 3">
            <a:extLst>
              <a:ext uri="{FF2B5EF4-FFF2-40B4-BE49-F238E27FC236}">
                <a16:creationId xmlns:a16="http://schemas.microsoft.com/office/drawing/2014/main" id="{41F451BB-C4D9-4A20-89DF-14096DD7FB79}"/>
              </a:ext>
            </a:extLst>
          </p:cNvPr>
          <p:cNvPicPr>
            <a:picLocks noChangeAspect="1"/>
          </p:cNvPicPr>
          <p:nvPr/>
        </p:nvPicPr>
        <p:blipFill>
          <a:blip r:embed="rId3"/>
          <a:stretch>
            <a:fillRect/>
          </a:stretch>
        </p:blipFill>
        <p:spPr>
          <a:xfrm>
            <a:off x="1746255" y="2224945"/>
            <a:ext cx="8350937" cy="3913499"/>
          </a:xfrm>
          <a:prstGeom prst="rect">
            <a:avLst/>
          </a:prstGeom>
        </p:spPr>
      </p:pic>
    </p:spTree>
    <p:extLst>
      <p:ext uri="{BB962C8B-B14F-4D97-AF65-F5344CB8AC3E}">
        <p14:creationId xmlns:p14="http://schemas.microsoft.com/office/powerpoint/2010/main" val="330156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内容占位符 2"/>
          <p:cNvSpPr>
            <a:spLocks noGrp="1"/>
          </p:cNvSpPr>
          <p:nvPr>
            <p:ph idx="1"/>
          </p:nvPr>
        </p:nvSpPr>
        <p:spPr>
          <a:xfrm>
            <a:off x="737716" y="1253331"/>
            <a:ext cx="10515600" cy="4351338"/>
          </a:xfrm>
        </p:spPr>
        <p:txBody>
          <a:bodyPr/>
          <a:lstStyle/>
          <a:p>
            <a:pPr marL="342900" indent="-342900"/>
            <a:r>
              <a:rPr lang="en-US" altLang="zh-CN" dirty="0">
                <a:latin typeface="Calibri" panose="020F0502020204030204" pitchFamily="34" charset="0"/>
                <a:ea typeface="宋体" panose="02010600030101010101" pitchFamily="2" charset="-122"/>
              </a:rPr>
              <a:t>A </a:t>
            </a:r>
            <a:r>
              <a:rPr lang="en-US" altLang="zh-CN" b="1" i="1" dirty="0">
                <a:solidFill>
                  <a:srgbClr val="0000FF"/>
                </a:solidFill>
                <a:latin typeface="Calibri" panose="020F0502020204030204" pitchFamily="34" charset="0"/>
                <a:ea typeface="宋体" panose="02010600030101010101" pitchFamily="2" charset="-122"/>
              </a:rPr>
              <a:t>periodic</a:t>
            </a:r>
            <a:r>
              <a:rPr lang="en-US" altLang="zh-CN" dirty="0">
                <a:latin typeface="Calibri" panose="020F0502020204030204" pitchFamily="34" charset="0"/>
                <a:ea typeface="宋体" panose="02010600030101010101" pitchFamily="2" charset="-122"/>
              </a:rPr>
              <a:t> signal completes a pattern within a measurable time frame, called a period, and repeats that pattern over subsequent identical periods. </a:t>
            </a:r>
          </a:p>
          <a:p>
            <a:pPr marL="800100" lvl="1" indent="-342900"/>
            <a:r>
              <a:rPr lang="en-US" altLang="zh-CN" dirty="0">
                <a:latin typeface="Calibri" panose="020F0502020204030204" pitchFamily="34" charset="0"/>
                <a:ea typeface="宋体" panose="02010600030101010101" pitchFamily="2" charset="-122"/>
              </a:rPr>
              <a:t>A simple periodic </a:t>
            </a:r>
            <a:r>
              <a:rPr lang="en-US" altLang="zh-CN" dirty="0">
                <a:solidFill>
                  <a:srgbClr val="0000FF"/>
                </a:solidFill>
                <a:latin typeface="Calibri" panose="020F0502020204030204" pitchFamily="34" charset="0"/>
                <a:ea typeface="宋体" panose="02010600030101010101" pitchFamily="2" charset="-122"/>
              </a:rPr>
              <a:t>analog</a:t>
            </a:r>
            <a:r>
              <a:rPr lang="en-US" altLang="zh-CN" dirty="0">
                <a:latin typeface="Calibri" panose="020F0502020204030204" pitchFamily="34" charset="0"/>
                <a:ea typeface="宋体" panose="02010600030101010101" pitchFamily="2" charset="-122"/>
              </a:rPr>
              <a:t> signal, a sine(</a:t>
            </a:r>
            <a:r>
              <a:rPr lang="zh-CN" altLang="en-US" sz="2000" dirty="0">
                <a:latin typeface="Calibri" panose="020F0502020204030204" pitchFamily="34" charset="0"/>
                <a:ea typeface="宋体" panose="02010600030101010101" pitchFamily="2" charset="-122"/>
              </a:rPr>
              <a:t>正弦</a:t>
            </a:r>
            <a:r>
              <a:rPr lang="en-US" altLang="zh-CN" dirty="0">
                <a:latin typeface="Calibri" panose="020F0502020204030204" pitchFamily="34" charset="0"/>
                <a:ea typeface="宋体" panose="02010600030101010101" pitchFamily="2" charset="-122"/>
              </a:rPr>
              <a:t>) wave, cannot be decomposed into simpler signals. A sine wave is defined by its </a:t>
            </a:r>
            <a:r>
              <a:rPr lang="en-US" altLang="zh-CN" i="1" dirty="0">
                <a:solidFill>
                  <a:srgbClr val="0000FF"/>
                </a:solidFill>
                <a:latin typeface="Calibri" panose="020F0502020204030204" pitchFamily="34" charset="0"/>
                <a:ea typeface="宋体" panose="02010600030101010101" pitchFamily="2" charset="-122"/>
              </a:rPr>
              <a:t>amplitude(</a:t>
            </a:r>
            <a:r>
              <a:rPr lang="zh-CN" altLang="en-US" i="1" dirty="0">
                <a:solidFill>
                  <a:srgbClr val="0000FF"/>
                </a:solidFill>
                <a:latin typeface="Calibri" panose="020F0502020204030204" pitchFamily="34" charset="0"/>
                <a:ea typeface="宋体" panose="02010600030101010101" pitchFamily="2" charset="-122"/>
              </a:rPr>
              <a:t>振幅</a:t>
            </a:r>
            <a:r>
              <a:rPr lang="en-US" altLang="zh-CN" i="1" dirty="0">
                <a:solidFill>
                  <a:srgbClr val="0000FF"/>
                </a:solidFill>
                <a:latin typeface="Calibri" panose="020F0502020204030204" pitchFamily="34" charset="0"/>
                <a:ea typeface="宋体" panose="02010600030101010101" pitchFamily="2" charset="-122"/>
              </a:rPr>
              <a:t>), frequency(</a:t>
            </a:r>
            <a:r>
              <a:rPr lang="zh-CN" altLang="en-US" i="1" dirty="0">
                <a:solidFill>
                  <a:srgbClr val="0000FF"/>
                </a:solidFill>
                <a:latin typeface="Calibri" panose="020F0502020204030204" pitchFamily="34" charset="0"/>
                <a:ea typeface="宋体" panose="02010600030101010101" pitchFamily="2" charset="-122"/>
              </a:rPr>
              <a:t>频率</a:t>
            </a:r>
            <a:r>
              <a:rPr lang="en-US" altLang="zh-CN" i="1" dirty="0">
                <a:solidFill>
                  <a:srgbClr val="0000FF"/>
                </a:solidFill>
                <a:latin typeface="Calibri" panose="020F0502020204030204" pitchFamily="34" charset="0"/>
                <a:ea typeface="宋体" panose="02010600030101010101" pitchFamily="2" charset="-122"/>
              </a:rPr>
              <a:t>), phase(</a:t>
            </a:r>
            <a:r>
              <a:rPr lang="zh-CN" altLang="en-US" i="1" dirty="0">
                <a:solidFill>
                  <a:srgbClr val="0000FF"/>
                </a:solidFill>
                <a:latin typeface="Calibri" panose="020F0502020204030204" pitchFamily="34" charset="0"/>
                <a:ea typeface="宋体" panose="02010600030101010101" pitchFamily="2" charset="-122"/>
              </a:rPr>
              <a:t>相位</a:t>
            </a:r>
            <a:r>
              <a:rPr lang="en-US" altLang="zh-CN" i="1" dirty="0">
                <a:solidFill>
                  <a:srgbClr val="0000FF"/>
                </a:solidFill>
                <a:latin typeface="Calibri" panose="020F0502020204030204" pitchFamily="34" charset="0"/>
                <a:ea typeface="宋体" panose="02010600030101010101" pitchFamily="2" charset="-122"/>
              </a:rPr>
              <a:t>).</a:t>
            </a:r>
          </a:p>
          <a:p>
            <a:pPr marL="800100" lvl="1" indent="-342900"/>
            <a:r>
              <a:rPr lang="en-US" altLang="zh-CN" dirty="0">
                <a:latin typeface="Calibri" panose="020F0502020204030204" pitchFamily="34" charset="0"/>
                <a:ea typeface="宋体" panose="02010600030101010101" pitchFamily="2" charset="-122"/>
              </a:rPr>
              <a:t>A composite</a:t>
            </a:r>
            <a:r>
              <a:rPr lang="zh-CN" altLang="en-US" sz="2000" dirty="0">
                <a:latin typeface="Calibri" panose="020F0502020204030204" pitchFamily="34" charset="0"/>
                <a:ea typeface="宋体" panose="02010600030101010101" pitchFamily="2" charset="-122"/>
              </a:rPr>
              <a:t>复合</a:t>
            </a:r>
            <a:r>
              <a:rPr lang="en-US" altLang="zh-CN" dirty="0">
                <a:latin typeface="Calibri" panose="020F0502020204030204" pitchFamily="34" charset="0"/>
                <a:ea typeface="宋体" panose="02010600030101010101" pitchFamily="2" charset="-122"/>
              </a:rPr>
              <a:t> periodic analog signal is composed of multiple sine waves.</a:t>
            </a:r>
          </a:p>
          <a:p>
            <a:pPr marL="342900" indent="-342900"/>
            <a:r>
              <a:rPr lang="en-US" altLang="zh-CN" dirty="0">
                <a:latin typeface="Calibri" panose="020F0502020204030204" pitchFamily="34" charset="0"/>
                <a:ea typeface="宋体" panose="02010600030101010101" pitchFamily="2" charset="-122"/>
              </a:rPr>
              <a:t>A </a:t>
            </a:r>
            <a:r>
              <a:rPr lang="en-US" altLang="zh-CN" b="1" i="1" dirty="0">
                <a:solidFill>
                  <a:srgbClr val="0000FF"/>
                </a:solidFill>
                <a:latin typeface="Calibri" panose="020F0502020204030204" pitchFamily="34" charset="0"/>
                <a:ea typeface="宋体" panose="02010600030101010101" pitchFamily="2" charset="-122"/>
              </a:rPr>
              <a:t>non-periodic</a:t>
            </a:r>
            <a:r>
              <a:rPr lang="en-US" altLang="zh-CN" dirty="0">
                <a:latin typeface="Calibri" panose="020F0502020204030204" pitchFamily="34" charset="0"/>
                <a:ea typeface="宋体" panose="02010600030101010101" pitchFamily="2" charset="-122"/>
              </a:rPr>
              <a:t> signal changes without exhibiting a pattern or cycle that repeats over time. </a:t>
            </a:r>
          </a:p>
          <a:p>
            <a:pPr marL="800100" lvl="1" indent="-342900"/>
            <a:r>
              <a:rPr lang="en-US" altLang="zh-CN" dirty="0">
                <a:latin typeface="Calibri" panose="020F0502020204030204" pitchFamily="34" charset="0"/>
                <a:ea typeface="宋体" panose="02010600030101010101" pitchFamily="2" charset="-122"/>
              </a:rPr>
              <a:t>Most </a:t>
            </a:r>
            <a:r>
              <a:rPr lang="en-US" altLang="zh-CN" dirty="0">
                <a:solidFill>
                  <a:srgbClr val="0000FF"/>
                </a:solidFill>
                <a:latin typeface="Calibri" panose="020F0502020204030204" pitchFamily="34" charset="0"/>
                <a:ea typeface="宋体" panose="02010600030101010101" pitchFamily="2" charset="-122"/>
              </a:rPr>
              <a:t>digital</a:t>
            </a:r>
            <a:r>
              <a:rPr lang="en-US" altLang="zh-CN" dirty="0">
                <a:latin typeface="Calibri" panose="020F0502020204030204" pitchFamily="34" charset="0"/>
                <a:ea typeface="宋体" panose="02010600030101010101" pitchFamily="2" charset="-122"/>
              </a:rPr>
              <a:t> signals are non-periodic, and thus period and frequency are not appropriate characteristics. </a:t>
            </a:r>
          </a:p>
        </p:txBody>
      </p:sp>
      <p:sp>
        <p:nvSpPr>
          <p:cNvPr id="1331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2" name="矩形 1">
            <a:extLst>
              <a:ext uri="{FF2B5EF4-FFF2-40B4-BE49-F238E27FC236}">
                <a16:creationId xmlns:a16="http://schemas.microsoft.com/office/drawing/2014/main" id="{109A80F9-24C1-49C9-9A36-BB793156EDB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Periodic and Non-periodic Signals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66748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832748" y="1309073"/>
            <a:ext cx="8968477" cy="4495892"/>
          </a:xfrm>
        </p:spPr>
        <p:txBody>
          <a:bodyPr>
            <a:normAutofit/>
          </a:bodyPr>
          <a:lstStyle/>
          <a:p>
            <a:pPr>
              <a:lnSpc>
                <a:spcPct val="100000"/>
              </a:lnSpc>
            </a:pPr>
            <a:r>
              <a:rPr lang="en-US" altLang="zh-CN" sz="2400" dirty="0">
                <a:latin typeface="微软雅黑" panose="020B0503020204020204" pitchFamily="34" charset="-122"/>
                <a:ea typeface="微软雅黑" panose="020B0503020204020204" pitchFamily="34" charset="-122"/>
              </a:rPr>
              <a:t>1984</a:t>
            </a:r>
            <a:r>
              <a:rPr lang="zh-CN" altLang="en-US" sz="2400" dirty="0">
                <a:latin typeface="微软雅黑" panose="020B0503020204020204" pitchFamily="34" charset="-122"/>
                <a:ea typeface="微软雅黑" panose="020B0503020204020204" pitchFamily="34" charset="-122"/>
              </a:rPr>
              <a:t>年 </a:t>
            </a:r>
            <a:r>
              <a:rPr lang="en-US" altLang="zh-CN" sz="2400" dirty="0">
                <a:latin typeface="微软雅黑" panose="020B0503020204020204" pitchFamily="34" charset="-122"/>
                <a:ea typeface="微软雅黑" panose="020B0503020204020204" pitchFamily="34" charset="-122"/>
              </a:rPr>
              <a:t>AT&amp;T</a:t>
            </a:r>
            <a:r>
              <a:rPr lang="zh-CN" altLang="en-US" sz="2400" dirty="0">
                <a:latin typeface="微软雅黑" panose="020B0503020204020204" pitchFamily="34" charset="-122"/>
                <a:ea typeface="微软雅黑" panose="020B0503020204020204" pitchFamily="34" charset="-122"/>
              </a:rPr>
              <a:t>被分解为：</a:t>
            </a:r>
            <a:endParaRPr lang="en-US" altLang="zh-CN" sz="2400" dirty="0">
              <a:latin typeface="微软雅黑" panose="020B0503020204020204" pitchFamily="34" charset="-122"/>
              <a:ea typeface="微软雅黑" panose="020B0503020204020204" pitchFamily="34" charset="-122"/>
            </a:endParaRPr>
          </a:p>
          <a:p>
            <a:pPr lvl="1">
              <a:lnSpc>
                <a:spcPct val="100000"/>
              </a:lnSpc>
            </a:pPr>
            <a:r>
              <a:rPr lang="en-US" altLang="zh-CN" sz="2000" dirty="0">
                <a:latin typeface="微软雅黑" panose="020B0503020204020204" pitchFamily="34" charset="-122"/>
                <a:ea typeface="微软雅黑" panose="020B0503020204020204" pitchFamily="34" charset="-122"/>
              </a:rPr>
              <a:t>AT&amp;T</a:t>
            </a:r>
            <a:r>
              <a:rPr lang="zh-CN" altLang="en-US" sz="2000" dirty="0">
                <a:latin typeface="微软雅黑" panose="020B0503020204020204" pitchFamily="34" charset="-122"/>
                <a:ea typeface="微软雅黑" panose="020B0503020204020204" pitchFamily="34" charset="-122"/>
              </a:rPr>
              <a:t>长话公司</a:t>
            </a:r>
            <a:endParaRPr lang="en-US" altLang="zh-CN" sz="2000" dirty="0">
              <a:latin typeface="微软雅黑" panose="020B0503020204020204" pitchFamily="34" charset="-122"/>
              <a:ea typeface="微软雅黑" panose="020B0503020204020204" pitchFamily="34" charset="-122"/>
            </a:endParaRPr>
          </a:p>
          <a:p>
            <a:pPr lvl="1">
              <a:lnSpc>
                <a:spcPct val="100000"/>
              </a:lnSpc>
            </a:pPr>
            <a:r>
              <a:rPr lang="zh-CN" altLang="en-US" sz="2000" dirty="0">
                <a:latin typeface="微软雅黑" panose="020B0503020204020204" pitchFamily="34" charset="-122"/>
                <a:ea typeface="微软雅黑" panose="020B0503020204020204" pitchFamily="34" charset="-122"/>
              </a:rPr>
              <a:t>贝尔运营公司：</a:t>
            </a:r>
            <a:r>
              <a:rPr lang="en-US" altLang="zh-CN" sz="2000" dirty="0">
                <a:latin typeface="微软雅黑" panose="020B0503020204020204" pitchFamily="34" charset="-122"/>
                <a:ea typeface="微软雅黑" panose="020B0503020204020204" pitchFamily="34" charset="-122"/>
              </a:rPr>
              <a:t>BOCs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Bell Operating Companies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100000"/>
              </a:lnSpc>
            </a:pPr>
            <a:r>
              <a:rPr lang="zh-CN" altLang="en-US" sz="2000" dirty="0">
                <a:latin typeface="微软雅黑" panose="020B0503020204020204" pitchFamily="34" charset="-122"/>
                <a:ea typeface="微软雅黑" panose="020B0503020204020204" pitchFamily="34" charset="-122"/>
              </a:rPr>
              <a:t>其他一些部门（</a:t>
            </a:r>
            <a:r>
              <a:rPr lang="en-US" altLang="zh-CN" sz="2000" dirty="0">
                <a:latin typeface="微软雅黑" panose="020B0503020204020204" pitchFamily="34" charset="-122"/>
                <a:ea typeface="微软雅黑" panose="020B0503020204020204" pitchFamily="34" charset="-122"/>
              </a:rPr>
              <a:t>a few other pieces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400" dirty="0">
                <a:latin typeface="微软雅黑" panose="020B0503020204020204" pitchFamily="34" charset="-122"/>
                <a:ea typeface="微软雅黑" panose="020B0503020204020204" pitchFamily="34" charset="-122"/>
              </a:rPr>
              <a:t>整个美国被分为：</a:t>
            </a:r>
            <a:endParaRPr lang="en-US" altLang="zh-CN" sz="2400" dirty="0">
              <a:latin typeface="微软雅黑" panose="020B0503020204020204" pitchFamily="34" charset="-122"/>
              <a:ea typeface="微软雅黑" panose="020B0503020204020204" pitchFamily="34" charset="-122"/>
            </a:endParaRPr>
          </a:p>
          <a:p>
            <a:pPr lvl="1">
              <a:lnSpc>
                <a:spcPct val="100000"/>
              </a:lnSpc>
            </a:pPr>
            <a:r>
              <a:rPr lang="en-US" altLang="zh-CN" sz="2000" dirty="0">
                <a:latin typeface="微软雅黑" panose="020B0503020204020204" pitchFamily="34" charset="-122"/>
                <a:ea typeface="微软雅黑" panose="020B0503020204020204" pitchFamily="34" charset="-122"/>
              </a:rPr>
              <a:t>LATAs</a:t>
            </a:r>
            <a:r>
              <a:rPr lang="zh-CN" altLang="en-US" sz="2000" dirty="0">
                <a:latin typeface="微软雅黑" panose="020B0503020204020204" pitchFamily="34" charset="-122"/>
                <a:ea typeface="微软雅黑" panose="020B0503020204020204" pitchFamily="34" charset="-122"/>
              </a:rPr>
              <a:t>（本地接入和传输区）</a:t>
            </a:r>
            <a:endParaRPr lang="en-US" altLang="zh-CN" sz="2000" dirty="0">
              <a:latin typeface="微软雅黑" panose="020B0503020204020204" pitchFamily="34" charset="-122"/>
              <a:ea typeface="微软雅黑" panose="020B0503020204020204" pitchFamily="34" charset="-122"/>
            </a:endParaRPr>
          </a:p>
          <a:p>
            <a:pPr lvl="1">
              <a:lnSpc>
                <a:spcPct val="100000"/>
              </a:lnSpc>
            </a:pPr>
            <a:r>
              <a:rPr lang="zh-CN" altLang="en-US" sz="2000" dirty="0">
                <a:latin typeface="微软雅黑" panose="020B0503020204020204" pitchFamily="34" charset="-122"/>
                <a:ea typeface="微软雅黑" panose="020B0503020204020204" pitchFamily="34" charset="-122"/>
              </a:rPr>
              <a:t>本地交换承运商：</a:t>
            </a:r>
            <a:r>
              <a:rPr lang="en-US" altLang="zh-CN" sz="2000" dirty="0">
                <a:latin typeface="微软雅黑" panose="020B0503020204020204" pitchFamily="34" charset="-122"/>
                <a:ea typeface="微软雅黑" panose="020B0503020204020204" pitchFamily="34" charset="-122"/>
              </a:rPr>
              <a:t>LEC</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Local Exchange Carrier</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00000"/>
              </a:lnSpc>
            </a:pPr>
            <a:r>
              <a:rPr lang="en-US" altLang="zh-CN" sz="2400" dirty="0">
                <a:latin typeface="微软雅黑" panose="020B0503020204020204" pitchFamily="34" charset="-122"/>
                <a:ea typeface="微软雅黑" panose="020B0503020204020204" pitchFamily="34" charset="-122"/>
              </a:rPr>
              <a:t>LATA</a:t>
            </a:r>
            <a:r>
              <a:rPr lang="zh-CN" altLang="en-US" sz="2400" dirty="0">
                <a:latin typeface="微软雅黑" panose="020B0503020204020204" pitchFamily="34" charset="-122"/>
                <a:ea typeface="微软雅黑" panose="020B0503020204020204" pitchFamily="34" charset="-122"/>
              </a:rPr>
              <a:t>之间的业务：</a:t>
            </a:r>
            <a:endParaRPr lang="en-US" altLang="zh-CN" sz="2400" dirty="0">
              <a:latin typeface="微软雅黑" panose="020B0503020204020204" pitchFamily="34" charset="-122"/>
              <a:ea typeface="微软雅黑" panose="020B0503020204020204" pitchFamily="34" charset="-122"/>
            </a:endParaRPr>
          </a:p>
          <a:p>
            <a:pPr lvl="1">
              <a:lnSpc>
                <a:spcPct val="100000"/>
              </a:lnSpc>
            </a:pPr>
            <a:r>
              <a:rPr lang="zh-CN" altLang="en-US" sz="2000" dirty="0">
                <a:latin typeface="微软雅黑" panose="020B0503020204020204" pitchFamily="34" charset="-122"/>
                <a:ea typeface="微软雅黑" panose="020B0503020204020204" pitchFamily="34" charset="-122"/>
              </a:rPr>
              <a:t>跨区交换承运商：</a:t>
            </a:r>
            <a:r>
              <a:rPr lang="en-US" altLang="zh-CN" sz="2000" dirty="0">
                <a:latin typeface="微软雅黑" panose="020B0503020204020204" pitchFamily="34" charset="-122"/>
                <a:ea typeface="微软雅黑" panose="020B0503020204020204" pitchFamily="34" charset="-122"/>
              </a:rPr>
              <a:t>IXC</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IntereXchange</a:t>
            </a:r>
            <a:r>
              <a:rPr lang="en-US" altLang="zh-CN" sz="2000" dirty="0">
                <a:latin typeface="微软雅黑" panose="020B0503020204020204" pitchFamily="34" charset="-122"/>
                <a:ea typeface="微软雅黑" panose="020B0503020204020204" pitchFamily="34" charset="-122"/>
              </a:rPr>
              <a:t> Carrier</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100000"/>
              </a:lnSpc>
            </a:pPr>
            <a:r>
              <a:rPr lang="zh-CN" altLang="en-US" sz="2000" dirty="0">
                <a:latin typeface="微软雅黑" panose="020B0503020204020204" pitchFamily="34" charset="-122"/>
                <a:ea typeface="微软雅黑" panose="020B0503020204020204" pitchFamily="34" charset="-122"/>
              </a:rPr>
              <a:t>汇接点：</a:t>
            </a:r>
            <a:r>
              <a:rPr lang="en-US" altLang="zh-CN" sz="2000" dirty="0">
                <a:latin typeface="微软雅黑" panose="020B0503020204020204" pitchFamily="34" charset="-122"/>
                <a:ea typeface="微软雅黑" panose="020B0503020204020204" pitchFamily="34" charset="-122"/>
              </a:rPr>
              <a:t>POP</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Point of Presence</a:t>
            </a:r>
            <a:r>
              <a:rPr lang="zh-CN" altLang="en-US" sz="2000" dirty="0">
                <a:latin typeface="微软雅黑" panose="020B0503020204020204" pitchFamily="34" charset="-122"/>
                <a:ea typeface="微软雅黑" panose="020B0503020204020204" pitchFamily="34" charset="-122"/>
              </a:rPr>
              <a:t>）或</a:t>
            </a:r>
            <a:r>
              <a:rPr lang="en-US" altLang="zh-CN" sz="2000" dirty="0">
                <a:latin typeface="微软雅黑" panose="020B0503020204020204" pitchFamily="34" charset="-122"/>
                <a:ea typeface="微软雅黑" panose="020B0503020204020204" pitchFamily="34" charset="-122"/>
              </a:rPr>
              <a:t>Switching Office</a:t>
            </a:r>
          </a:p>
          <a:p>
            <a:pPr lvl="1">
              <a:lnSpc>
                <a:spcPct val="100000"/>
              </a:lnSpc>
            </a:pPr>
            <a:r>
              <a:rPr lang="en-US" altLang="zh-CN" sz="2000" dirty="0">
                <a:latin typeface="微软雅黑" panose="020B0503020204020204" pitchFamily="34" charset="-122"/>
                <a:ea typeface="微软雅黑" panose="020B0503020204020204" pitchFamily="34" charset="-122"/>
              </a:rPr>
              <a:t>IXC</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AT&amp;T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MCI</a:t>
            </a:r>
            <a:r>
              <a:rPr lang="zh-CN" altLang="en-US" sz="2000" dirty="0">
                <a:latin typeface="微软雅黑" panose="020B0503020204020204" pitchFamily="34" charset="-122"/>
                <a:ea typeface="微软雅黑" panose="020B0503020204020204" pitchFamily="34" charset="-122"/>
              </a:rPr>
              <a:t>或</a:t>
            </a:r>
            <a:r>
              <a:rPr lang="en-US" altLang="zh-CN" sz="2000" dirty="0">
                <a:latin typeface="微软雅黑" panose="020B0503020204020204" pitchFamily="34" charset="-122"/>
                <a:ea typeface="微软雅黑" panose="020B0503020204020204" pitchFamily="34" charset="-122"/>
              </a:rPr>
              <a:t>US Sprint</a:t>
            </a:r>
          </a:p>
          <a:p>
            <a:pPr lvl="1">
              <a:lnSpc>
                <a:spcPct val="100000"/>
              </a:lnSpc>
            </a:pPr>
            <a:endParaRPr lang="en-US" altLang="zh-CN" sz="2000" dirty="0">
              <a:latin typeface="微软雅黑" panose="020B0503020204020204" pitchFamily="34" charset="-122"/>
              <a:ea typeface="微软雅黑" panose="020B0503020204020204" pitchFamily="34" charset="-122"/>
            </a:endParaRPr>
          </a:p>
        </p:txBody>
      </p:sp>
      <p:sp>
        <p:nvSpPr>
          <p:cNvPr id="3686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2" name="标题 1">
            <a:extLst>
              <a:ext uri="{FF2B5EF4-FFF2-40B4-BE49-F238E27FC236}">
                <a16:creationId xmlns:a16="http://schemas.microsoft.com/office/drawing/2014/main" id="{884B9F64-BC2E-4B96-8EFC-543B4B44AEE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The Politics of Telephones</a:t>
            </a:r>
            <a:endParaRPr lang="zh-CN" altLang="en-US" dirty="0"/>
          </a:p>
        </p:txBody>
      </p:sp>
      <p:sp>
        <p:nvSpPr>
          <p:cNvPr id="4" name="文本框 3">
            <a:extLst>
              <a:ext uri="{FF2B5EF4-FFF2-40B4-BE49-F238E27FC236}">
                <a16:creationId xmlns:a16="http://schemas.microsoft.com/office/drawing/2014/main" id="{92269060-F5DC-4F64-9DB6-6E1E9DDC9ECE}"/>
              </a:ext>
            </a:extLst>
          </p:cNvPr>
          <p:cNvSpPr txBox="1"/>
          <p:nvPr/>
        </p:nvSpPr>
        <p:spPr>
          <a:xfrm>
            <a:off x="9881419" y="3899473"/>
            <a:ext cx="1723549"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促进竞争！</a:t>
            </a:r>
          </a:p>
        </p:txBody>
      </p:sp>
    </p:spTree>
    <p:extLst>
      <p:ext uri="{BB962C8B-B14F-4D97-AF65-F5344CB8AC3E}">
        <p14:creationId xmlns:p14="http://schemas.microsoft.com/office/powerpoint/2010/main" val="22221629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407996" y="1066092"/>
            <a:ext cx="11237330" cy="1488329"/>
          </a:xfrm>
        </p:spPr>
        <p:txBody>
          <a:bodyPr>
            <a:normAutofit/>
          </a:bodyPr>
          <a:lstStyle/>
          <a:p>
            <a:r>
              <a:rPr lang="en-US" altLang="zh-CN" sz="2400" dirty="0">
                <a:ea typeface="宋体" panose="02010600030101010101" pitchFamily="2" charset="-122"/>
              </a:rPr>
              <a:t>In the U.S., there is a distinction for competition between serving a local area (</a:t>
            </a:r>
            <a:r>
              <a:rPr lang="en-US" altLang="zh-CN" sz="2400" dirty="0" err="1">
                <a:ea typeface="宋体" panose="02010600030101010101" pitchFamily="2" charset="-122"/>
              </a:rPr>
              <a:t>LECs:</a:t>
            </a:r>
            <a:r>
              <a:rPr lang="en-US" altLang="zh-CN" sz="2000" dirty="0" err="1">
                <a:ea typeface="宋体" panose="02010600030101010101" pitchFamily="2" charset="-122"/>
              </a:rPr>
              <a:t>Local</a:t>
            </a:r>
            <a:r>
              <a:rPr lang="en-US" altLang="zh-CN" sz="2000" dirty="0">
                <a:ea typeface="宋体" panose="02010600030101010101" pitchFamily="2" charset="-122"/>
              </a:rPr>
              <a:t> Exchange Carrier</a:t>
            </a:r>
            <a:r>
              <a:rPr lang="zh-CN" altLang="en-US" sz="1800" b="0" i="0" dirty="0">
                <a:solidFill>
                  <a:srgbClr val="333333"/>
                </a:solidFill>
                <a:effectLst/>
                <a:latin typeface="Microsoft Yahei" panose="020B0503020204020204" pitchFamily="34" charset="-122"/>
                <a:ea typeface="Microsoft Yahei" panose="020B0503020204020204" pitchFamily="34" charset="-122"/>
              </a:rPr>
              <a:t>本地交换电信公司</a:t>
            </a:r>
            <a:r>
              <a:rPr lang="en-US" altLang="zh-CN" sz="2400" dirty="0">
                <a:ea typeface="宋体" panose="02010600030101010101" pitchFamily="2" charset="-122"/>
              </a:rPr>
              <a:t>) and connecting to a local area (at a POP</a:t>
            </a:r>
            <a:r>
              <a:rPr lang="zh-CN" altLang="en-US" sz="2400" dirty="0">
                <a:ea typeface="宋体" panose="02010600030101010101" pitchFamily="2" charset="-122"/>
              </a:rPr>
              <a:t>交换局</a:t>
            </a:r>
            <a:r>
              <a:rPr lang="en-US" altLang="zh-CN" sz="2400" dirty="0">
                <a:ea typeface="宋体" panose="02010600030101010101" pitchFamily="2" charset="-122"/>
              </a:rPr>
              <a:t>) to switch calls across areas (IXCs</a:t>
            </a:r>
            <a:r>
              <a:rPr lang="zh-CN" altLang="en-US" sz="1800" dirty="0">
                <a:solidFill>
                  <a:srgbClr val="333333"/>
                </a:solidFill>
                <a:latin typeface="Microsoft Yahei" panose="020B0503020204020204" pitchFamily="34" charset="-122"/>
                <a:ea typeface="Microsoft Yahei" panose="020B0503020204020204" pitchFamily="34" charset="-122"/>
              </a:rPr>
              <a:t>长途电信公司</a:t>
            </a:r>
            <a:r>
              <a:rPr lang="en-US" altLang="zh-CN" sz="2400" dirty="0">
                <a:ea typeface="宋体" panose="02010600030101010101" pitchFamily="2" charset="-122"/>
              </a:rPr>
              <a:t>)</a:t>
            </a:r>
          </a:p>
          <a:p>
            <a:pPr lvl="1"/>
            <a:r>
              <a:rPr lang="en-US" altLang="zh-CN" sz="2000" dirty="0">
                <a:ea typeface="宋体" panose="02010600030101010101" pitchFamily="2" charset="-122"/>
              </a:rPr>
              <a:t>Customers of a LEC can dial via any IXC they choose</a:t>
            </a:r>
          </a:p>
          <a:p>
            <a:endParaRPr lang="en-US" altLang="zh-CN" sz="2400" dirty="0">
              <a:ea typeface="宋体" panose="02010600030101010101" pitchFamily="2" charset="-122"/>
            </a:endParaRPr>
          </a:p>
        </p:txBody>
      </p:sp>
      <p:pic>
        <p:nvPicPr>
          <p:cNvPr id="368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360" y="2406152"/>
            <a:ext cx="5571038" cy="326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884B9F64-BC2E-4B96-8EFC-543B4B44AEE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The Politics of Telephones</a:t>
            </a:r>
            <a:endParaRPr lang="zh-CN" altLang="en-US" dirty="0"/>
          </a:p>
        </p:txBody>
      </p:sp>
      <p:sp>
        <p:nvSpPr>
          <p:cNvPr id="3" name="文本框 2">
            <a:extLst>
              <a:ext uri="{FF2B5EF4-FFF2-40B4-BE49-F238E27FC236}">
                <a16:creationId xmlns:a16="http://schemas.microsoft.com/office/drawing/2014/main" id="{840ECEDF-293D-4B0B-AE9E-1D6D6CC26560}"/>
              </a:ext>
            </a:extLst>
          </p:cNvPr>
          <p:cNvSpPr txBox="1"/>
          <p:nvPr/>
        </p:nvSpPr>
        <p:spPr>
          <a:xfrm>
            <a:off x="7806028" y="3103251"/>
            <a:ext cx="4174541" cy="1200329"/>
          </a:xfrm>
          <a:prstGeom prst="rect">
            <a:avLst/>
          </a:prstGeom>
          <a:noFill/>
        </p:spPr>
        <p:txBody>
          <a:bodyPr wrap="none" rtlCol="0">
            <a:spAutoFit/>
          </a:bodyPr>
          <a:lstStyle/>
          <a:p>
            <a:r>
              <a:rPr lang="en-US" altLang="zh-CN" dirty="0">
                <a:ea typeface="宋体" panose="02010600030101010101" pitchFamily="2" charset="-122"/>
              </a:rPr>
              <a:t>LEC: Local Exchange Carrier</a:t>
            </a:r>
          </a:p>
          <a:p>
            <a:r>
              <a:rPr lang="en-US" altLang="zh-CN" dirty="0">
                <a:ea typeface="宋体" panose="02010600030101010101" pitchFamily="2" charset="-122"/>
              </a:rPr>
              <a:t>IXC: </a:t>
            </a:r>
            <a:r>
              <a:rPr lang="en-US" altLang="zh-CN" dirty="0" err="1">
                <a:ea typeface="宋体" panose="02010600030101010101" pitchFamily="2" charset="-122"/>
              </a:rPr>
              <a:t>IntereXchange</a:t>
            </a:r>
            <a:r>
              <a:rPr lang="en-US" altLang="zh-CN" dirty="0">
                <a:ea typeface="宋体" panose="02010600030101010101" pitchFamily="2" charset="-122"/>
              </a:rPr>
              <a:t> Carrier</a:t>
            </a:r>
          </a:p>
          <a:p>
            <a:r>
              <a:rPr lang="en-US" altLang="zh-CN" dirty="0">
                <a:ea typeface="宋体" panose="02010600030101010101" pitchFamily="2" charset="-122"/>
              </a:rPr>
              <a:t>POP: Point of Presence (switching office)</a:t>
            </a:r>
            <a:endParaRPr lang="en-US" altLang="zh-CN" dirty="0"/>
          </a:p>
          <a:p>
            <a:r>
              <a:rPr lang="en-US" altLang="zh-CN" dirty="0"/>
              <a:t>LATA: local access and transport areas</a:t>
            </a:r>
            <a:endParaRPr lang="zh-CN" altLang="en-US" dirty="0"/>
          </a:p>
        </p:txBody>
      </p:sp>
      <p:sp>
        <p:nvSpPr>
          <p:cNvPr id="4" name="文本框 3">
            <a:extLst>
              <a:ext uri="{FF2B5EF4-FFF2-40B4-BE49-F238E27FC236}">
                <a16:creationId xmlns:a16="http://schemas.microsoft.com/office/drawing/2014/main" id="{6236AFD5-5699-44B3-AA3E-5908BC3C3B0A}"/>
              </a:ext>
            </a:extLst>
          </p:cNvPr>
          <p:cNvSpPr txBox="1"/>
          <p:nvPr/>
        </p:nvSpPr>
        <p:spPr>
          <a:xfrm>
            <a:off x="1014689" y="5791908"/>
            <a:ext cx="5976046" cy="830997"/>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LATA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LEC</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IXC</a:t>
            </a:r>
            <a:r>
              <a:rPr lang="zh-CN" altLang="en-US" sz="1600" dirty="0">
                <a:latin typeface="微软雅黑" panose="020B0503020204020204" pitchFamily="34" charset="-122"/>
                <a:ea typeface="微软雅黑" panose="020B0503020204020204" pitchFamily="34" charset="-122"/>
              </a:rPr>
              <a:t>之间的关系</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（所有的圆圈都是</a:t>
            </a:r>
            <a:r>
              <a:rPr lang="en-US" altLang="zh-CN" sz="1600" dirty="0">
                <a:latin typeface="微软雅黑" panose="020B0503020204020204" pitchFamily="34" charset="-122"/>
                <a:ea typeface="微软雅黑" panose="020B0503020204020204" pitchFamily="34" charset="-122"/>
              </a:rPr>
              <a:t>LEC</a:t>
            </a:r>
            <a:r>
              <a:rPr lang="zh-CN" altLang="en-US" sz="1600" dirty="0">
                <a:latin typeface="微软雅黑" panose="020B0503020204020204" pitchFamily="34" charset="-122"/>
                <a:ea typeface="微软雅黑" panose="020B0503020204020204" pitchFamily="34" charset="-122"/>
              </a:rPr>
              <a:t>交换局；六边形</a:t>
            </a:r>
            <a:r>
              <a:rPr lang="en-US" altLang="zh-CN" sz="1600" dirty="0">
                <a:latin typeface="微软雅黑" panose="020B0503020204020204" pitchFamily="34" charset="-122"/>
                <a:ea typeface="微软雅黑" panose="020B0503020204020204" pitchFamily="34" charset="-122"/>
              </a:rPr>
              <a:t>POP</a:t>
            </a:r>
            <a:r>
              <a:rPr lang="zh-CN" altLang="en-US" sz="1600" dirty="0">
                <a:latin typeface="微软雅黑" panose="020B0503020204020204" pitchFamily="34" charset="-122"/>
                <a:ea typeface="微软雅黑" panose="020B0503020204020204" pitchFamily="34" charset="-122"/>
              </a:rPr>
              <a:t>属于某一个</a:t>
            </a:r>
            <a:r>
              <a:rPr lang="en-US" altLang="zh-CN" sz="1600" dirty="0">
                <a:latin typeface="微软雅黑" panose="020B0503020204020204" pitchFamily="34" charset="-122"/>
                <a:ea typeface="微软雅黑" panose="020B0503020204020204" pitchFamily="34" charset="-122"/>
              </a:rPr>
              <a:t>IXC</a:t>
            </a:r>
            <a:r>
              <a:rPr lang="zh-CN" altLang="en-US" sz="1600" dirty="0">
                <a:latin typeface="微软雅黑" panose="020B0503020204020204" pitchFamily="34" charset="-122"/>
                <a:ea typeface="微软雅黑" panose="020B0503020204020204" pitchFamily="34" charset="-122"/>
              </a:rPr>
              <a:t>，内部数字标明了该</a:t>
            </a:r>
            <a:r>
              <a:rPr lang="en-US" altLang="zh-CN" sz="1600" dirty="0">
                <a:latin typeface="微软雅黑" panose="020B0503020204020204" pitchFamily="34" charset="-122"/>
                <a:ea typeface="微软雅黑" panose="020B0503020204020204" pitchFamily="34" charset="-122"/>
              </a:rPr>
              <a:t>IXC</a:t>
            </a:r>
            <a:r>
              <a:rPr lang="zh-CN" altLang="en-US" sz="1600" dirty="0">
                <a:latin typeface="微软雅黑" panose="020B0503020204020204" pitchFamily="34" charset="-122"/>
                <a:ea typeface="微软雅黑" panose="020B0503020204020204" pitchFamily="34" charset="-122"/>
              </a:rPr>
              <a:t>的号码）</a:t>
            </a:r>
          </a:p>
        </p:txBody>
      </p:sp>
    </p:spTree>
    <p:extLst>
      <p:ext uri="{BB962C8B-B14F-4D97-AF65-F5344CB8AC3E}">
        <p14:creationId xmlns:p14="http://schemas.microsoft.com/office/powerpoint/2010/main" val="5323763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8916" name="Rectangle 3"/>
          <p:cNvSpPr>
            <a:spLocks noGrp="1" noChangeArrowheads="1"/>
          </p:cNvSpPr>
          <p:nvPr>
            <p:ph idx="1"/>
          </p:nvPr>
        </p:nvSpPr>
        <p:spPr>
          <a:xfrm>
            <a:off x="399786" y="1012205"/>
            <a:ext cx="11524878" cy="1073608"/>
          </a:xfrm>
        </p:spPr>
        <p:txBody>
          <a:bodyPr>
            <a:normAutofit lnSpcReduction="10000"/>
          </a:bodyPr>
          <a:lstStyle/>
          <a:p>
            <a:r>
              <a:rPr lang="en-US" altLang="zh-CN" sz="2400" dirty="0">
                <a:ea typeface="宋体" panose="02010600030101010101" pitchFamily="2" charset="-122"/>
              </a:rPr>
              <a:t>Telephone modems send digital data over an 3.1 </a:t>
            </a:r>
            <a:r>
              <a:rPr lang="en-US" altLang="zh-CN" sz="2400" dirty="0" err="1">
                <a:ea typeface="宋体" panose="02010600030101010101" pitchFamily="2" charset="-122"/>
              </a:rPr>
              <a:t>KHz</a:t>
            </a:r>
            <a:r>
              <a:rPr lang="zh-CN" altLang="en-US" sz="2400" dirty="0">
                <a:ea typeface="宋体" panose="02010600030101010101" pitchFamily="2" charset="-122"/>
              </a:rPr>
              <a:t>（标准话路带宽）</a:t>
            </a:r>
            <a:r>
              <a:rPr lang="en-US" altLang="zh-CN" sz="2400" dirty="0">
                <a:ea typeface="宋体" panose="02010600030101010101" pitchFamily="2" charset="-122"/>
              </a:rPr>
              <a:t> analog voice channel interface to the POTS (</a:t>
            </a:r>
            <a:r>
              <a:rPr lang="en-US" altLang="zh-CN" sz="2400" dirty="0"/>
              <a:t>plain old telephone service</a:t>
            </a:r>
            <a:r>
              <a:rPr lang="en-US" altLang="zh-CN" sz="2400" dirty="0">
                <a:ea typeface="宋体" panose="02010600030101010101" pitchFamily="2" charset="-122"/>
              </a:rPr>
              <a:t>)</a:t>
            </a:r>
          </a:p>
          <a:p>
            <a:pPr lvl="1"/>
            <a:r>
              <a:rPr lang="en-US" altLang="zh-CN" dirty="0">
                <a:ea typeface="宋体" panose="02010600030101010101" pitchFamily="2" charset="-122"/>
              </a:rPr>
              <a:t>Rates &lt;56 kbps; early way to connect to the Internet</a:t>
            </a:r>
          </a:p>
        </p:txBody>
      </p:sp>
      <p:pic>
        <p:nvPicPr>
          <p:cNvPr id="389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84" y="2419540"/>
            <a:ext cx="7983237"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F06DE50-8A85-493C-96B8-59DB70B67AF6}"/>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Local loop (1): modems</a:t>
            </a:r>
            <a:endParaRPr lang="zh-CN" altLang="en-US" dirty="0"/>
          </a:p>
        </p:txBody>
      </p:sp>
      <p:sp>
        <p:nvSpPr>
          <p:cNvPr id="3" name="文本框 2">
            <a:extLst>
              <a:ext uri="{FF2B5EF4-FFF2-40B4-BE49-F238E27FC236}">
                <a16:creationId xmlns:a16="http://schemas.microsoft.com/office/drawing/2014/main" id="{88FD572D-631D-4641-B40A-0E64BD6481B2}"/>
              </a:ext>
            </a:extLst>
          </p:cNvPr>
          <p:cNvSpPr txBox="1"/>
          <p:nvPr/>
        </p:nvSpPr>
        <p:spPr>
          <a:xfrm>
            <a:off x="8153400" y="2880401"/>
            <a:ext cx="3811022" cy="3046988"/>
          </a:xfrm>
          <a:prstGeom prst="rect">
            <a:avLst/>
          </a:prstGeom>
          <a:noFill/>
        </p:spPr>
        <p:txBody>
          <a:bodyPr wrap="square" rtlCol="0">
            <a:spAutoFit/>
          </a:bodyPr>
          <a:lstStyle/>
          <a:p>
            <a:pPr marL="285750" indent="-285750">
              <a:spcBef>
                <a:spcPts val="18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调制解调器</a:t>
            </a:r>
            <a:r>
              <a:rPr lang="en-US" altLang="zh-CN" dirty="0">
                <a:latin typeface="微软雅黑" panose="020B0503020204020204" pitchFamily="34" charset="-122"/>
                <a:ea typeface="微软雅黑" panose="020B0503020204020204" pitchFamily="34" charset="-122"/>
              </a:rPr>
              <a:t>Modem</a:t>
            </a:r>
            <a:r>
              <a:rPr lang="zh-CN" altLang="en-US" dirty="0">
                <a:latin typeface="微软雅黑" panose="020B0503020204020204" pitchFamily="34" charset="-122"/>
                <a:ea typeface="微软雅黑" panose="020B0503020204020204" pitchFamily="34" charset="-122"/>
              </a:rPr>
              <a:t>是由调制器（</a:t>
            </a:r>
            <a:r>
              <a:rPr lang="en-US" altLang="zh-CN" dirty="0" err="1">
                <a:latin typeface="微软雅黑" panose="020B0503020204020204" pitchFamily="34" charset="-122"/>
                <a:ea typeface="微软雅黑" panose="020B0503020204020204" pitchFamily="34" charset="-122"/>
              </a:rPr>
              <a:t>MOdulator</a:t>
            </a:r>
            <a:r>
              <a:rPr lang="zh-CN" altLang="en-US" dirty="0">
                <a:latin typeface="微软雅黑" panose="020B0503020204020204" pitchFamily="34" charset="-122"/>
                <a:ea typeface="微软雅黑" panose="020B0503020204020204" pitchFamily="34" charset="-122"/>
              </a:rPr>
              <a:t>）和解调器（</a:t>
            </a:r>
            <a:r>
              <a:rPr lang="en-US" altLang="zh-CN" dirty="0" err="1">
                <a:latin typeface="微软雅黑" panose="020B0503020204020204" pitchFamily="34" charset="-122"/>
                <a:ea typeface="微软雅黑" panose="020B0503020204020204" pitchFamily="34" charset="-122"/>
              </a:rPr>
              <a:t>DEModulator</a:t>
            </a:r>
            <a:r>
              <a:rPr lang="zh-CN" altLang="en-US" dirty="0">
                <a:latin typeface="微软雅黑" panose="020B0503020204020204" pitchFamily="34" charset="-122"/>
                <a:ea typeface="微软雅黑" panose="020B0503020204020204" pitchFamily="34" charset="-122"/>
              </a:rPr>
              <a:t>）取字头组成的。</a:t>
            </a:r>
            <a:endParaRPr lang="en-US" altLang="zh-CN" dirty="0">
              <a:latin typeface="微软雅黑" panose="020B0503020204020204" pitchFamily="34" charset="-122"/>
              <a:ea typeface="微软雅黑" panose="020B0503020204020204" pitchFamily="34" charset="-122"/>
            </a:endParaRPr>
          </a:p>
          <a:p>
            <a:pPr marL="285750" indent="-285750">
              <a:spcBef>
                <a:spcPts val="18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调制器：把要发送的数字信号转换为频率范围在</a:t>
            </a:r>
            <a:r>
              <a:rPr lang="en-US" altLang="zh-CN" dirty="0">
                <a:latin typeface="微软雅黑" panose="020B0503020204020204" pitchFamily="34" charset="-122"/>
                <a:ea typeface="微软雅黑" panose="020B0503020204020204" pitchFamily="34" charset="-122"/>
              </a:rPr>
              <a:t>300~3400Hz</a:t>
            </a:r>
            <a:r>
              <a:rPr lang="zh-CN" altLang="en-US" dirty="0">
                <a:latin typeface="微软雅黑" panose="020B0503020204020204" pitchFamily="34" charset="-122"/>
                <a:ea typeface="微软雅黑" panose="020B0503020204020204" pitchFamily="34" charset="-122"/>
              </a:rPr>
              <a:t>之间的模拟信号，以便在电话用户线上传送。</a:t>
            </a:r>
            <a:endParaRPr lang="en-US" altLang="zh-CN" dirty="0">
              <a:latin typeface="微软雅黑" panose="020B0503020204020204" pitchFamily="34" charset="-122"/>
              <a:ea typeface="微软雅黑" panose="020B0503020204020204" pitchFamily="34" charset="-122"/>
            </a:endParaRPr>
          </a:p>
          <a:p>
            <a:pPr marL="285750" indent="-285750">
              <a:spcBef>
                <a:spcPts val="18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解调器：把电话用户线上传送的模拟信号转换为数字信号。</a:t>
            </a:r>
            <a:endParaRPr lang="en-US" altLang="zh-CN"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9405740C-2C9C-403B-9C1C-EF3523115DA3}"/>
              </a:ext>
            </a:extLst>
          </p:cNvPr>
          <p:cNvSpPr txBox="1"/>
          <p:nvPr/>
        </p:nvSpPr>
        <p:spPr>
          <a:xfrm>
            <a:off x="399786" y="5199464"/>
            <a:ext cx="7559790"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调制器的主要作用就是个波形变换器，它把基带数字信号的波形变换成适合于模拟信道传输的波形</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解调器的作用就是个波形识别器，它将经过调制器变换过的模拟信号恢复成原来的数字信号。</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53650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2775FBC-C638-415E-B550-32C264621B78}"/>
              </a:ext>
            </a:extLst>
          </p:cNvPr>
          <p:cNvPicPr>
            <a:picLocks noChangeAspect="1"/>
          </p:cNvPicPr>
          <p:nvPr/>
        </p:nvPicPr>
        <p:blipFill>
          <a:blip r:embed="rId2"/>
          <a:stretch>
            <a:fillRect/>
          </a:stretch>
        </p:blipFill>
        <p:spPr>
          <a:xfrm>
            <a:off x="735881" y="1140750"/>
            <a:ext cx="10720237" cy="4770403"/>
          </a:xfrm>
          <a:prstGeom prst="rect">
            <a:avLst/>
          </a:prstGeom>
        </p:spPr>
      </p:pic>
    </p:spTree>
    <p:extLst>
      <p:ext uri="{BB962C8B-B14F-4D97-AF65-F5344CB8AC3E}">
        <p14:creationId xmlns:p14="http://schemas.microsoft.com/office/powerpoint/2010/main" val="4134993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5"/>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40964" name="Rectangle 3"/>
          <p:cNvSpPr>
            <a:spLocks noGrp="1" noChangeArrowheads="1"/>
          </p:cNvSpPr>
          <p:nvPr>
            <p:ph idx="1"/>
          </p:nvPr>
        </p:nvSpPr>
        <p:spPr>
          <a:xfrm>
            <a:off x="788681" y="1098397"/>
            <a:ext cx="10193035" cy="1123950"/>
          </a:xfrm>
        </p:spPr>
        <p:txBody>
          <a:bodyPr>
            <a:normAutofit fontScale="85000" lnSpcReduction="10000"/>
          </a:bodyPr>
          <a:lstStyle/>
          <a:p>
            <a:pPr marL="342900" indent="-342900">
              <a:buFont typeface="Arial" panose="020B0604020202020204" pitchFamily="34" charset="0"/>
              <a:buChar char="•"/>
            </a:pPr>
            <a:r>
              <a:rPr lang="en-US" altLang="zh-CN" sz="2400" dirty="0">
                <a:ea typeface="宋体" panose="02010600030101010101" pitchFamily="2" charset="-122"/>
              </a:rPr>
              <a:t>DSL </a:t>
            </a:r>
            <a:r>
              <a:rPr lang="en-US" altLang="zh-CN" sz="2400" u="sng" dirty="0">
                <a:ea typeface="宋体" panose="02010600030101010101" pitchFamily="2" charset="-122"/>
              </a:rPr>
              <a:t>broadband</a:t>
            </a:r>
            <a:r>
              <a:rPr lang="en-US" altLang="zh-CN" sz="2400" dirty="0">
                <a:ea typeface="宋体" panose="02010600030101010101" pitchFamily="2" charset="-122"/>
              </a:rPr>
              <a:t> sends data over the local loop to the local office using frequencies that are not used for POTS</a:t>
            </a:r>
          </a:p>
          <a:p>
            <a:pPr marL="342900" indent="-342900">
              <a:buFont typeface="Arial" panose="020B0604020202020204" pitchFamily="34" charset="0"/>
              <a:buChar char="•"/>
            </a:pPr>
            <a:r>
              <a:rPr lang="en-US" altLang="zh-CN" sz="2400" dirty="0">
                <a:ea typeface="宋体" panose="02010600030101010101" pitchFamily="2" charset="-122"/>
              </a:rPr>
              <a:t>DSL</a:t>
            </a:r>
            <a:r>
              <a:rPr lang="zh-CN" altLang="en-US" sz="2400" dirty="0">
                <a:ea typeface="宋体" panose="02010600030101010101" pitchFamily="2" charset="-122"/>
              </a:rPr>
              <a:t>提供全双工</a:t>
            </a:r>
            <a:r>
              <a:rPr lang="en-US" altLang="zh-CN" sz="2400" dirty="0">
                <a:ea typeface="宋体" panose="02010600030101010101" pitchFamily="2" charset="-122"/>
              </a:rPr>
              <a:t>160k bits/s</a:t>
            </a:r>
            <a:r>
              <a:rPr lang="zh-CN" altLang="en-US" sz="2400" dirty="0">
                <a:ea typeface="宋体" panose="02010600030101010101" pitchFamily="2" charset="-122"/>
              </a:rPr>
              <a:t>的数字传输，它是以铜质电话线为传输媒体的传输技术组合。</a:t>
            </a:r>
            <a:endParaRPr lang="en-US" altLang="zh-CN" sz="2400" dirty="0">
              <a:ea typeface="宋体" panose="02010600030101010101" pitchFamily="2" charset="-122"/>
            </a:endParaRPr>
          </a:p>
        </p:txBody>
      </p:sp>
      <p:sp>
        <p:nvSpPr>
          <p:cNvPr id="40965" name="Content Placeholder 12"/>
          <p:cNvSpPr>
            <a:spLocks noGrp="1"/>
          </p:cNvSpPr>
          <p:nvPr>
            <p:ph idx="11"/>
          </p:nvPr>
        </p:nvSpPr>
        <p:spPr>
          <a:xfrm>
            <a:off x="858523" y="2452075"/>
            <a:ext cx="4577085" cy="3152131"/>
          </a:xfrm>
        </p:spPr>
        <p:txBody>
          <a:bodyPr/>
          <a:lstStyle/>
          <a:p>
            <a:pPr marL="228600" lvl="1"/>
            <a:r>
              <a:rPr lang="en-US" altLang="zh-CN" dirty="0">
                <a:ea typeface="宋体" panose="02010600030101010101" pitchFamily="2" charset="-122"/>
              </a:rPr>
              <a:t>Telephone/computers attach to the same old phone line</a:t>
            </a:r>
          </a:p>
          <a:p>
            <a:pPr marL="228600" lvl="1">
              <a:spcBef>
                <a:spcPts val="1200"/>
              </a:spcBef>
            </a:pPr>
            <a:r>
              <a:rPr lang="en-US" altLang="zh-CN" dirty="0">
                <a:ea typeface="宋体" panose="02010600030101010101" pitchFamily="2" charset="-122"/>
              </a:rPr>
              <a:t>Rates vary with line</a:t>
            </a:r>
          </a:p>
          <a:p>
            <a:pPr marL="571500" lvl="2">
              <a:spcBef>
                <a:spcPts val="1200"/>
              </a:spcBef>
            </a:pPr>
            <a:r>
              <a:rPr lang="en-US" altLang="zh-CN" dirty="0">
                <a:ea typeface="宋体" panose="02010600030101010101" pitchFamily="2" charset="-122"/>
              </a:rPr>
              <a:t>ADSL2 up to 12 Mbps</a:t>
            </a:r>
          </a:p>
          <a:p>
            <a:pPr marL="228600" lvl="1">
              <a:spcBef>
                <a:spcPts val="1200"/>
              </a:spcBef>
            </a:pPr>
            <a:r>
              <a:rPr lang="en-US" altLang="zh-CN" dirty="0">
                <a:ea typeface="宋体" panose="02010600030101010101" pitchFamily="2" charset="-122"/>
              </a:rPr>
              <a:t>OFDM is used up to 1.1 MHz for ADSL2</a:t>
            </a:r>
          </a:p>
          <a:p>
            <a:pPr marL="571500" lvl="2">
              <a:spcBef>
                <a:spcPts val="1200"/>
              </a:spcBef>
            </a:pPr>
            <a:r>
              <a:rPr lang="en-US" altLang="zh-CN" dirty="0">
                <a:ea typeface="宋体" panose="02010600030101010101" pitchFamily="2" charset="-122"/>
              </a:rPr>
              <a:t>Most bandwidth down</a:t>
            </a:r>
          </a:p>
        </p:txBody>
      </p:sp>
      <p:pic>
        <p:nvPicPr>
          <p:cNvPr id="40966" name="Picture 2"/>
          <p:cNvPicPr>
            <a:picLocks noChangeAspect="1" noChangeArrowheads="1"/>
          </p:cNvPicPr>
          <p:nvPr/>
        </p:nvPicPr>
        <p:blipFill>
          <a:blip r:embed="rId3">
            <a:extLst>
              <a:ext uri="{28A0092B-C50C-407E-A947-70E740481C1C}">
                <a14:useLocalDpi xmlns:a14="http://schemas.microsoft.com/office/drawing/2010/main" val="0"/>
              </a:ext>
            </a:extLst>
          </a:blip>
          <a:srcRect b="1920"/>
          <a:stretch>
            <a:fillRect/>
          </a:stretch>
        </p:blipFill>
        <p:spPr bwMode="auto">
          <a:xfrm>
            <a:off x="6380477" y="2368832"/>
            <a:ext cx="49530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2"/>
          <p:cNvPicPr>
            <a:picLocks noChangeAspect="1" noChangeArrowheads="1"/>
          </p:cNvPicPr>
          <p:nvPr/>
        </p:nvPicPr>
        <p:blipFill>
          <a:blip r:embed="rId4">
            <a:extLst>
              <a:ext uri="{28A0092B-C50C-407E-A947-70E740481C1C}">
                <a14:useLocalDpi xmlns:a14="http://schemas.microsoft.com/office/drawing/2010/main" val="0"/>
              </a:ext>
            </a:extLst>
          </a:blip>
          <a:srcRect t="8058" r="5188"/>
          <a:stretch>
            <a:fillRect/>
          </a:stretch>
        </p:blipFill>
        <p:spPr bwMode="auto">
          <a:xfrm>
            <a:off x="6266177" y="5273958"/>
            <a:ext cx="504825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E63BED1D-80F3-49E5-8BBE-3B7EC0B598D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Local loop (2): Digital Subscriber Lines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数字用户线</a:t>
            </a:r>
            <a:endParaRPr lang="zh-CN" altLang="en-US" dirty="0"/>
          </a:p>
        </p:txBody>
      </p:sp>
    </p:spTree>
    <p:extLst>
      <p:ext uri="{BB962C8B-B14F-4D97-AF65-F5344CB8AC3E}">
        <p14:creationId xmlns:p14="http://schemas.microsoft.com/office/powerpoint/2010/main" val="39090360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430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518" y="2963917"/>
            <a:ext cx="8318500" cy="296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3"/>
          <p:cNvSpPr>
            <a:spLocks noGrp="1" noChangeArrowheads="1"/>
          </p:cNvSpPr>
          <p:nvPr>
            <p:ph idx="1"/>
          </p:nvPr>
        </p:nvSpPr>
        <p:spPr>
          <a:xfrm>
            <a:off x="656897" y="1129506"/>
            <a:ext cx="11014841" cy="1834411"/>
          </a:xfrm>
        </p:spPr>
        <p:txBody>
          <a:bodyPr/>
          <a:lstStyle/>
          <a:p>
            <a:r>
              <a:rPr lang="en-US" altLang="zh-CN" dirty="0">
                <a:ea typeface="宋体" panose="02010600030101010101" pitchFamily="2" charset="-122"/>
              </a:rPr>
              <a:t>FTTH broadband relies on deployment of fiber optic cables to provide high data rates  customers</a:t>
            </a:r>
          </a:p>
          <a:p>
            <a:pPr lvl="1"/>
            <a:r>
              <a:rPr lang="en-US" altLang="zh-CN" dirty="0">
                <a:ea typeface="宋体" panose="02010600030101010101" pitchFamily="2" charset="-122"/>
              </a:rPr>
              <a:t>One wavelength can be shared among many houses</a:t>
            </a:r>
          </a:p>
          <a:p>
            <a:pPr lvl="1"/>
            <a:r>
              <a:rPr lang="en-US" altLang="zh-CN" dirty="0">
                <a:ea typeface="宋体" panose="02010600030101010101" pitchFamily="2" charset="-122"/>
              </a:rPr>
              <a:t>Fiber is passive</a:t>
            </a:r>
            <a:r>
              <a:rPr lang="zh-CN" altLang="en-US" dirty="0">
                <a:ea typeface="宋体" panose="02010600030101010101" pitchFamily="2" charset="-122"/>
              </a:rPr>
              <a:t>无源的</a:t>
            </a:r>
            <a:r>
              <a:rPr lang="en-US" altLang="zh-CN" dirty="0">
                <a:ea typeface="宋体" panose="02010600030101010101" pitchFamily="2" charset="-122"/>
              </a:rPr>
              <a:t> (no amplifiers, etc.)</a:t>
            </a:r>
          </a:p>
        </p:txBody>
      </p:sp>
      <p:sp>
        <p:nvSpPr>
          <p:cNvPr id="2" name="标题 1">
            <a:extLst>
              <a:ext uri="{FF2B5EF4-FFF2-40B4-BE49-F238E27FC236}">
                <a16:creationId xmlns:a16="http://schemas.microsoft.com/office/drawing/2014/main" id="{0B2CC122-46E8-46D4-90C9-5DE10A97F07F}"/>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Local loop (3): Fiber To The Home</a:t>
            </a:r>
            <a:endParaRPr lang="zh-CN" altLang="en-US" dirty="0"/>
          </a:p>
        </p:txBody>
      </p:sp>
    </p:spTree>
    <p:extLst>
      <p:ext uri="{BB962C8B-B14F-4D97-AF65-F5344CB8AC3E}">
        <p14:creationId xmlns:p14="http://schemas.microsoft.com/office/powerpoint/2010/main" val="28338395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内容占位符 2"/>
          <p:cNvSpPr>
            <a:spLocks noGrp="1"/>
          </p:cNvSpPr>
          <p:nvPr>
            <p:ph idx="1"/>
          </p:nvPr>
        </p:nvSpPr>
        <p:spPr>
          <a:xfrm>
            <a:off x="523082" y="1083839"/>
            <a:ext cx="11052968" cy="1565504"/>
          </a:xfrm>
        </p:spPr>
        <p:txBody>
          <a:bodyPr>
            <a:normAutofit fontScale="77500" lnSpcReduction="20000"/>
          </a:bodyPr>
          <a:lstStyle/>
          <a:p>
            <a:pPr marL="457200" indent="-457200">
              <a:lnSpc>
                <a:spcPct val="120000"/>
              </a:lnSpc>
              <a:buFont typeface="Arial" panose="020B0604020202020204" pitchFamily="34" charset="0"/>
              <a:buChar char="•"/>
            </a:pPr>
            <a:r>
              <a:rPr lang="zh-CN" altLang="en-US" dirty="0">
                <a:latin typeface="Calibri" panose="020F0502020204030204" pitchFamily="34" charset="0"/>
                <a:ea typeface="宋体" panose="02010600030101010101" pitchFamily="2" charset="-122"/>
              </a:rPr>
              <a:t>数字信号的调制：模拟信号转变为数字信号的过程。数字信号由多种调制方法，包括脉冲编码调制</a:t>
            </a:r>
            <a:r>
              <a:rPr lang="en-US" altLang="zh-CN" dirty="0">
                <a:latin typeface="Calibri" panose="020F0502020204030204" pitchFamily="34" charset="0"/>
                <a:ea typeface="宋体" panose="02010600030101010101" pitchFamily="2" charset="-122"/>
              </a:rPr>
              <a:t>PCM</a:t>
            </a:r>
            <a:r>
              <a:rPr lang="zh-CN" altLang="en-US" dirty="0">
                <a:latin typeface="Calibri" panose="020F0502020204030204" pitchFamily="34" charset="0"/>
                <a:ea typeface="宋体" panose="02010600030101010101" pitchFamily="2" charset="-122"/>
              </a:rPr>
              <a:t>和增量调制</a:t>
            </a:r>
            <a:r>
              <a:rPr lang="el-GR" altLang="zh-CN" dirty="0">
                <a:latin typeface="Calibri" panose="020F0502020204030204" pitchFamily="34" charset="0"/>
                <a:ea typeface="宋体" panose="02010600030101010101" pitchFamily="2" charset="-122"/>
              </a:rPr>
              <a:t>Δ</a:t>
            </a:r>
            <a:r>
              <a:rPr lang="en-US" altLang="zh-CN" dirty="0">
                <a:latin typeface="Calibri" panose="020F0502020204030204" pitchFamily="34" charset="0"/>
                <a:ea typeface="宋体" panose="02010600030101010101" pitchFamily="2" charset="-122"/>
              </a:rPr>
              <a:t>M</a:t>
            </a:r>
            <a:r>
              <a:rPr lang="zh-CN" altLang="en-US" dirty="0">
                <a:latin typeface="Calibri" panose="020F0502020204030204" pitchFamily="34" charset="0"/>
                <a:ea typeface="宋体" panose="02010600030101010101" pitchFamily="2" charset="-122"/>
              </a:rPr>
              <a:t>。</a:t>
            </a:r>
            <a:endParaRPr lang="en-US" altLang="zh-CN" dirty="0">
              <a:latin typeface="Calibri" panose="020F0502020204030204" pitchFamily="34" charset="0"/>
              <a:ea typeface="宋体" panose="02010600030101010101" pitchFamily="2" charset="-122"/>
            </a:endParaRPr>
          </a:p>
          <a:p>
            <a:pPr marL="457200" indent="-457200">
              <a:lnSpc>
                <a:spcPct val="120000"/>
              </a:lnSpc>
              <a:buFont typeface="Arial" panose="020B0604020202020204" pitchFamily="34" charset="0"/>
              <a:buChar char="•"/>
            </a:pPr>
            <a:r>
              <a:rPr lang="en-US" altLang="zh-CN" dirty="0">
                <a:latin typeface="Calibri" panose="020F0502020204030204" pitchFamily="34" charset="0"/>
                <a:ea typeface="宋体" panose="02010600030101010101" pitchFamily="2" charset="-122"/>
              </a:rPr>
              <a:t>The most common technique to change an analog signal to digital data (digitization) is called pulse code modulation (PCM). </a:t>
            </a:r>
            <a:endParaRPr lang="zh-CN" altLang="en-US" dirty="0">
              <a:ea typeface="宋体" panose="02010600030101010101" pitchFamily="2" charset="-122"/>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276" y="3925289"/>
            <a:ext cx="1927225"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076" y="4398364"/>
            <a:ext cx="12414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700" y="3925288"/>
            <a:ext cx="5029200"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2"/>
          <p:cNvGrpSpPr>
            <a:grpSpLocks/>
          </p:cNvGrpSpPr>
          <p:nvPr/>
        </p:nvGrpSpPr>
        <p:grpSpPr bwMode="auto">
          <a:xfrm>
            <a:off x="5549900" y="2758475"/>
            <a:ext cx="2781300" cy="1792288"/>
            <a:chOff x="3886200" y="685800"/>
            <a:chExt cx="2780721" cy="1792800"/>
          </a:xfrm>
        </p:grpSpPr>
        <p:pic>
          <p:nvPicPr>
            <p:cNvPr id="4404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685800"/>
              <a:ext cx="2780721" cy="72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0" y="1371600"/>
              <a:ext cx="36000" cy="11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3"/>
          <p:cNvGrpSpPr>
            <a:grpSpLocks/>
          </p:cNvGrpSpPr>
          <p:nvPr/>
        </p:nvGrpSpPr>
        <p:grpSpPr bwMode="auto">
          <a:xfrm>
            <a:off x="4703764" y="4673001"/>
            <a:ext cx="2446337" cy="1744663"/>
            <a:chOff x="3039366" y="3170404"/>
            <a:chExt cx="2447034" cy="1744530"/>
          </a:xfrm>
        </p:grpSpPr>
        <p:pic>
          <p:nvPicPr>
            <p:cNvPr id="4404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9366" y="4191000"/>
              <a:ext cx="2447034" cy="72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3"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3170404"/>
              <a:ext cx="36000" cy="11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a:extLst>
              <a:ext uri="{FF2B5EF4-FFF2-40B4-BE49-F238E27FC236}">
                <a16:creationId xmlns:a16="http://schemas.microsoft.com/office/drawing/2014/main" id="{6530C0C4-0B64-424E-8AE6-548F5F83E6A2}"/>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PCM</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Pulse Code Modulation</a:t>
            </a:r>
            <a:r>
              <a:rPr lang="zh-CN" altLang="en-US" dirty="0"/>
              <a:t>脉冲编码调制</a:t>
            </a:r>
          </a:p>
        </p:txBody>
      </p:sp>
    </p:spTree>
    <p:extLst>
      <p:ext uri="{BB962C8B-B14F-4D97-AF65-F5344CB8AC3E}">
        <p14:creationId xmlns:p14="http://schemas.microsoft.com/office/powerpoint/2010/main" val="3238022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ntr" presetSubtype="16"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3"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3" presetClass="entr" presetSubtype="1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标题 1">
            <a:extLst>
              <a:ext uri="{FF2B5EF4-FFF2-40B4-BE49-F238E27FC236}">
                <a16:creationId xmlns:a16="http://schemas.microsoft.com/office/drawing/2014/main" id="{6530C0C4-0B64-424E-8AE6-548F5F83E6A2}"/>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PCM</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Pulse Code Modulation</a:t>
            </a:r>
            <a:r>
              <a:rPr lang="zh-CN" altLang="en-US" dirty="0"/>
              <a:t>脉冲编码调制</a:t>
            </a:r>
          </a:p>
        </p:txBody>
      </p:sp>
      <p:pic>
        <p:nvPicPr>
          <p:cNvPr id="4" name="Picture 4">
            <a:extLst>
              <a:ext uri="{FF2B5EF4-FFF2-40B4-BE49-F238E27FC236}">
                <a16:creationId xmlns:a16="http://schemas.microsoft.com/office/drawing/2014/main" id="{93B6AB9D-4394-4EA6-9FFB-8C5E1E00A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312" y="972095"/>
            <a:ext cx="6590660" cy="517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04426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内容占位符 2"/>
          <p:cNvSpPr>
            <a:spLocks noGrp="1"/>
          </p:cNvSpPr>
          <p:nvPr>
            <p:ph idx="1"/>
          </p:nvPr>
        </p:nvSpPr>
        <p:spPr>
          <a:xfrm>
            <a:off x="361023" y="1005461"/>
            <a:ext cx="11368354" cy="1451990"/>
          </a:xfrm>
        </p:spPr>
        <p:txBody>
          <a:bodyPr/>
          <a:lstStyle/>
          <a:p>
            <a:pPr marL="342900" indent="-342900">
              <a:buFont typeface="Arial" pitchFamily="34" charset="0"/>
              <a:buChar char="•"/>
            </a:pPr>
            <a:r>
              <a:rPr lang="en-US" altLang="zh-CN" dirty="0">
                <a:ea typeface="宋体" panose="02010600030101010101" pitchFamily="2" charset="-122"/>
              </a:rPr>
              <a:t>According to the Nyquist theorem, the sampling rate must be at least 2 times </a:t>
            </a:r>
            <a:r>
              <a:rPr lang="en-US" altLang="zh-CN" b="1" i="1" dirty="0">
                <a:solidFill>
                  <a:srgbClr val="0000FF"/>
                </a:solidFill>
                <a:ea typeface="宋体" panose="02010600030101010101" pitchFamily="2" charset="-122"/>
              </a:rPr>
              <a:t>the highest frequency </a:t>
            </a:r>
            <a:r>
              <a:rPr lang="en-US" altLang="zh-CN" dirty="0">
                <a:ea typeface="宋体" panose="02010600030101010101" pitchFamily="2" charset="-122"/>
              </a:rPr>
              <a:t>contained in the signal.</a:t>
            </a:r>
          </a:p>
          <a:p>
            <a:pPr marL="342900" indent="-342900"/>
            <a:r>
              <a:rPr lang="en-US" altLang="zh-CN" dirty="0">
                <a:solidFill>
                  <a:srgbClr val="FF0000"/>
                </a:solidFill>
                <a:ea typeface="宋体" panose="02010600030101010101" pitchFamily="2" charset="-122"/>
              </a:rPr>
              <a:t>   ATTENTION</a:t>
            </a:r>
            <a:r>
              <a:rPr lang="en-US" altLang="zh-CN" dirty="0">
                <a:ea typeface="宋体" panose="02010600030101010101" pitchFamily="2" charset="-122"/>
              </a:rPr>
              <a:t>: the highest frequency is </a:t>
            </a:r>
            <a:r>
              <a:rPr lang="en-US" altLang="zh-CN" dirty="0">
                <a:solidFill>
                  <a:srgbClr val="FF0000"/>
                </a:solidFill>
                <a:ea typeface="宋体" panose="02010600030101010101" pitchFamily="2" charset="-122"/>
              </a:rPr>
              <a:t>not</a:t>
            </a:r>
            <a:r>
              <a:rPr lang="en-US" altLang="zh-CN" dirty="0">
                <a:ea typeface="宋体" panose="02010600030101010101" pitchFamily="2" charset="-122"/>
              </a:rPr>
              <a:t> the bandwidth. </a:t>
            </a:r>
          </a:p>
        </p:txBody>
      </p:sp>
      <p:sp>
        <p:nvSpPr>
          <p:cNvPr id="46084" name="页脚占位符 3"/>
          <p:cNvSpPr>
            <a:spLocks noGrp="1"/>
          </p:cNvSpPr>
          <p:nvPr>
            <p:ph type="ftr" sz="quarter" idx="10"/>
          </p:nvPr>
        </p:nvSpPr>
        <p:spPr>
          <a:xfrm>
            <a:off x="4038600" y="6356350"/>
            <a:ext cx="41148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标题 1">
            <a:extLst>
              <a:ext uri="{FF2B5EF4-FFF2-40B4-BE49-F238E27FC236}">
                <a16:creationId xmlns:a16="http://schemas.microsoft.com/office/drawing/2014/main" id="{CAD12D02-936C-4703-A427-EB55BC2CC9A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a:solidFill>
                  <a:srgbClr val="C00000"/>
                </a:solidFill>
                <a:latin typeface="微软雅黑" panose="020B0503020204020204" pitchFamily="34" charset="-122"/>
                <a:ea typeface="微软雅黑" panose="020B0503020204020204" pitchFamily="34" charset="-122"/>
                <a:cs typeface="+mn-cs"/>
              </a:rPr>
              <a:t>Nyquist Sampling Theory</a:t>
            </a:r>
            <a:endParaRPr lang="zh-CN" altLang="en-US" dirty="0"/>
          </a:p>
        </p:txBody>
      </p:sp>
      <p:pic>
        <p:nvPicPr>
          <p:cNvPr id="3" name="图片 2">
            <a:extLst>
              <a:ext uri="{FF2B5EF4-FFF2-40B4-BE49-F238E27FC236}">
                <a16:creationId xmlns:a16="http://schemas.microsoft.com/office/drawing/2014/main" id="{EA52F050-F587-4FF8-90E2-BA85EB258B32}"/>
              </a:ext>
            </a:extLst>
          </p:cNvPr>
          <p:cNvPicPr>
            <a:picLocks noChangeAspect="1"/>
          </p:cNvPicPr>
          <p:nvPr/>
        </p:nvPicPr>
        <p:blipFill>
          <a:blip r:embed="rId3"/>
          <a:stretch>
            <a:fillRect/>
          </a:stretch>
        </p:blipFill>
        <p:spPr>
          <a:xfrm>
            <a:off x="170651" y="2937881"/>
            <a:ext cx="2737963" cy="2679708"/>
          </a:xfrm>
          <a:prstGeom prst="rect">
            <a:avLst/>
          </a:prstGeom>
        </p:spPr>
      </p:pic>
      <p:sp>
        <p:nvSpPr>
          <p:cNvPr id="5" name="文本框 4">
            <a:extLst>
              <a:ext uri="{FF2B5EF4-FFF2-40B4-BE49-F238E27FC236}">
                <a16:creationId xmlns:a16="http://schemas.microsoft.com/office/drawing/2014/main" id="{12FC915E-3864-45E1-9ABD-D533D48012A7}"/>
              </a:ext>
            </a:extLst>
          </p:cNvPr>
          <p:cNvSpPr txBox="1"/>
          <p:nvPr/>
        </p:nvSpPr>
        <p:spPr>
          <a:xfrm>
            <a:off x="3073401" y="2461421"/>
            <a:ext cx="8947948" cy="369331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假设这个轮子以每秒</a:t>
            </a:r>
            <a:r>
              <a:rPr lang="en-US" altLang="zh-CN" dirty="0"/>
              <a:t>45</a:t>
            </a:r>
            <a:r>
              <a:rPr lang="zh-CN" altLang="en-US" dirty="0"/>
              <a:t>度转动，那么每个轴返回原位需要</a:t>
            </a:r>
            <a:r>
              <a:rPr lang="en-US" altLang="zh-CN" dirty="0"/>
              <a:t>8</a:t>
            </a:r>
            <a:r>
              <a:rPr lang="zh-CN" altLang="en-US" dirty="0"/>
              <a:t>秒（采样周期）；</a:t>
            </a:r>
            <a:endParaRPr lang="en-US" altLang="zh-CN" dirty="0"/>
          </a:p>
          <a:p>
            <a:pPr marL="285750" indent="-285750">
              <a:buFont typeface="Arial" panose="020B0604020202020204" pitchFamily="34" charset="0"/>
              <a:buChar char="•"/>
            </a:pPr>
            <a:r>
              <a:rPr lang="zh-CN" altLang="en-US" dirty="0"/>
              <a:t>那么如果我们每</a:t>
            </a:r>
            <a:r>
              <a:rPr lang="en-US" altLang="zh-CN" dirty="0"/>
              <a:t>8,16,24</a:t>
            </a:r>
            <a:r>
              <a:rPr lang="zh-CN" altLang="en-US" dirty="0"/>
              <a:t>秒来用相机拍照，是不是每次都可以拍摄到原图像静止不动？这是因为在采样周期内，车轮旋转的整数周期都会回到原位，不论旋转方向如何。那么就有了一个非常重要的结论：</a:t>
            </a:r>
            <a:r>
              <a:rPr lang="zh-CN" altLang="en-US" b="1" dirty="0"/>
              <a:t>采样周期的整数倍不能检测到相位（状态）变化。</a:t>
            </a:r>
            <a:endParaRPr lang="en-US" altLang="zh-CN" b="1" dirty="0"/>
          </a:p>
          <a:p>
            <a:pPr marL="285750" indent="-285750">
              <a:buFont typeface="Arial" panose="020B0604020202020204" pitchFamily="34" charset="0"/>
              <a:buChar char="•"/>
            </a:pPr>
            <a:r>
              <a:rPr lang="zh-CN" altLang="en-US" dirty="0"/>
              <a:t>我们来减少一点拍摄周期，如果以每</a:t>
            </a:r>
            <a:r>
              <a:rPr lang="en-US" altLang="zh-CN" dirty="0"/>
              <a:t>4</a:t>
            </a:r>
            <a:r>
              <a:rPr lang="zh-CN" altLang="en-US" dirty="0"/>
              <a:t>秒的速度拍摄呢？每</a:t>
            </a:r>
            <a:r>
              <a:rPr lang="en-US" altLang="zh-CN" dirty="0"/>
              <a:t>4</a:t>
            </a:r>
            <a:r>
              <a:rPr lang="zh-CN" altLang="en-US" dirty="0"/>
              <a:t>秒拍照一次，轮子只能转一半，</a:t>
            </a:r>
            <a:r>
              <a:rPr lang="zh-CN" altLang="en-US" b="1" dirty="0"/>
              <a:t>那么我们可以在照片中检测到轮子正在旋转，虽然依然不能区分它的旋转方向，但是轮子的状态（相位）已经可以区分了。</a:t>
            </a:r>
            <a:endParaRPr lang="en-US" altLang="zh-CN" b="1" dirty="0"/>
          </a:p>
          <a:p>
            <a:pPr marL="285750" indent="-285750">
              <a:buFont typeface="Arial" panose="020B0604020202020204" pitchFamily="34" charset="0"/>
              <a:buChar char="•"/>
            </a:pPr>
            <a:r>
              <a:rPr lang="zh-CN" altLang="en-US" dirty="0"/>
              <a:t>那么再减少一点拍摄周期，以每</a:t>
            </a:r>
            <a:r>
              <a:rPr lang="en-US" altLang="zh-CN" dirty="0"/>
              <a:t>3</a:t>
            </a:r>
            <a:r>
              <a:rPr lang="zh-CN" altLang="en-US" dirty="0"/>
              <a:t>秒的速度拍摄呢？此时，</a:t>
            </a:r>
            <a:r>
              <a:rPr lang="zh-CN" altLang="en-US" b="1" dirty="0"/>
              <a:t>无论顺时针还是逆时针，都可以看到轮轴的错位（相位的变化）。</a:t>
            </a:r>
            <a:endParaRPr lang="en-US" altLang="zh-CN" b="1" dirty="0"/>
          </a:p>
          <a:p>
            <a:pPr marL="285750" indent="-285750">
              <a:buFont typeface="Arial" panose="020B0604020202020204" pitchFamily="34" charset="0"/>
              <a:buChar char="•"/>
            </a:pPr>
            <a:r>
              <a:rPr lang="zh-CN" altLang="en-US" dirty="0"/>
              <a:t>这就是</a:t>
            </a:r>
            <a:r>
              <a:rPr lang="en-US" altLang="zh-CN" dirty="0"/>
              <a:t>Nyquist-Shannon</a:t>
            </a:r>
            <a:r>
              <a:rPr lang="zh-CN" altLang="en-US" dirty="0"/>
              <a:t>采样定理，</a:t>
            </a:r>
            <a:r>
              <a:rPr lang="zh-CN" altLang="en-US" b="1" dirty="0"/>
              <a:t>我们希望同时看到轮子的旋转和相位变化，采样周期要小于整数周期的</a:t>
            </a:r>
            <a:r>
              <a:rPr lang="en-US" altLang="zh-CN" b="1" dirty="0"/>
              <a:t>1/2</a:t>
            </a:r>
            <a:r>
              <a:rPr lang="zh-CN" altLang="en-US" b="1" dirty="0"/>
              <a:t>，采样频率应该大于原始频率的</a:t>
            </a:r>
            <a:r>
              <a:rPr lang="en-US" altLang="zh-CN" b="1" dirty="0"/>
              <a:t>2</a:t>
            </a:r>
            <a:r>
              <a:rPr lang="zh-CN" altLang="en-US" b="1" dirty="0"/>
              <a:t>倍。同理，对于模拟信号，我们希望同时看到信号的各种特性，采样频率应该大于原始模拟信号的最大频率的两倍，否则将发生混叠（相位</a:t>
            </a:r>
            <a:r>
              <a:rPr lang="en-US" altLang="zh-CN" b="1" dirty="0"/>
              <a:t>/</a:t>
            </a:r>
            <a:r>
              <a:rPr lang="zh-CN" altLang="en-US" b="1" dirty="0"/>
              <a:t>频率模糊）。</a:t>
            </a:r>
            <a:endParaRPr lang="zh-CN" altLang="en-US" dirty="0"/>
          </a:p>
        </p:txBody>
      </p:sp>
    </p:spTree>
    <p:extLst>
      <p:ext uri="{BB962C8B-B14F-4D97-AF65-F5344CB8AC3E}">
        <p14:creationId xmlns:p14="http://schemas.microsoft.com/office/powerpoint/2010/main" val="3887530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2 The Physical Layer</a:t>
            </a:r>
          </a:p>
        </p:txBody>
      </p:sp>
      <p:sp>
        <p:nvSpPr>
          <p:cNvPr id="48132" name="Rectangle 3"/>
          <p:cNvSpPr>
            <a:spLocks noGrp="1" noChangeArrowheads="1"/>
          </p:cNvSpPr>
          <p:nvPr>
            <p:ph idx="1"/>
          </p:nvPr>
        </p:nvSpPr>
        <p:spPr>
          <a:xfrm>
            <a:off x="630621" y="947738"/>
            <a:ext cx="11180038" cy="1553724"/>
          </a:xfrm>
        </p:spPr>
        <p:txBody>
          <a:bodyPr>
            <a:normAutofit fontScale="92500" lnSpcReduction="20000"/>
          </a:bodyPr>
          <a:lstStyle/>
          <a:p>
            <a:pPr>
              <a:lnSpc>
                <a:spcPct val="110000"/>
              </a:lnSpc>
            </a:pPr>
            <a:r>
              <a:rPr lang="en-US" altLang="zh-CN" dirty="0">
                <a:ea typeface="宋体" panose="02010600030101010101" pitchFamily="2" charset="-122"/>
              </a:rPr>
              <a:t>Calls are carried digitally on PSTN trunks using TDM</a:t>
            </a:r>
          </a:p>
          <a:p>
            <a:pPr lvl="1">
              <a:lnSpc>
                <a:spcPct val="110000"/>
              </a:lnSpc>
            </a:pPr>
            <a:r>
              <a:rPr lang="en-US" altLang="zh-CN" dirty="0">
                <a:ea typeface="宋体" panose="02010600030101010101" pitchFamily="2" charset="-122"/>
              </a:rPr>
              <a:t>A call is an 8-bit PCM sample each 125 </a:t>
            </a:r>
            <a:r>
              <a:rPr lang="el-GR" altLang="zh-CN" dirty="0"/>
              <a:t>μ</a:t>
            </a:r>
            <a:r>
              <a:rPr lang="en-US" altLang="zh-CN" dirty="0">
                <a:ea typeface="宋体" panose="02010600030101010101" pitchFamily="2" charset="-122"/>
              </a:rPr>
              <a:t>s (64 kbps)</a:t>
            </a:r>
          </a:p>
          <a:p>
            <a:pPr lvl="1">
              <a:lnSpc>
                <a:spcPct val="110000"/>
              </a:lnSpc>
            </a:pPr>
            <a:r>
              <a:rPr lang="en-US" altLang="zh-CN" dirty="0">
                <a:ea typeface="宋体" panose="02010600030101010101" pitchFamily="2" charset="-122"/>
              </a:rPr>
              <a:t>Traditional T1 carrier has 24 call channels each 125 </a:t>
            </a:r>
            <a:r>
              <a:rPr lang="el-GR" altLang="zh-CN" dirty="0"/>
              <a:t>μ</a:t>
            </a:r>
            <a:r>
              <a:rPr lang="en-US" altLang="zh-CN" dirty="0">
                <a:ea typeface="宋体" panose="02010600030101010101" pitchFamily="2" charset="-122"/>
              </a:rPr>
              <a:t>s (1.544 Mbps) with symbols based on AMI</a:t>
            </a:r>
            <a:r>
              <a:rPr lang="zh-CN" altLang="en-US" dirty="0">
                <a:ea typeface="宋体" panose="02010600030101010101" pitchFamily="2" charset="-122"/>
              </a:rPr>
              <a:t>（</a:t>
            </a:r>
            <a:r>
              <a:rPr lang="zh-CN" altLang="en-US" sz="2000" dirty="0">
                <a:ea typeface="宋体" panose="02010600030101010101" pitchFamily="2" charset="-122"/>
              </a:rPr>
              <a:t>信号交替翻转码，一种通信编码</a:t>
            </a:r>
            <a:r>
              <a:rPr lang="zh-CN" altLang="en-US" dirty="0">
                <a:ea typeface="宋体" panose="02010600030101010101" pitchFamily="2" charset="-122"/>
              </a:rPr>
              <a:t>）</a:t>
            </a:r>
            <a:endParaRPr lang="en-US" altLang="zh-CN" dirty="0">
              <a:ea typeface="宋体" panose="02010600030101010101" pitchFamily="2" charset="-122"/>
            </a:endParaRPr>
          </a:p>
        </p:txBody>
      </p:sp>
      <p:pic>
        <p:nvPicPr>
          <p:cNvPr id="481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34" y="2323035"/>
            <a:ext cx="6942137"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文本框 1"/>
          <p:cNvSpPr txBox="1">
            <a:spLocks noChangeArrowheads="1"/>
          </p:cNvSpPr>
          <p:nvPr/>
        </p:nvSpPr>
        <p:spPr bwMode="auto">
          <a:xfrm>
            <a:off x="2418824" y="5531373"/>
            <a:ext cx="81104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dirty="0">
                <a:solidFill>
                  <a:srgbClr val="0000FF"/>
                </a:solidFill>
                <a:ea typeface="宋体" panose="02010600030101010101" pitchFamily="2" charset="-122"/>
              </a:rPr>
              <a:t>Sampling rate: 2*4000 Hz </a:t>
            </a:r>
            <a:r>
              <a:rPr lang="en-US" altLang="zh-CN" sz="1600" dirty="0">
                <a:solidFill>
                  <a:srgbClr val="0000FF"/>
                </a:solidFill>
                <a:ea typeface="宋体" panose="02010600030101010101" pitchFamily="2" charset="-122"/>
                <a:sym typeface="Wingdings" panose="05000000000000000000" pitchFamily="2" charset="2"/>
              </a:rPr>
              <a:t></a:t>
            </a:r>
            <a:r>
              <a:rPr lang="en-US" altLang="zh-CN" sz="1600" dirty="0">
                <a:solidFill>
                  <a:srgbClr val="0000FF"/>
                </a:solidFill>
                <a:ea typeface="宋体" panose="02010600030101010101" pitchFamily="2" charset="-122"/>
              </a:rPr>
              <a:t> 1/8000 s = 125</a:t>
            </a:r>
            <a:r>
              <a:rPr lang="el-GR" altLang="zh-CN" sz="1600" dirty="0">
                <a:solidFill>
                  <a:srgbClr val="0000FF"/>
                </a:solidFill>
              </a:rPr>
              <a:t> μ</a:t>
            </a:r>
            <a:r>
              <a:rPr lang="en-US" altLang="zh-CN" sz="1600" dirty="0">
                <a:solidFill>
                  <a:srgbClr val="0000FF"/>
                </a:solidFill>
                <a:ea typeface="宋体" panose="02010600030101010101" pitchFamily="2" charset="-122"/>
              </a:rPr>
              <a:t>s</a:t>
            </a:r>
            <a:r>
              <a:rPr lang="zh-CN" altLang="en-US" sz="1600" dirty="0">
                <a:solidFill>
                  <a:srgbClr val="0000FF"/>
                </a:solidFill>
                <a:ea typeface="宋体" panose="02010600030101010101" pitchFamily="2" charset="-122"/>
              </a:rPr>
              <a:t>，语音信号最高频率为</a:t>
            </a:r>
            <a:r>
              <a:rPr lang="en-US" altLang="zh-CN" sz="1600" dirty="0">
                <a:solidFill>
                  <a:srgbClr val="0000FF"/>
                </a:solidFill>
                <a:ea typeface="宋体" panose="02010600030101010101" pitchFamily="2" charset="-122"/>
              </a:rPr>
              <a:t>4000Hz</a:t>
            </a:r>
          </a:p>
          <a:p>
            <a:pPr>
              <a:spcBef>
                <a:spcPct val="0"/>
              </a:spcBef>
              <a:buClrTx/>
              <a:buFontTx/>
              <a:buNone/>
            </a:pPr>
            <a:r>
              <a:rPr lang="en-US" altLang="zh-CN" sz="1600" dirty="0">
                <a:solidFill>
                  <a:srgbClr val="0000FF"/>
                </a:solidFill>
                <a:ea typeface="宋体" panose="02010600030101010101" pitchFamily="2" charset="-122"/>
              </a:rPr>
              <a:t>Bit rate of a call: 8 bit /125</a:t>
            </a:r>
            <a:r>
              <a:rPr lang="el-GR" altLang="zh-CN" sz="1600" dirty="0">
                <a:solidFill>
                  <a:srgbClr val="0000FF"/>
                </a:solidFill>
              </a:rPr>
              <a:t> μ</a:t>
            </a:r>
            <a:r>
              <a:rPr lang="en-US" altLang="zh-CN" sz="1600" dirty="0">
                <a:solidFill>
                  <a:srgbClr val="0000FF"/>
                </a:solidFill>
                <a:ea typeface="宋体" panose="02010600030101010101" pitchFamily="2" charset="-122"/>
              </a:rPr>
              <a:t>s = 64 Kbps</a:t>
            </a:r>
          </a:p>
          <a:p>
            <a:pPr>
              <a:spcBef>
                <a:spcPct val="0"/>
              </a:spcBef>
              <a:buClrTx/>
              <a:buFontTx/>
              <a:buNone/>
            </a:pPr>
            <a:r>
              <a:rPr lang="en-US" altLang="zh-CN" sz="1600" dirty="0">
                <a:solidFill>
                  <a:srgbClr val="0000FF"/>
                </a:solidFill>
                <a:ea typeface="宋体" panose="02010600030101010101" pitchFamily="2" charset="-122"/>
              </a:rPr>
              <a:t>Bit rate of T1: (24*8+1) bit /125 </a:t>
            </a:r>
            <a:r>
              <a:rPr lang="el-GR" altLang="zh-CN" sz="1600" dirty="0">
                <a:solidFill>
                  <a:srgbClr val="0000FF"/>
                </a:solidFill>
              </a:rPr>
              <a:t>μ</a:t>
            </a:r>
            <a:r>
              <a:rPr lang="en-US" altLang="zh-CN" sz="1600" dirty="0">
                <a:solidFill>
                  <a:srgbClr val="0000FF"/>
                </a:solidFill>
                <a:ea typeface="宋体" panose="02010600030101010101" pitchFamily="2" charset="-122"/>
              </a:rPr>
              <a:t>s = 1.544 Mbps</a:t>
            </a:r>
            <a:endParaRPr lang="zh-CN" altLang="en-US" sz="1600" dirty="0">
              <a:solidFill>
                <a:srgbClr val="0000FF"/>
              </a:solidFill>
              <a:ea typeface="宋体" panose="02010600030101010101" pitchFamily="2" charset="-122"/>
            </a:endParaRPr>
          </a:p>
        </p:txBody>
      </p:sp>
      <p:sp>
        <p:nvSpPr>
          <p:cNvPr id="2" name="标题 1">
            <a:extLst>
              <a:ext uri="{FF2B5EF4-FFF2-40B4-BE49-F238E27FC236}">
                <a16:creationId xmlns:a16="http://schemas.microsoft.com/office/drawing/2014/main" id="{4BFEF6CB-BF9B-48B7-B7C1-142CD8781DC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Trunks and Multiplexing (1)</a:t>
            </a:r>
            <a:endParaRPr lang="zh-CN" altLang="en-US" dirty="0"/>
          </a:p>
        </p:txBody>
      </p:sp>
      <p:sp>
        <p:nvSpPr>
          <p:cNvPr id="3" name="文本框 2">
            <a:extLst>
              <a:ext uri="{FF2B5EF4-FFF2-40B4-BE49-F238E27FC236}">
                <a16:creationId xmlns:a16="http://schemas.microsoft.com/office/drawing/2014/main" id="{343274C2-AF11-4DF4-82EA-9E2CDAC33CAE}"/>
              </a:ext>
            </a:extLst>
          </p:cNvPr>
          <p:cNvSpPr txBox="1"/>
          <p:nvPr/>
        </p:nvSpPr>
        <p:spPr>
          <a:xfrm>
            <a:off x="9383832" y="3046921"/>
            <a:ext cx="2473077" cy="646331"/>
          </a:xfrm>
          <a:prstGeom prst="rect">
            <a:avLst/>
          </a:prstGeom>
          <a:noFill/>
        </p:spPr>
        <p:txBody>
          <a:bodyPr wrap="square" rtlCol="0">
            <a:spAutoFit/>
          </a:bodyPr>
          <a:lstStyle/>
          <a:p>
            <a:r>
              <a:rPr lang="zh-CN" altLang="en-US" dirty="0"/>
              <a:t>每个</a:t>
            </a:r>
            <a:r>
              <a:rPr lang="en-US" altLang="zh-CN" dirty="0"/>
              <a:t>Frame</a:t>
            </a:r>
            <a:r>
              <a:rPr lang="zh-CN" altLang="en-US" dirty="0"/>
              <a:t>有</a:t>
            </a:r>
            <a:r>
              <a:rPr lang="en-US" altLang="zh-CN" dirty="0"/>
              <a:t>193bits</a:t>
            </a:r>
            <a:r>
              <a:rPr lang="zh-CN" altLang="en-US" dirty="0"/>
              <a:t>（</a:t>
            </a:r>
            <a:r>
              <a:rPr lang="en-US" altLang="zh-CN" dirty="0"/>
              <a:t>8 bits*24+1 bit</a:t>
            </a:r>
            <a:r>
              <a:rPr lang="zh-CN" altLang="en-US" dirty="0"/>
              <a:t>）</a:t>
            </a:r>
          </a:p>
        </p:txBody>
      </p:sp>
    </p:spTree>
    <p:extLst>
      <p:ext uri="{BB962C8B-B14F-4D97-AF65-F5344CB8AC3E}">
        <p14:creationId xmlns:p14="http://schemas.microsoft.com/office/powerpoint/2010/main" val="308045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143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303" y="2132160"/>
            <a:ext cx="9606079" cy="259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49B73A3-6F01-4E82-B711-C8CA906AF31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Units of period and frequency</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95424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463" y="1473201"/>
            <a:ext cx="8599487"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D8B41DF6-59E7-48A5-A99C-FE6923733FF6}"/>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T1 Line</a:t>
            </a:r>
            <a:endParaRPr lang="zh-CN" altLang="en-US" dirty="0"/>
          </a:p>
        </p:txBody>
      </p:sp>
      <p:sp>
        <p:nvSpPr>
          <p:cNvPr id="3" name="文本框 1">
            <a:extLst>
              <a:ext uri="{FF2B5EF4-FFF2-40B4-BE49-F238E27FC236}">
                <a16:creationId xmlns:a16="http://schemas.microsoft.com/office/drawing/2014/main" id="{0475A2E1-553D-45F7-9283-719CBFE59DB9}"/>
              </a:ext>
            </a:extLst>
          </p:cNvPr>
          <p:cNvSpPr txBox="1">
            <a:spLocks noChangeArrowheads="1"/>
          </p:cNvSpPr>
          <p:nvPr/>
        </p:nvSpPr>
        <p:spPr bwMode="auto">
          <a:xfrm>
            <a:off x="2039974" y="5097889"/>
            <a:ext cx="81104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dirty="0">
                <a:solidFill>
                  <a:srgbClr val="0000FF"/>
                </a:solidFill>
                <a:ea typeface="宋体" panose="02010600030101010101" pitchFamily="2" charset="-122"/>
              </a:rPr>
              <a:t>Sampling rate: 2*4000 Hz </a:t>
            </a:r>
            <a:r>
              <a:rPr lang="en-US" altLang="zh-CN" sz="1600" dirty="0">
                <a:solidFill>
                  <a:srgbClr val="0000FF"/>
                </a:solidFill>
                <a:ea typeface="宋体" panose="02010600030101010101" pitchFamily="2" charset="-122"/>
                <a:sym typeface="Wingdings" panose="05000000000000000000" pitchFamily="2" charset="2"/>
              </a:rPr>
              <a:t></a:t>
            </a:r>
            <a:r>
              <a:rPr lang="en-US" altLang="zh-CN" sz="1600" dirty="0">
                <a:solidFill>
                  <a:srgbClr val="0000FF"/>
                </a:solidFill>
                <a:ea typeface="宋体" panose="02010600030101010101" pitchFamily="2" charset="-122"/>
              </a:rPr>
              <a:t> 1/8000 s = 125</a:t>
            </a:r>
            <a:r>
              <a:rPr lang="el-GR" altLang="zh-CN" sz="1600" dirty="0">
                <a:solidFill>
                  <a:srgbClr val="0000FF"/>
                </a:solidFill>
              </a:rPr>
              <a:t> μ</a:t>
            </a:r>
            <a:r>
              <a:rPr lang="en-US" altLang="zh-CN" sz="1600" dirty="0">
                <a:solidFill>
                  <a:srgbClr val="0000FF"/>
                </a:solidFill>
                <a:ea typeface="宋体" panose="02010600030101010101" pitchFamily="2" charset="-122"/>
              </a:rPr>
              <a:t>s</a:t>
            </a:r>
            <a:r>
              <a:rPr lang="zh-CN" altLang="en-US" sz="1600" dirty="0">
                <a:solidFill>
                  <a:srgbClr val="0000FF"/>
                </a:solidFill>
                <a:ea typeface="宋体" panose="02010600030101010101" pitchFamily="2" charset="-122"/>
              </a:rPr>
              <a:t>，语音信号最高频率为</a:t>
            </a:r>
            <a:r>
              <a:rPr lang="en-US" altLang="zh-CN" sz="1600" dirty="0">
                <a:solidFill>
                  <a:srgbClr val="0000FF"/>
                </a:solidFill>
                <a:ea typeface="宋体" panose="02010600030101010101" pitchFamily="2" charset="-122"/>
              </a:rPr>
              <a:t>4000Hz</a:t>
            </a:r>
          </a:p>
          <a:p>
            <a:pPr>
              <a:spcBef>
                <a:spcPct val="0"/>
              </a:spcBef>
              <a:buClrTx/>
              <a:buFontTx/>
              <a:buNone/>
            </a:pPr>
            <a:r>
              <a:rPr lang="en-US" altLang="zh-CN" sz="1600" dirty="0">
                <a:solidFill>
                  <a:srgbClr val="0000FF"/>
                </a:solidFill>
                <a:ea typeface="宋体" panose="02010600030101010101" pitchFamily="2" charset="-122"/>
              </a:rPr>
              <a:t>Bit rate of a call: 8 bit /125</a:t>
            </a:r>
            <a:r>
              <a:rPr lang="el-GR" altLang="zh-CN" sz="1600" dirty="0">
                <a:solidFill>
                  <a:srgbClr val="0000FF"/>
                </a:solidFill>
              </a:rPr>
              <a:t> μ</a:t>
            </a:r>
            <a:r>
              <a:rPr lang="en-US" altLang="zh-CN" sz="1600" dirty="0">
                <a:solidFill>
                  <a:srgbClr val="0000FF"/>
                </a:solidFill>
                <a:ea typeface="宋体" panose="02010600030101010101" pitchFamily="2" charset="-122"/>
              </a:rPr>
              <a:t>s = 64 Kbps</a:t>
            </a:r>
          </a:p>
          <a:p>
            <a:pPr>
              <a:spcBef>
                <a:spcPct val="0"/>
              </a:spcBef>
              <a:buClrTx/>
              <a:buFontTx/>
              <a:buNone/>
            </a:pPr>
            <a:r>
              <a:rPr lang="en-US" altLang="zh-CN" sz="1600" dirty="0">
                <a:solidFill>
                  <a:srgbClr val="0000FF"/>
                </a:solidFill>
                <a:ea typeface="宋体" panose="02010600030101010101" pitchFamily="2" charset="-122"/>
              </a:rPr>
              <a:t>Bit rate of T1: (24*8+1) bit /125 </a:t>
            </a:r>
            <a:r>
              <a:rPr lang="el-GR" altLang="zh-CN" sz="1600" dirty="0">
                <a:solidFill>
                  <a:srgbClr val="0000FF"/>
                </a:solidFill>
              </a:rPr>
              <a:t>μ</a:t>
            </a:r>
            <a:r>
              <a:rPr lang="en-US" altLang="zh-CN" sz="1600" dirty="0">
                <a:solidFill>
                  <a:srgbClr val="0000FF"/>
                </a:solidFill>
                <a:ea typeface="宋体" panose="02010600030101010101" pitchFamily="2" charset="-122"/>
              </a:rPr>
              <a:t>s = 1.544 Mbps</a:t>
            </a:r>
            <a:endParaRPr lang="zh-CN" altLang="en-US" sz="1600" dirty="0">
              <a:solidFill>
                <a:srgbClr val="0000FF"/>
              </a:solidFill>
              <a:ea typeface="宋体" panose="02010600030101010101" pitchFamily="2" charset="-122"/>
            </a:endParaRPr>
          </a:p>
        </p:txBody>
      </p:sp>
    </p:spTree>
    <p:extLst>
      <p:ext uri="{BB962C8B-B14F-4D97-AF65-F5344CB8AC3E}">
        <p14:creationId xmlns:p14="http://schemas.microsoft.com/office/powerpoint/2010/main" val="3632214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40" y="1195390"/>
            <a:ext cx="7156674" cy="4739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2931A451-FAEC-42BF-A3C8-67C821EF29F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T-1 Line Frame Structure</a:t>
            </a:r>
            <a:endParaRPr lang="zh-CN" altLang="en-US" dirty="0"/>
          </a:p>
        </p:txBody>
      </p:sp>
    </p:spTree>
    <p:extLst>
      <p:ext uri="{BB962C8B-B14F-4D97-AF65-F5344CB8AC3E}">
        <p14:creationId xmlns:p14="http://schemas.microsoft.com/office/powerpoint/2010/main" val="801795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22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6" y="1371601"/>
            <a:ext cx="8975725"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3413" y="3552825"/>
            <a:ext cx="56007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矩形 1"/>
          <p:cNvSpPr>
            <a:spLocks noChangeArrowheads="1"/>
          </p:cNvSpPr>
          <p:nvPr/>
        </p:nvSpPr>
        <p:spPr bwMode="auto">
          <a:xfrm>
            <a:off x="3268664" y="5591175"/>
            <a:ext cx="5830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0000FF"/>
                </a:solidFill>
                <a:ea typeface="宋体" panose="02010600030101010101" pitchFamily="2" charset="-122"/>
              </a:rPr>
              <a:t>Bit rate of E1: (30+2)*8 bit /125 </a:t>
            </a:r>
            <a:r>
              <a:rPr lang="el-GR" altLang="zh-CN" sz="1800">
                <a:solidFill>
                  <a:srgbClr val="0000FF"/>
                </a:solidFill>
              </a:rPr>
              <a:t>μ</a:t>
            </a:r>
            <a:r>
              <a:rPr lang="en-US" altLang="zh-CN" sz="1800">
                <a:solidFill>
                  <a:srgbClr val="0000FF"/>
                </a:solidFill>
                <a:ea typeface="宋体" panose="02010600030101010101" pitchFamily="2" charset="-122"/>
              </a:rPr>
              <a:t>s = 2.048Mbps</a:t>
            </a:r>
            <a:endParaRPr lang="zh-CN" altLang="en-US" sz="1800">
              <a:solidFill>
                <a:srgbClr val="0000FF"/>
              </a:solidFill>
              <a:ea typeface="宋体" panose="02010600030101010101" pitchFamily="2" charset="-122"/>
            </a:endParaRPr>
          </a:p>
        </p:txBody>
      </p:sp>
      <p:sp>
        <p:nvSpPr>
          <p:cNvPr id="2" name="标题 1">
            <a:extLst>
              <a:ext uri="{FF2B5EF4-FFF2-40B4-BE49-F238E27FC236}">
                <a16:creationId xmlns:a16="http://schemas.microsoft.com/office/drawing/2014/main" id="{1BFFA325-7642-47C7-819E-91C0B10E71A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DS, T line and E line rates</a:t>
            </a:r>
            <a:endParaRPr lang="zh-CN" altLang="en-US" dirty="0"/>
          </a:p>
        </p:txBody>
      </p:sp>
      <p:sp>
        <p:nvSpPr>
          <p:cNvPr id="3" name="文本框 2">
            <a:extLst>
              <a:ext uri="{FF2B5EF4-FFF2-40B4-BE49-F238E27FC236}">
                <a16:creationId xmlns:a16="http://schemas.microsoft.com/office/drawing/2014/main" id="{07C6F13C-48C2-4BB1-9BA6-85B86B57916F}"/>
              </a:ext>
            </a:extLst>
          </p:cNvPr>
          <p:cNvSpPr txBox="1"/>
          <p:nvPr/>
        </p:nvSpPr>
        <p:spPr>
          <a:xfrm>
            <a:off x="8935933" y="4331080"/>
            <a:ext cx="168507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欧盟使用</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系列</a:t>
            </a:r>
          </a:p>
        </p:txBody>
      </p:sp>
    </p:spTree>
    <p:extLst>
      <p:ext uri="{BB962C8B-B14F-4D97-AF65-F5344CB8AC3E}">
        <p14:creationId xmlns:p14="http://schemas.microsoft.com/office/powerpoint/2010/main" val="42928647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412865" y="917873"/>
            <a:ext cx="11366269" cy="2192562"/>
          </a:xfrm>
        </p:spPr>
        <p:txBody>
          <a:bodyPr>
            <a:normAutofit/>
          </a:bodyPr>
          <a:lstStyle/>
          <a:p>
            <a:pPr>
              <a:lnSpc>
                <a:spcPct val="100000"/>
              </a:lnSpc>
            </a:pPr>
            <a:r>
              <a:rPr lang="zh-CN" altLang="en-US" sz="2000" dirty="0">
                <a:latin typeface="微软雅黑" panose="020B0503020204020204" pitchFamily="34" charset="-122"/>
                <a:ea typeface="微软雅黑" panose="020B0503020204020204" pitchFamily="34" charset="-122"/>
              </a:rPr>
              <a:t>为了在干线网上有效地传送高次群的比特流，</a:t>
            </a:r>
            <a:r>
              <a:rPr lang="en-US" altLang="zh-CN" sz="2000" dirty="0">
                <a:latin typeface="微软雅黑" panose="020B0503020204020204" pitchFamily="34" charset="-122"/>
                <a:ea typeface="微软雅黑" panose="020B0503020204020204" pitchFamily="34" charset="-122"/>
              </a:rPr>
              <a:t>1985</a:t>
            </a:r>
            <a:r>
              <a:rPr lang="zh-CN" altLang="en-US" sz="2000" dirty="0">
                <a:latin typeface="微软雅黑" panose="020B0503020204020204" pitchFamily="34" charset="-122"/>
                <a:ea typeface="微软雅黑" panose="020B0503020204020204" pitchFamily="34" charset="-122"/>
              </a:rPr>
              <a:t>年美国贝尔通信公司最早提出</a:t>
            </a:r>
            <a:r>
              <a:rPr lang="en-US" altLang="zh-CN" sz="2000" dirty="0">
                <a:latin typeface="微软雅黑" panose="020B0503020204020204" pitchFamily="34" charset="-122"/>
                <a:ea typeface="微软雅黑" panose="020B0503020204020204" pitchFamily="34" charset="-122"/>
              </a:rPr>
              <a:t>SONET</a:t>
            </a:r>
            <a:r>
              <a:rPr lang="zh-CN" altLang="en-US" sz="2000" dirty="0">
                <a:latin typeface="微软雅黑" panose="020B0503020204020204" pitchFamily="34" charset="-122"/>
                <a:ea typeface="微软雅黑" panose="020B0503020204020204" pitchFamily="34" charset="-122"/>
              </a:rPr>
              <a:t>，后来成为美国国家标准</a:t>
            </a:r>
            <a:r>
              <a:rPr lang="en-US" altLang="zh-CN" sz="2000" dirty="0">
                <a:latin typeface="微软雅黑" panose="020B0503020204020204" pitchFamily="34" charset="-122"/>
                <a:ea typeface="微软雅黑" panose="020B0503020204020204" pitchFamily="34" charset="-122"/>
              </a:rPr>
              <a:t>ANSI T1.105-107</a:t>
            </a:r>
          </a:p>
          <a:p>
            <a:pPr>
              <a:lnSpc>
                <a:spcPct val="100000"/>
              </a:lnSpc>
            </a:pPr>
            <a:r>
              <a:rPr lang="en-US" altLang="zh-CN" sz="2000" dirty="0">
                <a:ea typeface="宋体" panose="02010600030101010101" pitchFamily="2" charset="-122"/>
              </a:rPr>
              <a:t>SONET (Synchronous Optical </a:t>
            </a:r>
            <a:r>
              <a:rPr lang="en-US" altLang="zh-CN" sz="2000" dirty="0" err="1">
                <a:ea typeface="宋体" panose="02010600030101010101" pitchFamily="2" charset="-122"/>
              </a:rPr>
              <a:t>NETwork</a:t>
            </a:r>
            <a:r>
              <a:rPr lang="zh-CN" altLang="en-US" sz="2000" dirty="0">
                <a:ea typeface="宋体" panose="02010600030101010101" pitchFamily="2" charset="-122"/>
              </a:rPr>
              <a:t>同步光纤网</a:t>
            </a:r>
            <a:r>
              <a:rPr lang="en-US" altLang="zh-CN" sz="2000" dirty="0">
                <a:ea typeface="宋体" panose="02010600030101010101" pitchFamily="2" charset="-122"/>
              </a:rPr>
              <a:t>) is the worldwide standard for carrying digital signals on optical trunks</a:t>
            </a:r>
          </a:p>
          <a:p>
            <a:pPr lvl="1">
              <a:lnSpc>
                <a:spcPct val="100000"/>
              </a:lnSpc>
            </a:pPr>
            <a:r>
              <a:rPr lang="en-US" altLang="zh-CN" sz="2000" dirty="0">
                <a:ea typeface="宋体" panose="02010600030101010101" pitchFamily="2" charset="-122"/>
              </a:rPr>
              <a:t>Keeps 125 </a:t>
            </a:r>
            <a:r>
              <a:rPr lang="el-GR" altLang="zh-CN" sz="2000" dirty="0"/>
              <a:t>μ</a:t>
            </a:r>
            <a:r>
              <a:rPr lang="en-US" altLang="zh-CN" sz="2000" dirty="0">
                <a:ea typeface="宋体" panose="02010600030101010101" pitchFamily="2" charset="-122"/>
              </a:rPr>
              <a:t>s frame; base frame is 810 bytes (52Mbps)</a:t>
            </a:r>
          </a:p>
          <a:p>
            <a:pPr lvl="1">
              <a:lnSpc>
                <a:spcPct val="100000"/>
              </a:lnSpc>
            </a:pPr>
            <a:r>
              <a:rPr lang="en-US" altLang="zh-CN" sz="2000" dirty="0">
                <a:ea typeface="宋体" panose="02010600030101010101" pitchFamily="2" charset="-122"/>
              </a:rPr>
              <a:t>Payload “floats” within framing for flexibility</a:t>
            </a:r>
          </a:p>
        </p:txBody>
      </p:sp>
      <p:pic>
        <p:nvPicPr>
          <p:cNvPr id="53253" name="Picture 2"/>
          <p:cNvPicPr>
            <a:picLocks noChangeAspect="1" noChangeArrowheads="1"/>
          </p:cNvPicPr>
          <p:nvPr/>
        </p:nvPicPr>
        <p:blipFill>
          <a:blip r:embed="rId3">
            <a:extLst>
              <a:ext uri="{28A0092B-C50C-407E-A947-70E740481C1C}">
                <a14:useLocalDpi xmlns:a14="http://schemas.microsoft.com/office/drawing/2010/main" val="0"/>
              </a:ext>
            </a:extLst>
          </a:blip>
          <a:srcRect t="3308" b="5836"/>
          <a:stretch>
            <a:fillRect/>
          </a:stretch>
        </p:blipFill>
        <p:spPr bwMode="auto">
          <a:xfrm>
            <a:off x="903233" y="3269060"/>
            <a:ext cx="6703539" cy="3087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E475EBFA-676D-4384-A23A-EC0743FC36F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Trunks and Multiplexing (2)</a:t>
            </a:r>
            <a:endParaRPr lang="zh-CN" altLang="en-US" dirty="0"/>
          </a:p>
        </p:txBody>
      </p:sp>
      <p:sp>
        <p:nvSpPr>
          <p:cNvPr id="3" name="文本框 2">
            <a:extLst>
              <a:ext uri="{FF2B5EF4-FFF2-40B4-BE49-F238E27FC236}">
                <a16:creationId xmlns:a16="http://schemas.microsoft.com/office/drawing/2014/main" id="{E1007AA8-3BEB-4835-8DD1-0205761B7215}"/>
              </a:ext>
            </a:extLst>
          </p:cNvPr>
          <p:cNvSpPr txBox="1"/>
          <p:nvPr/>
        </p:nvSpPr>
        <p:spPr>
          <a:xfrm>
            <a:off x="2940316" y="6474273"/>
            <a:ext cx="203966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两个背靠背的</a:t>
            </a:r>
            <a:r>
              <a:rPr lang="en-US" altLang="zh-CN" sz="1400" dirty="0">
                <a:latin typeface="微软雅黑" panose="020B0503020204020204" pitchFamily="34" charset="-122"/>
                <a:ea typeface="微软雅黑" panose="020B0503020204020204" pitchFamily="34" charset="-122"/>
              </a:rPr>
              <a:t>SONET</a:t>
            </a:r>
            <a:r>
              <a:rPr lang="zh-CN" altLang="en-US" sz="1400" dirty="0">
                <a:latin typeface="微软雅黑" panose="020B0503020204020204" pitchFamily="34" charset="-122"/>
                <a:ea typeface="微软雅黑" panose="020B0503020204020204" pitchFamily="34" charset="-122"/>
              </a:rPr>
              <a:t>帧</a:t>
            </a:r>
          </a:p>
        </p:txBody>
      </p:sp>
      <p:sp>
        <p:nvSpPr>
          <p:cNvPr id="4" name="文本框 3">
            <a:extLst>
              <a:ext uri="{FF2B5EF4-FFF2-40B4-BE49-F238E27FC236}">
                <a16:creationId xmlns:a16="http://schemas.microsoft.com/office/drawing/2014/main" id="{A0117D52-A233-423F-BAD4-D5429A894140}"/>
              </a:ext>
            </a:extLst>
          </p:cNvPr>
          <p:cNvSpPr txBox="1"/>
          <p:nvPr/>
        </p:nvSpPr>
        <p:spPr>
          <a:xfrm>
            <a:off x="7754439" y="3269060"/>
            <a:ext cx="4336284"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数据速率（总）</a:t>
            </a:r>
            <a:r>
              <a:rPr lang="zh-CN" altLang="en-US" dirty="0"/>
              <a:t>：</a:t>
            </a:r>
            <a:r>
              <a:rPr lang="en-US" altLang="zh-CN" dirty="0"/>
              <a:t> 51.84Mbps =</a:t>
            </a:r>
          </a:p>
          <a:p>
            <a:r>
              <a:rPr lang="en-US" altLang="zh-CN" dirty="0">
                <a:sym typeface="Wingdings" panose="05000000000000000000" pitchFamily="2" charset="2"/>
              </a:rPr>
              <a:t>(3+87) </a:t>
            </a:r>
            <a:r>
              <a:rPr lang="en-US" altLang="zh-CN" dirty="0"/>
              <a:t>bytes </a:t>
            </a:r>
            <a:r>
              <a:rPr lang="zh-CN" altLang="en-US" dirty="0"/>
              <a:t>* </a:t>
            </a:r>
            <a:r>
              <a:rPr lang="en-US" altLang="zh-CN" dirty="0"/>
              <a:t>9 </a:t>
            </a:r>
            <a:r>
              <a:rPr lang="zh-CN" altLang="en-US" dirty="0"/>
              <a:t>* </a:t>
            </a:r>
            <a:r>
              <a:rPr lang="en-US" altLang="zh-CN" dirty="0"/>
              <a:t>8 bits * 8000samples/s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b="1" dirty="0"/>
              <a:t>SPE</a:t>
            </a:r>
            <a:r>
              <a:rPr lang="zh-CN" altLang="en-US" b="1" dirty="0"/>
              <a:t>速率</a:t>
            </a:r>
            <a:r>
              <a:rPr lang="zh-CN" altLang="en-US" dirty="0"/>
              <a:t>：</a:t>
            </a:r>
            <a:r>
              <a:rPr lang="en-US" altLang="zh-CN" dirty="0"/>
              <a:t> 50.112 Mbps =</a:t>
            </a:r>
          </a:p>
          <a:p>
            <a:r>
              <a:rPr lang="en-US" altLang="zh-CN" dirty="0">
                <a:sym typeface="Wingdings" panose="05000000000000000000" pitchFamily="2" charset="2"/>
              </a:rPr>
              <a:t>87 </a:t>
            </a:r>
            <a:r>
              <a:rPr lang="en-US" altLang="zh-CN" dirty="0"/>
              <a:t>bytes </a:t>
            </a:r>
            <a:r>
              <a:rPr lang="zh-CN" altLang="en-US" dirty="0"/>
              <a:t>* </a:t>
            </a:r>
            <a:r>
              <a:rPr lang="en-US" altLang="zh-CN" dirty="0"/>
              <a:t>9 </a:t>
            </a:r>
            <a:r>
              <a:rPr lang="zh-CN" altLang="en-US" dirty="0"/>
              <a:t>* </a:t>
            </a:r>
            <a:r>
              <a:rPr lang="en-US" altLang="zh-CN" dirty="0"/>
              <a:t>8 bits * 8000samples/s</a:t>
            </a:r>
            <a:endParaRPr lang="zh-CN" altLang="en-US"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b="1" dirty="0"/>
              <a:t>用户速率</a:t>
            </a:r>
            <a:r>
              <a:rPr lang="zh-CN" altLang="en-US" dirty="0"/>
              <a:t>：</a:t>
            </a:r>
            <a:r>
              <a:rPr lang="en-US" altLang="zh-CN" dirty="0"/>
              <a:t> 49.536 Mbps =</a:t>
            </a:r>
          </a:p>
          <a:p>
            <a:r>
              <a:rPr lang="en-US" altLang="zh-CN" dirty="0">
                <a:sym typeface="Wingdings" panose="05000000000000000000" pitchFamily="2" charset="2"/>
              </a:rPr>
              <a:t>86 </a:t>
            </a:r>
            <a:r>
              <a:rPr lang="en-US" altLang="zh-CN" dirty="0"/>
              <a:t>bytes </a:t>
            </a:r>
            <a:r>
              <a:rPr lang="zh-CN" altLang="en-US" dirty="0"/>
              <a:t>* </a:t>
            </a:r>
            <a:r>
              <a:rPr lang="en-US" altLang="zh-CN" dirty="0"/>
              <a:t>9 </a:t>
            </a:r>
            <a:r>
              <a:rPr lang="zh-CN" altLang="en-US" dirty="0"/>
              <a:t>* </a:t>
            </a:r>
            <a:r>
              <a:rPr lang="en-US" altLang="zh-CN" dirty="0"/>
              <a:t>8 bits * 8000samples/s</a:t>
            </a:r>
            <a:endParaRPr lang="zh-CN" altLang="en-US" dirty="0"/>
          </a:p>
        </p:txBody>
      </p:sp>
    </p:spTree>
    <p:extLst>
      <p:ext uri="{BB962C8B-B14F-4D97-AF65-F5344CB8AC3E}">
        <p14:creationId xmlns:p14="http://schemas.microsoft.com/office/powerpoint/2010/main" val="27020925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5300" name="Rectangle 3"/>
          <p:cNvSpPr>
            <a:spLocks noGrp="1" noChangeArrowheads="1"/>
          </p:cNvSpPr>
          <p:nvPr>
            <p:ph idx="1"/>
          </p:nvPr>
        </p:nvSpPr>
        <p:spPr>
          <a:xfrm>
            <a:off x="779556" y="1035377"/>
            <a:ext cx="11080267" cy="1392021"/>
          </a:xfrm>
        </p:spPr>
        <p:txBody>
          <a:bodyPr/>
          <a:lstStyle/>
          <a:p>
            <a:r>
              <a:rPr lang="en-US" altLang="zh-CN" dirty="0">
                <a:ea typeface="宋体" panose="02010600030101010101" pitchFamily="2" charset="-122"/>
              </a:rPr>
              <a:t>Hierarchy at 3:1/4:1 per level is used for higher rates</a:t>
            </a:r>
          </a:p>
          <a:p>
            <a:pPr lvl="1"/>
            <a:r>
              <a:rPr lang="en-US" altLang="zh-CN" dirty="0">
                <a:ea typeface="宋体" panose="02010600030101010101" pitchFamily="2" charset="-122"/>
              </a:rPr>
              <a:t>Each level also adds a small amount of framing</a:t>
            </a:r>
          </a:p>
          <a:p>
            <a:pPr lvl="1"/>
            <a:r>
              <a:rPr lang="en-US" altLang="zh-CN" dirty="0">
                <a:ea typeface="宋体" panose="02010600030101010101" pitchFamily="2" charset="-122"/>
              </a:rPr>
              <a:t>Rates from 50 Mbps (STS-1) to 40 Gbps (STS-768)</a:t>
            </a:r>
          </a:p>
        </p:txBody>
      </p:sp>
      <p:pic>
        <p:nvPicPr>
          <p:cNvPr id="5530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56" y="2896874"/>
            <a:ext cx="6302375"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Rectangle 11"/>
          <p:cNvSpPr>
            <a:spLocks noChangeArrowheads="1"/>
          </p:cNvSpPr>
          <p:nvPr/>
        </p:nvSpPr>
        <p:spPr bwMode="auto">
          <a:xfrm>
            <a:off x="2052637" y="5452735"/>
            <a:ext cx="3971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it-IT" altLang="zh-CN" sz="1800" dirty="0">
                <a:ea typeface="宋体" panose="02010600030101010101" pitchFamily="2" charset="-122"/>
              </a:rPr>
              <a:t>SONET/SDH rate hierarchy</a:t>
            </a:r>
            <a:endParaRPr lang="en-US" altLang="zh-CN" sz="1800" dirty="0">
              <a:ea typeface="宋体" panose="02010600030101010101" pitchFamily="2" charset="-122"/>
            </a:endParaRPr>
          </a:p>
        </p:txBody>
      </p:sp>
      <p:sp>
        <p:nvSpPr>
          <p:cNvPr id="2" name="标题 1">
            <a:extLst>
              <a:ext uri="{FF2B5EF4-FFF2-40B4-BE49-F238E27FC236}">
                <a16:creationId xmlns:a16="http://schemas.microsoft.com/office/drawing/2014/main" id="{DE151926-9326-457C-A0C6-FE47F1565FDA}"/>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Trunks and Multiplexing (3)</a:t>
            </a:r>
            <a:endParaRPr lang="zh-CN" altLang="en-US" dirty="0"/>
          </a:p>
        </p:txBody>
      </p:sp>
      <p:pic>
        <p:nvPicPr>
          <p:cNvPr id="4" name="图片 3">
            <a:extLst>
              <a:ext uri="{FF2B5EF4-FFF2-40B4-BE49-F238E27FC236}">
                <a16:creationId xmlns:a16="http://schemas.microsoft.com/office/drawing/2014/main" id="{DF38A3FA-73F4-4A43-AD3F-76DECCB3A18D}"/>
              </a:ext>
            </a:extLst>
          </p:cNvPr>
          <p:cNvPicPr>
            <a:picLocks noChangeAspect="1"/>
          </p:cNvPicPr>
          <p:nvPr/>
        </p:nvPicPr>
        <p:blipFill>
          <a:blip r:embed="rId3"/>
          <a:stretch>
            <a:fillRect/>
          </a:stretch>
        </p:blipFill>
        <p:spPr>
          <a:xfrm>
            <a:off x="7479463" y="2748545"/>
            <a:ext cx="4467966" cy="680455"/>
          </a:xfrm>
          <a:prstGeom prst="rect">
            <a:avLst/>
          </a:prstGeom>
        </p:spPr>
      </p:pic>
      <p:pic>
        <p:nvPicPr>
          <p:cNvPr id="5" name="图片 4">
            <a:extLst>
              <a:ext uri="{FF2B5EF4-FFF2-40B4-BE49-F238E27FC236}">
                <a16:creationId xmlns:a16="http://schemas.microsoft.com/office/drawing/2014/main" id="{6D45C6C4-58A4-45E7-BEEA-E408613D7D81}"/>
              </a:ext>
            </a:extLst>
          </p:cNvPr>
          <p:cNvPicPr>
            <a:picLocks noChangeAspect="1"/>
          </p:cNvPicPr>
          <p:nvPr/>
        </p:nvPicPr>
        <p:blipFill>
          <a:blip r:embed="rId4"/>
          <a:stretch>
            <a:fillRect/>
          </a:stretch>
        </p:blipFill>
        <p:spPr>
          <a:xfrm>
            <a:off x="7552763" y="3615580"/>
            <a:ext cx="1662695" cy="950945"/>
          </a:xfrm>
          <a:prstGeom prst="rect">
            <a:avLst/>
          </a:prstGeom>
        </p:spPr>
      </p:pic>
      <p:sp>
        <p:nvSpPr>
          <p:cNvPr id="6" name="文本框 5">
            <a:extLst>
              <a:ext uri="{FF2B5EF4-FFF2-40B4-BE49-F238E27FC236}">
                <a16:creationId xmlns:a16="http://schemas.microsoft.com/office/drawing/2014/main" id="{4EF7259C-CDA5-449A-90DD-8F50CDDCD6C1}"/>
              </a:ext>
            </a:extLst>
          </p:cNvPr>
          <p:cNvSpPr txBox="1"/>
          <p:nvPr/>
        </p:nvSpPr>
        <p:spPr>
          <a:xfrm>
            <a:off x="7479463" y="4876662"/>
            <a:ext cx="4488043" cy="1169551"/>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SDH(Synchronous Digital Hierarchy): 1988</a:t>
            </a:r>
            <a:r>
              <a:rPr lang="zh-CN" altLang="en-US" sz="1400" b="1" dirty="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ITU-T</a:t>
            </a:r>
            <a:r>
              <a:rPr lang="zh-CN" altLang="en-US" sz="1400" b="1" dirty="0">
                <a:latin typeface="微软雅黑" panose="020B0503020204020204" pitchFamily="34" charset="-122"/>
                <a:ea typeface="微软雅黑" panose="020B0503020204020204" pitchFamily="34" charset="-122"/>
              </a:rPr>
              <a:t>在</a:t>
            </a:r>
            <a:r>
              <a:rPr lang="en-US" altLang="zh-CN" sz="1400" b="1" dirty="0">
                <a:latin typeface="微软雅黑" panose="020B0503020204020204" pitchFamily="34" charset="-122"/>
                <a:ea typeface="微软雅黑" panose="020B0503020204020204" pitchFamily="34" charset="-122"/>
              </a:rPr>
              <a:t>SONET</a:t>
            </a:r>
            <a:r>
              <a:rPr lang="zh-CN" altLang="en-US" sz="1400" b="1" dirty="0">
                <a:latin typeface="微软雅黑" panose="020B0503020204020204" pitchFamily="34" charset="-122"/>
                <a:ea typeface="微软雅黑" panose="020B0503020204020204" pitchFamily="34" charset="-122"/>
              </a:rPr>
              <a:t>基础上经过修改制定了</a:t>
            </a:r>
            <a:r>
              <a:rPr lang="en-US" altLang="zh-CN" sz="1400" b="1" dirty="0">
                <a:latin typeface="微软雅黑" panose="020B0503020204020204" pitchFamily="34" charset="-122"/>
                <a:ea typeface="微软雅黑" panose="020B0503020204020204" pitchFamily="34" charset="-122"/>
              </a:rPr>
              <a:t>G.707,G.708,G.709</a:t>
            </a:r>
            <a:r>
              <a:rPr lang="zh-CN" altLang="en-US" sz="1400" b="1" dirty="0">
                <a:latin typeface="微软雅黑" panose="020B0503020204020204" pitchFamily="34" charset="-122"/>
                <a:ea typeface="微软雅黑" panose="020B0503020204020204" pitchFamily="34" charset="-122"/>
              </a:rPr>
              <a:t>国际标准。</a:t>
            </a:r>
            <a:r>
              <a:rPr lang="en-US" altLang="zh-CN" sz="1400" b="1" dirty="0">
                <a:latin typeface="微软雅黑" panose="020B0503020204020204" pitchFamily="34" charset="-122"/>
                <a:ea typeface="微软雅黑" panose="020B0503020204020204" pitchFamily="34" charset="-122"/>
              </a:rPr>
              <a:t>SDH</a:t>
            </a:r>
            <a:r>
              <a:rPr lang="zh-CN" altLang="en-US" sz="1400" b="1" dirty="0">
                <a:latin typeface="微软雅黑" panose="020B0503020204020204" pitchFamily="34" charset="-122"/>
                <a:ea typeface="微软雅黑" panose="020B0503020204020204" pitchFamily="34" charset="-122"/>
              </a:rPr>
              <a:t>以</a:t>
            </a:r>
            <a:r>
              <a:rPr lang="en-US" altLang="zh-CN" sz="1400" b="1" dirty="0">
                <a:latin typeface="微软雅黑" panose="020B0503020204020204" pitchFamily="34" charset="-122"/>
                <a:ea typeface="微软雅黑" panose="020B0503020204020204" pitchFamily="34" charset="-122"/>
              </a:rPr>
              <a:t>155.52Mbps</a:t>
            </a:r>
            <a:r>
              <a:rPr lang="zh-CN" altLang="en-US" sz="1400" b="1" dirty="0">
                <a:latin typeface="微软雅黑" panose="020B0503020204020204" pitchFamily="34" charset="-122"/>
                <a:ea typeface="微软雅黑" panose="020B0503020204020204" pitchFamily="34" charset="-122"/>
              </a:rPr>
              <a:t>的</a:t>
            </a:r>
            <a:r>
              <a:rPr lang="en-US" altLang="zh-CN" sz="1400" b="1" dirty="0">
                <a:latin typeface="微软雅黑" panose="020B0503020204020204" pitchFamily="34" charset="-122"/>
                <a:ea typeface="微软雅黑" panose="020B0503020204020204" pitchFamily="34" charset="-122"/>
              </a:rPr>
              <a:t>STM-1</a:t>
            </a:r>
            <a:r>
              <a:rPr lang="zh-CN" altLang="en-US" sz="1400" b="1" dirty="0">
                <a:latin typeface="微软雅黑" panose="020B0503020204020204" pitchFamily="34" charset="-122"/>
                <a:ea typeface="微软雅黑" panose="020B0503020204020204" pitchFamily="34" charset="-122"/>
              </a:rPr>
              <a:t>位第</a:t>
            </a: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级同步转移模式。较高等级的</a:t>
            </a:r>
            <a:r>
              <a:rPr lang="en-US" altLang="zh-CN" sz="1400" b="1" dirty="0">
                <a:latin typeface="微软雅黑" panose="020B0503020204020204" pitchFamily="34" charset="-122"/>
                <a:ea typeface="微软雅黑" panose="020B0503020204020204" pitchFamily="34" charset="-122"/>
              </a:rPr>
              <a:t>STM-N</a:t>
            </a:r>
            <a:r>
              <a:rPr lang="zh-CN" altLang="en-US" sz="1400" b="1" dirty="0">
                <a:latin typeface="微软雅黑" panose="020B0503020204020204" pitchFamily="34" charset="-122"/>
                <a:ea typeface="微软雅黑" panose="020B0503020204020204" pitchFamily="34" charset="-122"/>
              </a:rPr>
              <a:t>则是</a:t>
            </a:r>
            <a:r>
              <a:rPr lang="en-US" altLang="zh-CN" sz="1400" b="1" dirty="0">
                <a:latin typeface="微软雅黑" panose="020B0503020204020204" pitchFamily="34" charset="-122"/>
                <a:ea typeface="微软雅黑" panose="020B0503020204020204" pitchFamily="34" charset="-122"/>
              </a:rPr>
              <a:t>N</a:t>
            </a:r>
            <a:r>
              <a:rPr lang="zh-CN" altLang="en-US" sz="1400" b="1" dirty="0">
                <a:latin typeface="微软雅黑" panose="020B0503020204020204" pitchFamily="34" charset="-122"/>
                <a:ea typeface="微软雅黑" panose="020B0503020204020204" pitchFamily="34" charset="-122"/>
              </a:rPr>
              <a:t>个</a:t>
            </a:r>
            <a:r>
              <a:rPr lang="en-US" altLang="zh-CN" sz="1400" b="1" dirty="0">
                <a:latin typeface="微软雅黑" panose="020B0503020204020204" pitchFamily="34" charset="-122"/>
                <a:ea typeface="微软雅黑" panose="020B0503020204020204" pitchFamily="34" charset="-122"/>
              </a:rPr>
              <a:t>STM-1</a:t>
            </a:r>
            <a:r>
              <a:rPr lang="zh-CN" altLang="en-US" sz="1400" b="1" dirty="0">
                <a:latin typeface="微软雅黑" panose="020B0503020204020204" pitchFamily="34" charset="-122"/>
                <a:ea typeface="微软雅黑" panose="020B0503020204020204" pitchFamily="34" charset="-122"/>
              </a:rPr>
              <a:t>的复用。</a:t>
            </a:r>
          </a:p>
        </p:txBody>
      </p:sp>
    </p:spTree>
    <p:extLst>
      <p:ext uri="{BB962C8B-B14F-4D97-AF65-F5344CB8AC3E}">
        <p14:creationId xmlns:p14="http://schemas.microsoft.com/office/powerpoint/2010/main" val="30246875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6324" name="Rectangle 3"/>
          <p:cNvSpPr>
            <a:spLocks noGrp="1" noChangeArrowheads="1"/>
          </p:cNvSpPr>
          <p:nvPr>
            <p:ph idx="1"/>
          </p:nvPr>
        </p:nvSpPr>
        <p:spPr>
          <a:xfrm>
            <a:off x="975361" y="1185281"/>
            <a:ext cx="9299170" cy="1179511"/>
          </a:xfrm>
        </p:spPr>
        <p:txBody>
          <a:bodyPr>
            <a:normAutofit/>
          </a:bodyPr>
          <a:lstStyle/>
          <a:p>
            <a:pPr marL="457200" indent="-457200">
              <a:buFont typeface="Arial" panose="020B0604020202020204" pitchFamily="34" charset="0"/>
              <a:buChar char="•"/>
            </a:pPr>
            <a:r>
              <a:rPr lang="en-US" altLang="zh-CN" dirty="0">
                <a:ea typeface="宋体" panose="02010600030101010101" pitchFamily="2" charset="-122"/>
              </a:rPr>
              <a:t>WDM (Wavelength Division Multiplexing), another name for FDM, is used to carry many signals on one fiber:</a:t>
            </a:r>
          </a:p>
        </p:txBody>
      </p:sp>
      <p:pic>
        <p:nvPicPr>
          <p:cNvPr id="563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716" y="2231788"/>
            <a:ext cx="7361785" cy="367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F8FA2EEA-AA94-4D4C-B892-068EB20569BC}"/>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Trunks and Multiplexing (4)</a:t>
            </a:r>
            <a:endParaRPr lang="zh-CN" altLang="en-US" dirty="0"/>
          </a:p>
        </p:txBody>
      </p:sp>
    </p:spTree>
    <p:extLst>
      <p:ext uri="{BB962C8B-B14F-4D97-AF65-F5344CB8AC3E}">
        <p14:creationId xmlns:p14="http://schemas.microsoft.com/office/powerpoint/2010/main" val="41179827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2133600"/>
            <a:ext cx="8183563"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E76CF757-E79A-4022-99C1-843F73D237AE}"/>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Taxonomy of Switching</a:t>
            </a:r>
            <a:endParaRPr lang="zh-CN" altLang="en-US" dirty="0"/>
          </a:p>
        </p:txBody>
      </p:sp>
    </p:spTree>
    <p:extLst>
      <p:ext uri="{BB962C8B-B14F-4D97-AF65-F5344CB8AC3E}">
        <p14:creationId xmlns:p14="http://schemas.microsoft.com/office/powerpoint/2010/main" val="567539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9"/>
          <p:cNvSpPr>
            <a:spLocks noGrp="1"/>
          </p:cNvSpPr>
          <p:nvPr>
            <p:ph idx="1"/>
          </p:nvPr>
        </p:nvSpPr>
        <p:spPr>
          <a:xfrm>
            <a:off x="784225" y="1066801"/>
            <a:ext cx="10515600" cy="4351338"/>
          </a:xfrm>
        </p:spPr>
        <p:txBody>
          <a:bodyPr/>
          <a:lstStyle/>
          <a:p>
            <a:r>
              <a:rPr lang="en-US" altLang="zh-CN">
                <a:ea typeface="宋体" panose="02010600030101010101" pitchFamily="2" charset="-122"/>
              </a:rPr>
              <a:t>PSTN uses circuit switching; Internet uses packet switching</a:t>
            </a:r>
          </a:p>
        </p:txBody>
      </p:sp>
      <p:sp>
        <p:nvSpPr>
          <p:cNvPr id="58372"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grpSp>
        <p:nvGrpSpPr>
          <p:cNvPr id="58373" name="Group 28"/>
          <p:cNvGrpSpPr>
            <a:grpSpLocks/>
          </p:cNvGrpSpPr>
          <p:nvPr/>
        </p:nvGrpSpPr>
        <p:grpSpPr bwMode="auto">
          <a:xfrm>
            <a:off x="3819525" y="1981201"/>
            <a:ext cx="5543550" cy="3971925"/>
            <a:chOff x="1781175" y="1971675"/>
            <a:chExt cx="5543550" cy="3971925"/>
          </a:xfrm>
        </p:grpSpPr>
        <p:pic>
          <p:nvPicPr>
            <p:cNvPr id="58376" name="Picture 2"/>
            <p:cNvPicPr>
              <a:picLocks noChangeAspect="1" noChangeArrowheads="1"/>
            </p:cNvPicPr>
            <p:nvPr/>
          </p:nvPicPr>
          <p:blipFill>
            <a:blip r:embed="rId3">
              <a:extLst>
                <a:ext uri="{28A0092B-C50C-407E-A947-70E740481C1C}">
                  <a14:useLocalDpi xmlns:a14="http://schemas.microsoft.com/office/drawing/2010/main" val="0"/>
                </a:ext>
              </a:extLst>
            </a:blip>
            <a:srcRect l="1489" t="2554" r="2151" b="3648"/>
            <a:stretch>
              <a:fillRect/>
            </a:stretch>
          </p:blipFill>
          <p:spPr bwMode="auto">
            <a:xfrm>
              <a:off x="1781175" y="1971675"/>
              <a:ext cx="55435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reeform 21"/>
            <p:cNvSpPr/>
            <p:nvPr/>
          </p:nvSpPr>
          <p:spPr bwMode="auto">
            <a:xfrm>
              <a:off x="2095500" y="2517775"/>
              <a:ext cx="4762500" cy="641350"/>
            </a:xfrm>
            <a:custGeom>
              <a:avLst/>
              <a:gdLst>
                <a:gd name="connsiteX0" fmla="*/ 0 w 4763069"/>
                <a:gd name="connsiteY0" fmla="*/ 156949 h 641445"/>
                <a:gd name="connsiteX1" fmla="*/ 341194 w 4763069"/>
                <a:gd name="connsiteY1" fmla="*/ 156949 h 641445"/>
                <a:gd name="connsiteX2" fmla="*/ 805218 w 4763069"/>
                <a:gd name="connsiteY2" fmla="*/ 477672 h 641445"/>
                <a:gd name="connsiteX3" fmla="*/ 1132765 w 4763069"/>
                <a:gd name="connsiteY3" fmla="*/ 470848 h 641445"/>
                <a:gd name="connsiteX4" fmla="*/ 1132765 w 4763069"/>
                <a:gd name="connsiteY4" fmla="*/ 641445 h 641445"/>
                <a:gd name="connsiteX5" fmla="*/ 2156347 w 4763069"/>
                <a:gd name="connsiteY5" fmla="*/ 627797 h 641445"/>
                <a:gd name="connsiteX6" fmla="*/ 2483893 w 4763069"/>
                <a:gd name="connsiteY6" fmla="*/ 6824 h 641445"/>
                <a:gd name="connsiteX7" fmla="*/ 3521123 w 4763069"/>
                <a:gd name="connsiteY7" fmla="*/ 0 h 641445"/>
                <a:gd name="connsiteX8" fmla="*/ 3534770 w 4763069"/>
                <a:gd name="connsiteY8" fmla="*/ 163773 h 641445"/>
                <a:gd name="connsiteX9" fmla="*/ 4039738 w 4763069"/>
                <a:gd name="connsiteY9" fmla="*/ 156949 h 641445"/>
                <a:gd name="connsiteX10" fmla="*/ 4278573 w 4763069"/>
                <a:gd name="connsiteY10" fmla="*/ 477672 h 641445"/>
                <a:gd name="connsiteX11" fmla="*/ 4763069 w 4763069"/>
                <a:gd name="connsiteY11" fmla="*/ 491319 h 64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3069" h="641445">
                  <a:moveTo>
                    <a:pt x="0" y="156949"/>
                  </a:moveTo>
                  <a:lnTo>
                    <a:pt x="341194" y="156949"/>
                  </a:lnTo>
                  <a:lnTo>
                    <a:pt x="805218" y="477672"/>
                  </a:lnTo>
                  <a:lnTo>
                    <a:pt x="1132765" y="470848"/>
                  </a:lnTo>
                  <a:lnTo>
                    <a:pt x="1132765" y="641445"/>
                  </a:lnTo>
                  <a:lnTo>
                    <a:pt x="2156347" y="627797"/>
                  </a:lnTo>
                  <a:lnTo>
                    <a:pt x="2483893" y="6824"/>
                  </a:lnTo>
                  <a:lnTo>
                    <a:pt x="3521123" y="0"/>
                  </a:lnTo>
                  <a:lnTo>
                    <a:pt x="3534770" y="163773"/>
                  </a:lnTo>
                  <a:lnTo>
                    <a:pt x="4039738" y="156949"/>
                  </a:lnTo>
                  <a:lnTo>
                    <a:pt x="4278573" y="477672"/>
                  </a:lnTo>
                  <a:lnTo>
                    <a:pt x="4763069" y="491319"/>
                  </a:ln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sp>
          <p:nvSpPr>
            <p:cNvPr id="23" name="Rectangle 22"/>
            <p:cNvSpPr/>
            <p:nvPr/>
          </p:nvSpPr>
          <p:spPr bwMode="auto">
            <a:xfrm>
              <a:off x="6080125" y="5008563"/>
              <a:ext cx="95250" cy="109537"/>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24" name="Rectangle 23"/>
            <p:cNvSpPr/>
            <p:nvPr/>
          </p:nvSpPr>
          <p:spPr bwMode="auto">
            <a:xfrm>
              <a:off x="4772025" y="4457700"/>
              <a:ext cx="95250" cy="109538"/>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25" name="Rectangle 24"/>
            <p:cNvSpPr/>
            <p:nvPr/>
          </p:nvSpPr>
          <p:spPr bwMode="auto">
            <a:xfrm>
              <a:off x="3956050" y="5408613"/>
              <a:ext cx="95250" cy="109537"/>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26" name="Rectangle 25"/>
            <p:cNvSpPr/>
            <p:nvPr/>
          </p:nvSpPr>
          <p:spPr bwMode="auto">
            <a:xfrm>
              <a:off x="2989263" y="4838700"/>
              <a:ext cx="95250" cy="107950"/>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58382" name="Rectangle 26"/>
            <p:cNvSpPr>
              <a:spLocks noChangeArrowheads="1"/>
            </p:cNvSpPr>
            <p:nvPr/>
          </p:nvSpPr>
          <p:spPr bwMode="auto">
            <a:xfrm>
              <a:off x="4029075" y="3629025"/>
              <a:ext cx="333375" cy="1905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58383" name="Rectangle 27"/>
            <p:cNvSpPr>
              <a:spLocks noChangeArrowheads="1"/>
            </p:cNvSpPr>
            <p:nvPr/>
          </p:nvSpPr>
          <p:spPr bwMode="auto">
            <a:xfrm>
              <a:off x="4076700" y="5753100"/>
              <a:ext cx="333375" cy="1905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58374" name="TextBox 29"/>
          <p:cNvSpPr txBox="1">
            <a:spLocks noChangeArrowheads="1"/>
          </p:cNvSpPr>
          <p:nvPr/>
        </p:nvSpPr>
        <p:spPr bwMode="auto">
          <a:xfrm>
            <a:off x="2600325" y="2628900"/>
            <a:ext cx="86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PSTN:</a:t>
            </a:r>
          </a:p>
        </p:txBody>
      </p:sp>
      <p:sp>
        <p:nvSpPr>
          <p:cNvPr id="58375" name="TextBox 30"/>
          <p:cNvSpPr txBox="1">
            <a:spLocks noChangeArrowheads="1"/>
          </p:cNvSpPr>
          <p:nvPr/>
        </p:nvSpPr>
        <p:spPr bwMode="auto">
          <a:xfrm>
            <a:off x="2428875" y="4648200"/>
            <a:ext cx="1030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Internet:</a:t>
            </a:r>
          </a:p>
        </p:txBody>
      </p:sp>
      <p:sp>
        <p:nvSpPr>
          <p:cNvPr id="2" name="标题 1">
            <a:extLst>
              <a:ext uri="{FF2B5EF4-FFF2-40B4-BE49-F238E27FC236}">
                <a16:creationId xmlns:a16="http://schemas.microsoft.com/office/drawing/2014/main" id="{350BD872-39B1-4E47-BD37-0BC7C8A27E7C}"/>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Switching (1)</a:t>
            </a:r>
            <a:endParaRPr lang="zh-CN" altLang="en-US" dirty="0"/>
          </a:p>
        </p:txBody>
      </p:sp>
    </p:spTree>
    <p:extLst>
      <p:ext uri="{BB962C8B-B14F-4D97-AF65-F5344CB8AC3E}">
        <p14:creationId xmlns:p14="http://schemas.microsoft.com/office/powerpoint/2010/main" val="3565822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0420" name="Rectangle 3"/>
          <p:cNvSpPr>
            <a:spLocks noGrp="1" noChangeArrowheads="1"/>
          </p:cNvSpPr>
          <p:nvPr>
            <p:ph idx="1"/>
          </p:nvPr>
        </p:nvSpPr>
        <p:spPr>
          <a:xfrm>
            <a:off x="355254" y="1528676"/>
            <a:ext cx="5658196" cy="3800647"/>
          </a:xfrm>
        </p:spPr>
        <p:txBody>
          <a:bodyPr/>
          <a:lstStyle/>
          <a:p>
            <a:r>
              <a:rPr lang="en-US" altLang="zh-CN" dirty="0">
                <a:ea typeface="宋体" panose="02010600030101010101" pitchFamily="2" charset="-122"/>
              </a:rPr>
              <a:t>Circuit switching requires call setup (connection) before data flows smoothly</a:t>
            </a:r>
          </a:p>
          <a:p>
            <a:pPr marL="228600" lvl="1"/>
            <a:r>
              <a:rPr lang="en-US" altLang="zh-CN" dirty="0">
                <a:ea typeface="宋体" panose="02010600030101010101" pitchFamily="2" charset="-122"/>
              </a:rPr>
              <a:t>Also teardown at end (not shown)</a:t>
            </a:r>
          </a:p>
          <a:p>
            <a:pPr marL="1028700" lvl="4"/>
            <a:endParaRPr lang="en-US" altLang="zh-CN" dirty="0">
              <a:ea typeface="宋体" panose="02010600030101010101" pitchFamily="2" charset="-122"/>
            </a:endParaRPr>
          </a:p>
          <a:p>
            <a:r>
              <a:rPr lang="en-US" altLang="zh-CN" dirty="0">
                <a:ea typeface="宋体" panose="02010600030101010101" pitchFamily="2" charset="-122"/>
              </a:rPr>
              <a:t>Packet switching treats messages independently</a:t>
            </a:r>
          </a:p>
          <a:p>
            <a:pPr marL="228600" lvl="1"/>
            <a:r>
              <a:rPr lang="en-US" altLang="zh-CN" dirty="0">
                <a:ea typeface="宋体" panose="02010600030101010101" pitchFamily="2" charset="-122"/>
              </a:rPr>
              <a:t>No setup, but variable queuing delay at routers</a:t>
            </a:r>
          </a:p>
        </p:txBody>
      </p:sp>
      <p:pic>
        <p:nvPicPr>
          <p:cNvPr id="60421" name="Picture 5"/>
          <p:cNvPicPr>
            <a:picLocks noChangeAspect="1" noChangeArrowheads="1"/>
          </p:cNvPicPr>
          <p:nvPr/>
        </p:nvPicPr>
        <p:blipFill>
          <a:blip r:embed="rId3">
            <a:extLst>
              <a:ext uri="{28A0092B-C50C-407E-A947-70E740481C1C}">
                <a14:useLocalDpi xmlns:a14="http://schemas.microsoft.com/office/drawing/2010/main" val="0"/>
              </a:ext>
            </a:extLst>
          </a:blip>
          <a:srcRect l="5367" b="4970"/>
          <a:stretch>
            <a:fillRect/>
          </a:stretch>
        </p:blipFill>
        <p:spPr bwMode="auto">
          <a:xfrm>
            <a:off x="6262948" y="1240632"/>
            <a:ext cx="4786313"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Box 11"/>
          <p:cNvSpPr txBox="1">
            <a:spLocks noChangeArrowheads="1"/>
          </p:cNvSpPr>
          <p:nvPr/>
        </p:nvSpPr>
        <p:spPr bwMode="auto">
          <a:xfrm>
            <a:off x="6560820" y="5797773"/>
            <a:ext cx="954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Circuits</a:t>
            </a:r>
          </a:p>
        </p:txBody>
      </p:sp>
      <p:sp>
        <p:nvSpPr>
          <p:cNvPr id="60423" name="TextBox 12"/>
          <p:cNvSpPr txBox="1">
            <a:spLocks noChangeArrowheads="1"/>
          </p:cNvSpPr>
          <p:nvPr/>
        </p:nvSpPr>
        <p:spPr bwMode="auto">
          <a:xfrm>
            <a:off x="9265920" y="5778723"/>
            <a:ext cx="1004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Packets</a:t>
            </a:r>
          </a:p>
        </p:txBody>
      </p:sp>
      <p:sp>
        <p:nvSpPr>
          <p:cNvPr id="2" name="标题 1">
            <a:extLst>
              <a:ext uri="{FF2B5EF4-FFF2-40B4-BE49-F238E27FC236}">
                <a16:creationId xmlns:a16="http://schemas.microsoft.com/office/drawing/2014/main" id="{68307040-6473-4694-BC45-0AC4E451A13E}"/>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Switching (2)</a:t>
            </a:r>
            <a:endParaRPr lang="zh-CN" altLang="en-US" dirty="0"/>
          </a:p>
        </p:txBody>
      </p:sp>
    </p:spTree>
    <p:extLst>
      <p:ext uri="{BB962C8B-B14F-4D97-AF65-F5344CB8AC3E}">
        <p14:creationId xmlns:p14="http://schemas.microsoft.com/office/powerpoint/2010/main" val="16024018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1444" name="Rectangle 3"/>
          <p:cNvSpPr>
            <a:spLocks noGrp="1" noChangeArrowheads="1"/>
          </p:cNvSpPr>
          <p:nvPr>
            <p:ph idx="1"/>
          </p:nvPr>
        </p:nvSpPr>
        <p:spPr>
          <a:xfrm>
            <a:off x="786940" y="1129506"/>
            <a:ext cx="10546078" cy="671585"/>
          </a:xfrm>
        </p:spPr>
        <p:txBody>
          <a:bodyPr/>
          <a:lstStyle/>
          <a:p>
            <a:r>
              <a:rPr lang="en-US" altLang="zh-CN" dirty="0">
                <a:ea typeface="宋体" panose="02010600030101010101" pitchFamily="2" charset="-122"/>
              </a:rPr>
              <a:t>Comparison of circuit- and packet-switched networks</a:t>
            </a:r>
          </a:p>
        </p:txBody>
      </p:sp>
      <p:pic>
        <p:nvPicPr>
          <p:cNvPr id="6144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137" y="1801091"/>
            <a:ext cx="8400183" cy="39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5636029A-E158-404E-BBD6-16CCE1E1D50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Switching (3)</a:t>
            </a:r>
            <a:endParaRPr lang="zh-CN" altLang="en-US" dirty="0"/>
          </a:p>
        </p:txBody>
      </p:sp>
    </p:spTree>
    <p:extLst>
      <p:ext uri="{BB962C8B-B14F-4D97-AF65-F5344CB8AC3E}">
        <p14:creationId xmlns:p14="http://schemas.microsoft.com/office/powerpoint/2010/main" val="1546085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idx="1"/>
          </p:nvPr>
        </p:nvSpPr>
        <p:spPr>
          <a:xfrm>
            <a:off x="2438401" y="1611314"/>
            <a:ext cx="7789863" cy="4598987"/>
          </a:xfrm>
        </p:spPr>
        <p:txBody>
          <a:bodyPr/>
          <a:lstStyle/>
          <a:p>
            <a:endParaRPr lang="zh-CN" altLang="en-US" dirty="0">
              <a:ea typeface="宋体" panose="02010600030101010101" pitchFamily="2" charset="-122"/>
            </a:endParaRPr>
          </a:p>
        </p:txBody>
      </p:sp>
      <p:sp>
        <p:nvSpPr>
          <p:cNvPr id="1536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264" y="3076576"/>
            <a:ext cx="81946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364" y="1138238"/>
            <a:ext cx="8372475"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6264" y="5207000"/>
            <a:ext cx="8194675"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8FBA9C13-469D-4BF4-8A60-49730E2F13D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Simplex, half-duplex, or full-duplex </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259ED6-0E7D-438F-B8CE-38A61D2978A2}"/>
              </a:ext>
            </a:extLst>
          </p:cNvPr>
          <p:cNvSpPr txBox="1"/>
          <p:nvPr/>
        </p:nvSpPr>
        <p:spPr>
          <a:xfrm>
            <a:off x="6961970" y="1991380"/>
            <a:ext cx="2079288" cy="523220"/>
          </a:xfrm>
          <a:prstGeom prst="rect">
            <a:avLst/>
          </a:prstGeom>
          <a:noFill/>
        </p:spPr>
        <p:txBody>
          <a:bodyPr wrap="square" rtlCol="0">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只能有一个方向的通信而没有反方向的交互</a:t>
            </a:r>
          </a:p>
        </p:txBody>
      </p:sp>
      <p:sp>
        <p:nvSpPr>
          <p:cNvPr id="11" name="文本框 10">
            <a:extLst>
              <a:ext uri="{FF2B5EF4-FFF2-40B4-BE49-F238E27FC236}">
                <a16:creationId xmlns:a16="http://schemas.microsoft.com/office/drawing/2014/main" id="{3FEA2EA7-EC0E-4005-936A-A8D4B2A46BCA}"/>
              </a:ext>
            </a:extLst>
          </p:cNvPr>
          <p:cNvSpPr txBox="1"/>
          <p:nvPr/>
        </p:nvSpPr>
        <p:spPr>
          <a:xfrm>
            <a:off x="7202995" y="4247219"/>
            <a:ext cx="2550604" cy="523220"/>
          </a:xfrm>
          <a:prstGeom prst="rect">
            <a:avLst/>
          </a:prstGeom>
          <a:noFill/>
        </p:spPr>
        <p:txBody>
          <a:bodyPr wrap="square" rtlCol="0">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通信的双方都可以发送信息，但双方不能同时发送</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接收。</a:t>
            </a:r>
          </a:p>
        </p:txBody>
      </p:sp>
      <p:sp>
        <p:nvSpPr>
          <p:cNvPr id="12" name="文本框 11">
            <a:extLst>
              <a:ext uri="{FF2B5EF4-FFF2-40B4-BE49-F238E27FC236}">
                <a16:creationId xmlns:a16="http://schemas.microsoft.com/office/drawing/2014/main" id="{7287AC66-86DD-4989-AC5F-92A1F7C33E0D}"/>
              </a:ext>
            </a:extLst>
          </p:cNvPr>
          <p:cNvSpPr txBox="1"/>
          <p:nvPr/>
        </p:nvSpPr>
        <p:spPr>
          <a:xfrm>
            <a:off x="7202995" y="6123444"/>
            <a:ext cx="2880786" cy="307777"/>
          </a:xfrm>
          <a:prstGeom prst="rect">
            <a:avLst/>
          </a:prstGeom>
          <a:noFill/>
        </p:spPr>
        <p:txBody>
          <a:bodyPr wrap="square" rtlCol="0">
            <a:spAutoFit/>
          </a:bodyPr>
          <a:lstStyle>
            <a:defPPr>
              <a:defRPr lang="zh-CN"/>
            </a:defPPr>
            <a:lvl1pPr>
              <a:defRPr sz="1400">
                <a:solidFill>
                  <a:srgbClr val="FF0000"/>
                </a:solidFill>
                <a:latin typeface="微软雅黑" panose="020B0503020204020204" pitchFamily="34" charset="-122"/>
                <a:ea typeface="微软雅黑" panose="020B0503020204020204" pitchFamily="34" charset="-122"/>
              </a:defRPr>
            </a:lvl1pPr>
          </a:lstStyle>
          <a:p>
            <a:r>
              <a:rPr lang="zh-CN" altLang="en-US" dirty="0"/>
              <a:t>允许数据同时在两个方向上传输</a:t>
            </a:r>
          </a:p>
        </p:txBody>
      </p:sp>
    </p:spTree>
    <p:extLst>
      <p:ext uri="{BB962C8B-B14F-4D97-AF65-F5344CB8AC3E}">
        <p14:creationId xmlns:p14="http://schemas.microsoft.com/office/powerpoint/2010/main" val="949918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2468" name="Rectangle 3"/>
          <p:cNvSpPr>
            <a:spLocks noGrp="1" noChangeArrowheads="1"/>
          </p:cNvSpPr>
          <p:nvPr>
            <p:ph idx="1"/>
          </p:nvPr>
        </p:nvSpPr>
        <p:spPr>
          <a:xfrm>
            <a:off x="2006532" y="1985183"/>
            <a:ext cx="7757333" cy="1999384"/>
          </a:xfrm>
        </p:spPr>
        <p:txBody>
          <a:bodyPr>
            <a:normAutofit/>
          </a:bodyPr>
          <a:lstStyle/>
          <a:p>
            <a:pPr lvl="1"/>
            <a:r>
              <a:rPr lang="en-US" altLang="zh-CN" sz="2800" dirty="0">
                <a:ea typeface="宋体" panose="02010600030101010101" pitchFamily="2" charset="-122"/>
              </a:rPr>
              <a:t>Generations of mobile telephone systems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r>
              <a:rPr lang="en-US" altLang="zh-CN" sz="2800" dirty="0">
                <a:ea typeface="宋体" panose="02010600030101010101" pitchFamily="2" charset="-122"/>
              </a:rPr>
              <a:t>Cellular mobile telephone systems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r>
              <a:rPr lang="en-US" altLang="zh-CN" sz="2800" dirty="0">
                <a:ea typeface="宋体" panose="02010600030101010101" pitchFamily="2" charset="-122"/>
              </a:rPr>
              <a:t>GSM, a 2G system </a:t>
            </a:r>
            <a:r>
              <a:rPr lang="en-US" altLang="zh-CN" sz="2800" dirty="0">
                <a:solidFill>
                  <a:srgbClr val="0000FF"/>
                </a:solidFill>
                <a:ea typeface="宋体" panose="02010600030101010101" pitchFamily="2" charset="-122"/>
              </a:rPr>
              <a:t>»</a:t>
            </a:r>
            <a:r>
              <a:rPr lang="en-US" altLang="zh-CN" sz="2800" dirty="0">
                <a:ea typeface="宋体" panose="02010600030101010101" pitchFamily="2" charset="-122"/>
              </a:rPr>
              <a:t> </a:t>
            </a:r>
          </a:p>
          <a:p>
            <a:pPr lvl="1"/>
            <a:r>
              <a:rPr lang="en-US" altLang="zh-CN" sz="2800" dirty="0">
                <a:ea typeface="宋体" panose="02010600030101010101" pitchFamily="2" charset="-122"/>
              </a:rPr>
              <a:t>UMTS, a 3G system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p:txBody>
      </p:sp>
      <p:sp>
        <p:nvSpPr>
          <p:cNvPr id="2" name="标题 1">
            <a:extLst>
              <a:ext uri="{FF2B5EF4-FFF2-40B4-BE49-F238E27FC236}">
                <a16:creationId xmlns:a16="http://schemas.microsoft.com/office/drawing/2014/main" id="{D72E833D-E6B6-4B8C-890A-E9D16B945ABB}"/>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Mobile Telephone System</a:t>
            </a:r>
            <a:endParaRPr lang="zh-CN" altLang="en-US" dirty="0"/>
          </a:p>
        </p:txBody>
      </p:sp>
    </p:spTree>
    <p:extLst>
      <p:ext uri="{BB962C8B-B14F-4D97-AF65-F5344CB8AC3E}">
        <p14:creationId xmlns:p14="http://schemas.microsoft.com/office/powerpoint/2010/main" val="10832025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4" name="Content Placeholder 3"/>
          <p:cNvSpPr>
            <a:spLocks noGrp="1"/>
          </p:cNvSpPr>
          <p:nvPr>
            <p:ph idx="1"/>
          </p:nvPr>
        </p:nvSpPr>
        <p:spPr>
          <a:xfrm>
            <a:off x="1246910" y="1258305"/>
            <a:ext cx="9853351" cy="4809986"/>
          </a:xfrm>
        </p:spPr>
        <p:txBody>
          <a:bodyPr>
            <a:normAutofit/>
          </a:bodyPr>
          <a:lstStyle/>
          <a:p>
            <a:pPr>
              <a:defRPr/>
            </a:pPr>
            <a:r>
              <a:rPr lang="en-US" dirty="0"/>
              <a:t>1G, analog voice</a:t>
            </a:r>
          </a:p>
          <a:p>
            <a:pPr lvl="2">
              <a:defRPr/>
            </a:pPr>
            <a:r>
              <a:rPr lang="en-US" dirty="0"/>
              <a:t>AMPS (Advanced Mobile Phone System) is example, deployed from 1980s. Modulation based on FM (as in radio).</a:t>
            </a:r>
          </a:p>
          <a:p>
            <a:pPr>
              <a:defRPr/>
            </a:pPr>
            <a:r>
              <a:rPr lang="en-US" dirty="0"/>
              <a:t>2G, analog voice and digital data</a:t>
            </a:r>
          </a:p>
          <a:p>
            <a:pPr lvl="2">
              <a:defRPr/>
            </a:pPr>
            <a:r>
              <a:rPr lang="en-US" dirty="0"/>
              <a:t>GSM (Global System for Mobile communications) is example, deployed from 1990s. Modulation based on QPSK.</a:t>
            </a:r>
          </a:p>
          <a:p>
            <a:pPr>
              <a:defRPr/>
            </a:pPr>
            <a:r>
              <a:rPr lang="en-US" dirty="0"/>
              <a:t>3G, digital voice and data</a:t>
            </a:r>
          </a:p>
          <a:p>
            <a:pPr lvl="2">
              <a:defRPr/>
            </a:pPr>
            <a:r>
              <a:rPr lang="en-US" dirty="0"/>
              <a:t>UMTS (Universal Mobile Telecommunications System) is example, deployed from 2000s. Modulation based on CDMA</a:t>
            </a:r>
          </a:p>
          <a:p>
            <a:pPr>
              <a:defRPr/>
            </a:pPr>
            <a:r>
              <a:rPr lang="en-US" dirty="0"/>
              <a:t>4G, digital data including voice</a:t>
            </a:r>
          </a:p>
          <a:p>
            <a:pPr lvl="2">
              <a:defRPr/>
            </a:pPr>
            <a:r>
              <a:rPr lang="en-US" dirty="0"/>
              <a:t>LTE (Long Term Evolution) is example, deployed from 2010s. Modulation based on OFDM</a:t>
            </a:r>
          </a:p>
        </p:txBody>
      </p:sp>
      <p:sp>
        <p:nvSpPr>
          <p:cNvPr id="2" name="标题 1">
            <a:extLst>
              <a:ext uri="{FF2B5EF4-FFF2-40B4-BE49-F238E27FC236}">
                <a16:creationId xmlns:a16="http://schemas.microsoft.com/office/drawing/2014/main" id="{D3FCE4A9-26E8-4A7D-8B48-1382BB6A9B56}"/>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Generations of mobile telephone systems</a:t>
            </a:r>
            <a:endParaRPr lang="zh-CN" altLang="en-US" dirty="0"/>
          </a:p>
        </p:txBody>
      </p:sp>
    </p:spTree>
    <p:extLst>
      <p:ext uri="{BB962C8B-B14F-4D97-AF65-F5344CB8AC3E}">
        <p14:creationId xmlns:p14="http://schemas.microsoft.com/office/powerpoint/2010/main" val="35793625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27815781-A056-4163-86A9-99107733A2B2}"/>
              </a:ext>
            </a:extLst>
          </p:cNvPr>
          <p:cNvSpPr>
            <a:spLocks noGrp="1" noChangeArrowheads="1"/>
          </p:cNvSpPr>
          <p:nvPr>
            <p:ph type="title"/>
          </p:nvPr>
        </p:nvSpPr>
        <p:spPr>
          <a:xfrm>
            <a:off x="339436" y="295486"/>
            <a:ext cx="10515600" cy="480131"/>
          </a:xfrm>
          <a:solidFill>
            <a:sysClr val="window" lastClr="FFFFFF"/>
          </a:solidFill>
        </p:spPr>
        <p:txBody>
          <a:bodyPr vert="horz" wrap="square" lIns="91440" tIns="45720" rIns="91440" bIns="45720" rtlCol="0" anchor="ctr">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Huge Market..</a:t>
            </a:r>
          </a:p>
        </p:txBody>
      </p:sp>
      <p:pic>
        <p:nvPicPr>
          <p:cNvPr id="63491" name="Picture 4">
            <a:extLst>
              <a:ext uri="{FF2B5EF4-FFF2-40B4-BE49-F238E27FC236}">
                <a16:creationId xmlns:a16="http://schemas.microsoft.com/office/drawing/2014/main" id="{A1D34AA0-0A7F-4E5F-9B7A-3F6C25C87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067" y="1109664"/>
            <a:ext cx="9217545" cy="504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4">
            <a:extLst>
              <a:ext uri="{FF2B5EF4-FFF2-40B4-BE49-F238E27FC236}">
                <a16:creationId xmlns:a16="http://schemas.microsoft.com/office/drawing/2014/main" id="{7B076B8A-52EA-40CA-8C27-4643FE40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58" y="1458437"/>
            <a:ext cx="6923088"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6">
            <a:extLst>
              <a:ext uri="{FF2B5EF4-FFF2-40B4-BE49-F238E27FC236}">
                <a16:creationId xmlns:a16="http://schemas.microsoft.com/office/drawing/2014/main" id="{7B1338B5-5052-4E80-B1BA-EA4E7BD88473}"/>
              </a:ext>
            </a:extLst>
          </p:cNvPr>
          <p:cNvSpPr txBox="1">
            <a:spLocks noChangeArrowheads="1"/>
          </p:cNvSpPr>
          <p:nvPr/>
        </p:nvSpPr>
        <p:spPr bwMode="auto">
          <a:xfrm>
            <a:off x="-310926" y="5854568"/>
            <a:ext cx="1435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FontTx/>
              <a:buNone/>
            </a:pPr>
            <a:r>
              <a:rPr lang="en-US" altLang="zh-CN" sz="1800">
                <a:ea typeface="宋体" panose="02010600030101010101" pitchFamily="2" charset="-122"/>
              </a:rPr>
              <a:t>Time</a:t>
            </a:r>
          </a:p>
        </p:txBody>
      </p:sp>
      <p:sp>
        <p:nvSpPr>
          <p:cNvPr id="64517" name="Text Box 7">
            <a:extLst>
              <a:ext uri="{FF2B5EF4-FFF2-40B4-BE49-F238E27FC236}">
                <a16:creationId xmlns:a16="http://schemas.microsoft.com/office/drawing/2014/main" id="{30B7BD4E-AF42-4E77-B401-092581CEED6A}"/>
              </a:ext>
            </a:extLst>
          </p:cNvPr>
          <p:cNvSpPr txBox="1">
            <a:spLocks noChangeArrowheads="1"/>
          </p:cNvSpPr>
          <p:nvPr/>
        </p:nvSpPr>
        <p:spPr bwMode="auto">
          <a:xfrm>
            <a:off x="6489251" y="1033436"/>
            <a:ext cx="132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FontTx/>
              <a:buNone/>
            </a:pPr>
            <a:r>
              <a:rPr lang="en-US" altLang="zh-CN" sz="1800">
                <a:ea typeface="宋体" panose="02010600030101010101" pitchFamily="2" charset="-122"/>
              </a:rPr>
              <a:t>Bandwidth</a:t>
            </a:r>
          </a:p>
        </p:txBody>
      </p:sp>
      <p:sp>
        <p:nvSpPr>
          <p:cNvPr id="7" name="Rectangle 2">
            <a:extLst>
              <a:ext uri="{FF2B5EF4-FFF2-40B4-BE49-F238E27FC236}">
                <a16:creationId xmlns:a16="http://schemas.microsoft.com/office/drawing/2014/main" id="{5171EE09-4686-4040-AF7B-6F0C9AD93DC2}"/>
              </a:ext>
            </a:extLst>
          </p:cNvPr>
          <p:cNvSpPr txBox="1">
            <a:spLocks noChangeArrowheads="1"/>
          </p:cNvSpPr>
          <p:nvPr/>
        </p:nvSpPr>
        <p:spPr>
          <a:xfrm>
            <a:off x="339436" y="295486"/>
            <a:ext cx="10515600"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Applications</a:t>
            </a:r>
          </a:p>
        </p:txBody>
      </p:sp>
      <p:grpSp>
        <p:nvGrpSpPr>
          <p:cNvPr id="3" name="组合 2">
            <a:extLst>
              <a:ext uri="{FF2B5EF4-FFF2-40B4-BE49-F238E27FC236}">
                <a16:creationId xmlns:a16="http://schemas.microsoft.com/office/drawing/2014/main" id="{5BB934A4-35A2-4532-A489-887B2D3DDFCA}"/>
              </a:ext>
            </a:extLst>
          </p:cNvPr>
          <p:cNvGrpSpPr/>
          <p:nvPr/>
        </p:nvGrpSpPr>
        <p:grpSpPr>
          <a:xfrm>
            <a:off x="7452220" y="2549561"/>
            <a:ext cx="4438118" cy="2529727"/>
            <a:chOff x="7452220" y="2549561"/>
            <a:chExt cx="4438118" cy="2529727"/>
          </a:xfrm>
        </p:grpSpPr>
        <p:pic>
          <p:nvPicPr>
            <p:cNvPr id="32770" name="Picture 2">
              <a:extLst>
                <a:ext uri="{FF2B5EF4-FFF2-40B4-BE49-F238E27FC236}">
                  <a16:creationId xmlns:a16="http://schemas.microsoft.com/office/drawing/2014/main" id="{81E87F02-1A9C-41EE-84A6-188FC1476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220" y="2549561"/>
              <a:ext cx="4438118" cy="252972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25A82A8A-5A8B-475A-A08C-890C4807F9A6}"/>
                </a:ext>
              </a:extLst>
            </p:cNvPr>
            <p:cNvPicPr>
              <a:picLocks noChangeAspect="1"/>
            </p:cNvPicPr>
            <p:nvPr/>
          </p:nvPicPr>
          <p:blipFill>
            <a:blip r:embed="rId5"/>
            <a:stretch>
              <a:fillRect/>
            </a:stretch>
          </p:blipFill>
          <p:spPr>
            <a:xfrm>
              <a:off x="10865904" y="4676774"/>
              <a:ext cx="949859" cy="333376"/>
            </a:xfrm>
            <a:prstGeom prst="rect">
              <a:avLst/>
            </a:prstGeom>
          </p:spPr>
        </p:pic>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4">
            <a:extLst>
              <a:ext uri="{FF2B5EF4-FFF2-40B4-BE49-F238E27FC236}">
                <a16:creationId xmlns:a16="http://schemas.microsoft.com/office/drawing/2014/main" id="{AA10F387-BB36-4784-BAFB-9D20050CA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25" y="1403350"/>
            <a:ext cx="837565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灯片编号占位符 3">
            <a:extLst>
              <a:ext uri="{FF2B5EF4-FFF2-40B4-BE49-F238E27FC236}">
                <a16:creationId xmlns:a16="http://schemas.microsoft.com/office/drawing/2014/main" id="{60EC36D9-1844-49C0-93C2-10B4C7DD00F0}"/>
              </a:ext>
            </a:extLst>
          </p:cNvPr>
          <p:cNvSpPr txBox="1">
            <a:spLocks/>
          </p:cNvSpPr>
          <p:nvPr/>
        </p:nvSpPr>
        <p:spPr bwMode="auto">
          <a:xfrm>
            <a:off x="8077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fld id="{DE1891AE-68D3-434D-AE69-C42B88E51510}" type="slidenum">
              <a:rPr lang="zh-CN" altLang="en-US" sz="1400" b="1">
                <a:solidFill>
                  <a:srgbClr val="000000"/>
                </a:solidFill>
                <a:ea typeface="宋体" panose="02010600030101010101" pitchFamily="2" charset="-122"/>
              </a:rPr>
              <a:pPr algn="r" eaLnBrk="1" hangingPunct="1">
                <a:spcBef>
                  <a:spcPct val="0"/>
                </a:spcBef>
                <a:buClrTx/>
                <a:buFontTx/>
                <a:buNone/>
              </a:pPr>
              <a:t>144</a:t>
            </a:fld>
            <a:endParaRPr lang="en-US" altLang="zh-CN" sz="1400" b="1">
              <a:solidFill>
                <a:srgbClr val="000000"/>
              </a:solidFill>
              <a:ea typeface="宋体" panose="02010600030101010101" pitchFamily="2" charset="-122"/>
            </a:endParaRPr>
          </a:p>
        </p:txBody>
      </p:sp>
      <p:sp>
        <p:nvSpPr>
          <p:cNvPr id="2" name="Rectangle 2">
            <a:extLst>
              <a:ext uri="{FF2B5EF4-FFF2-40B4-BE49-F238E27FC236}">
                <a16:creationId xmlns:a16="http://schemas.microsoft.com/office/drawing/2014/main" id="{A9B136A7-CF6F-4F37-9CE4-98234663110F}"/>
              </a:ext>
            </a:extLst>
          </p:cNvPr>
          <p:cNvSpPr txBox="1">
            <a:spLocks noChangeArrowheads="1"/>
          </p:cNvSpPr>
          <p:nvPr/>
        </p:nvSpPr>
        <p:spPr>
          <a:xfrm>
            <a:off x="339436" y="295486"/>
            <a:ext cx="10515600"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Technology Evolution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4516" name="Rectangle 3"/>
          <p:cNvSpPr>
            <a:spLocks noGrp="1" noChangeArrowheads="1"/>
          </p:cNvSpPr>
          <p:nvPr>
            <p:ph idx="1"/>
          </p:nvPr>
        </p:nvSpPr>
        <p:spPr>
          <a:xfrm>
            <a:off x="943053" y="1084582"/>
            <a:ext cx="10771407" cy="1615756"/>
          </a:xfrm>
        </p:spPr>
        <p:txBody>
          <a:bodyPr/>
          <a:lstStyle/>
          <a:p>
            <a:r>
              <a:rPr lang="en-US" altLang="zh-CN" dirty="0">
                <a:ea typeface="宋体" panose="02010600030101010101" pitchFamily="2" charset="-122"/>
              </a:rPr>
              <a:t>All based on notion of spatial regions called cells</a:t>
            </a:r>
          </a:p>
          <a:p>
            <a:pPr marL="514350" lvl="2" indent="-285750"/>
            <a:r>
              <a:rPr lang="en-US" altLang="zh-CN" dirty="0">
                <a:ea typeface="宋体" panose="02010600030101010101" pitchFamily="2" charset="-122"/>
              </a:rPr>
              <a:t>Each mobile uses a frequency in a cell; moves cause </a:t>
            </a:r>
            <a:r>
              <a:rPr lang="en-US" altLang="zh-CN" u="sng" dirty="0">
                <a:ea typeface="宋体" panose="02010600030101010101" pitchFamily="2" charset="-122"/>
              </a:rPr>
              <a:t>handoff</a:t>
            </a:r>
          </a:p>
          <a:p>
            <a:pPr marL="514350" lvl="2" indent="-285750"/>
            <a:r>
              <a:rPr lang="en-US" altLang="zh-CN" dirty="0">
                <a:ea typeface="宋体" panose="02010600030101010101" pitchFamily="2" charset="-122"/>
              </a:rPr>
              <a:t>Frequencies are reused across non-adjacent cells</a:t>
            </a:r>
          </a:p>
          <a:p>
            <a:pPr marL="514350" lvl="2" indent="-285750"/>
            <a:r>
              <a:rPr lang="en-US" altLang="zh-CN" dirty="0">
                <a:ea typeface="宋体" panose="02010600030101010101" pitchFamily="2" charset="-122"/>
              </a:rPr>
              <a:t>To support more mobiles, smaller cells can be used</a:t>
            </a:r>
          </a:p>
        </p:txBody>
      </p:sp>
      <p:pic>
        <p:nvPicPr>
          <p:cNvPr id="64517" name="Picture 2"/>
          <p:cNvPicPr>
            <a:picLocks noChangeAspect="1" noChangeArrowheads="1"/>
          </p:cNvPicPr>
          <p:nvPr/>
        </p:nvPicPr>
        <p:blipFill>
          <a:blip r:embed="rId3">
            <a:extLst>
              <a:ext uri="{28A0092B-C50C-407E-A947-70E740481C1C}">
                <a14:useLocalDpi xmlns:a14="http://schemas.microsoft.com/office/drawing/2010/main" val="0"/>
              </a:ext>
            </a:extLst>
          </a:blip>
          <a:srcRect b="10670"/>
          <a:stretch>
            <a:fillRect/>
          </a:stretch>
        </p:blipFill>
        <p:spPr bwMode="auto">
          <a:xfrm>
            <a:off x="2286750" y="2572544"/>
            <a:ext cx="6994525"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Box 12"/>
          <p:cNvSpPr txBox="1">
            <a:spLocks noChangeArrowheads="1"/>
          </p:cNvSpPr>
          <p:nvPr/>
        </p:nvSpPr>
        <p:spPr bwMode="auto">
          <a:xfrm>
            <a:off x="2056348" y="5635196"/>
            <a:ext cx="36471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Cellular reuse pattern</a:t>
            </a:r>
          </a:p>
          <a:p>
            <a:pPr algn="ctr" eaLnBrk="1" hangingPunct="1">
              <a:spcBef>
                <a:spcPct val="0"/>
              </a:spcBef>
              <a:buClrTx/>
              <a:buFontTx/>
              <a:buNone/>
            </a:pPr>
            <a:r>
              <a:rPr lang="zh-CN" altLang="en-US" sz="1800" dirty="0">
                <a:ea typeface="宋体" panose="02010600030101010101" pitchFamily="2" charset="-122"/>
              </a:rPr>
              <a:t>在相邻的蜂窝中，频率不会被重用</a:t>
            </a:r>
            <a:endParaRPr lang="en-US" altLang="zh-CN" sz="1800" dirty="0">
              <a:ea typeface="宋体" panose="02010600030101010101" pitchFamily="2" charset="-122"/>
            </a:endParaRPr>
          </a:p>
        </p:txBody>
      </p:sp>
      <p:sp>
        <p:nvSpPr>
          <p:cNvPr id="64519" name="TextBox 13"/>
          <p:cNvSpPr txBox="1">
            <a:spLocks noChangeArrowheads="1"/>
          </p:cNvSpPr>
          <p:nvPr/>
        </p:nvSpPr>
        <p:spPr bwMode="auto">
          <a:xfrm>
            <a:off x="5983575" y="5635196"/>
            <a:ext cx="4339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Smaller cells for dense mobiles</a:t>
            </a:r>
          </a:p>
          <a:p>
            <a:pPr algn="ctr" eaLnBrk="1" hangingPunct="1">
              <a:spcBef>
                <a:spcPct val="0"/>
              </a:spcBef>
              <a:buClrTx/>
              <a:buFontTx/>
              <a:buNone/>
            </a:pPr>
            <a:r>
              <a:rPr lang="zh-CN" altLang="en-US" sz="1800" dirty="0">
                <a:ea typeface="宋体" panose="02010600030101010101" pitchFamily="2" charset="-122"/>
              </a:rPr>
              <a:t>为增加更多的用户，可以使用更小的蜂窝</a:t>
            </a:r>
            <a:endParaRPr lang="en-US" altLang="zh-CN" sz="1800" dirty="0">
              <a:ea typeface="宋体" panose="02010600030101010101" pitchFamily="2" charset="-122"/>
            </a:endParaRPr>
          </a:p>
        </p:txBody>
      </p:sp>
      <p:sp>
        <p:nvSpPr>
          <p:cNvPr id="2" name="标题 1">
            <a:extLst>
              <a:ext uri="{FF2B5EF4-FFF2-40B4-BE49-F238E27FC236}">
                <a16:creationId xmlns:a16="http://schemas.microsoft.com/office/drawing/2014/main" id="{033FE127-40F7-4470-A28E-46CA1EB18CE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Cellular mobile phone systems</a:t>
            </a:r>
            <a:endParaRPr lang="zh-CN" altLang="en-US" dirty="0"/>
          </a:p>
        </p:txBody>
      </p:sp>
    </p:spTree>
    <p:extLst>
      <p:ext uri="{BB962C8B-B14F-4D97-AF65-F5344CB8AC3E}">
        <p14:creationId xmlns:p14="http://schemas.microsoft.com/office/powerpoint/2010/main" val="21293212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5540" name="Rectangle 3"/>
          <p:cNvSpPr>
            <a:spLocks noGrp="1" noChangeArrowheads="1"/>
          </p:cNvSpPr>
          <p:nvPr>
            <p:ph idx="1"/>
          </p:nvPr>
        </p:nvSpPr>
        <p:spPr>
          <a:xfrm>
            <a:off x="295180" y="1095407"/>
            <a:ext cx="11430994" cy="2141016"/>
          </a:xfrm>
        </p:spPr>
        <p:txBody>
          <a:bodyPr>
            <a:normAutofit fontScale="85000" lnSpcReduction="10000"/>
          </a:bodyPr>
          <a:lstStyle/>
          <a:p>
            <a:pPr lvl="1">
              <a:lnSpc>
                <a:spcPct val="110000"/>
              </a:lnSpc>
              <a:spcBef>
                <a:spcPts val="1200"/>
              </a:spcBef>
            </a:pPr>
            <a:r>
              <a:rPr lang="en-US" altLang="zh-CN" dirty="0">
                <a:solidFill>
                  <a:srgbClr val="333333"/>
                </a:solidFill>
                <a:latin typeface="Arial" panose="020B0604020202020204" pitchFamily="34" charset="0"/>
              </a:rPr>
              <a:t>GSM</a:t>
            </a:r>
            <a:r>
              <a:rPr lang="zh-CN" altLang="en-US" dirty="0">
                <a:solidFill>
                  <a:srgbClr val="333333"/>
                </a:solidFill>
                <a:latin typeface="Arial" panose="020B0604020202020204" pitchFamily="34" charset="0"/>
              </a:rPr>
              <a:t>全球移动通信系统，由欧洲电信标准组织</a:t>
            </a:r>
            <a:r>
              <a:rPr lang="en-US" altLang="zh-CN" dirty="0">
                <a:solidFill>
                  <a:srgbClr val="333333"/>
                </a:solidFill>
                <a:latin typeface="Arial" panose="020B0604020202020204" pitchFamily="34" charset="0"/>
              </a:rPr>
              <a:t>ETSI</a:t>
            </a:r>
            <a:r>
              <a:rPr lang="zh-CN" altLang="en-US" dirty="0">
                <a:solidFill>
                  <a:srgbClr val="333333"/>
                </a:solidFill>
                <a:latin typeface="Arial" panose="020B0604020202020204" pitchFamily="34" charset="0"/>
              </a:rPr>
              <a:t>制订的一个数字移动通信标准。被看作是第二代 </a:t>
            </a:r>
            <a:r>
              <a:rPr lang="en-US" altLang="zh-CN" dirty="0">
                <a:solidFill>
                  <a:srgbClr val="333333"/>
                </a:solidFill>
                <a:latin typeface="Arial" panose="020B0604020202020204" pitchFamily="34" charset="0"/>
              </a:rPr>
              <a:t>(2G)</a:t>
            </a:r>
            <a:r>
              <a:rPr lang="zh-CN" altLang="en-US" dirty="0">
                <a:solidFill>
                  <a:srgbClr val="333333"/>
                </a:solidFill>
                <a:latin typeface="Arial" panose="020B0604020202020204" pitchFamily="34" charset="0"/>
              </a:rPr>
              <a:t>移动电话系统。</a:t>
            </a:r>
            <a:endParaRPr lang="en-US" altLang="zh-CN" dirty="0">
              <a:solidFill>
                <a:srgbClr val="333333"/>
              </a:solidFill>
              <a:latin typeface="Arial" panose="020B0604020202020204" pitchFamily="34" charset="0"/>
            </a:endParaRPr>
          </a:p>
          <a:p>
            <a:pPr lvl="1">
              <a:lnSpc>
                <a:spcPct val="110000"/>
              </a:lnSpc>
              <a:spcBef>
                <a:spcPts val="1200"/>
              </a:spcBef>
            </a:pPr>
            <a:r>
              <a:rPr lang="en-US" altLang="zh-CN" dirty="0">
                <a:ea typeface="宋体" panose="02010600030101010101" pitchFamily="2" charset="-122"/>
              </a:rPr>
              <a:t>Mobile is divided into handset and SIM card  (Subscriber Identity Module) with credentials</a:t>
            </a:r>
          </a:p>
          <a:p>
            <a:pPr lvl="1">
              <a:lnSpc>
                <a:spcPct val="110000"/>
              </a:lnSpc>
              <a:spcBef>
                <a:spcPts val="1200"/>
              </a:spcBef>
            </a:pPr>
            <a:r>
              <a:rPr lang="en-US" altLang="zh-CN" dirty="0">
                <a:ea typeface="宋体" panose="02010600030101010101" pitchFamily="2" charset="-122"/>
              </a:rPr>
              <a:t>Mobiles tell their HLR (Home Location Register) their current whereabouts for incoming calls</a:t>
            </a:r>
          </a:p>
          <a:p>
            <a:pPr lvl="1">
              <a:lnSpc>
                <a:spcPct val="110000"/>
              </a:lnSpc>
              <a:spcBef>
                <a:spcPts val="1200"/>
              </a:spcBef>
            </a:pPr>
            <a:r>
              <a:rPr lang="en-US" altLang="zh-CN" dirty="0">
                <a:ea typeface="宋体" panose="02010600030101010101" pitchFamily="2" charset="-122"/>
              </a:rPr>
              <a:t>Cells keep track of visiting mobiles (in the Visitor LR)</a:t>
            </a:r>
          </a:p>
        </p:txBody>
      </p:sp>
      <p:graphicFrame>
        <p:nvGraphicFramePr>
          <p:cNvPr id="65541" name="Object 7"/>
          <p:cNvGraphicFramePr>
            <a:graphicFrameLocks noChangeAspect="1"/>
          </p:cNvGraphicFramePr>
          <p:nvPr/>
        </p:nvGraphicFramePr>
        <p:xfrm>
          <a:off x="2898775" y="3429001"/>
          <a:ext cx="6718300" cy="2676525"/>
        </p:xfrm>
        <a:graphic>
          <a:graphicData uri="http://schemas.openxmlformats.org/presentationml/2006/ole">
            <mc:AlternateContent xmlns:mc="http://schemas.openxmlformats.org/markup-compatibility/2006">
              <mc:Choice xmlns:v="urn:schemas-microsoft-com:vml" Requires="v">
                <p:oleObj spid="_x0000_s3081" name="Image" r:id="rId4" imgW="27619048" imgH="11009524" progId="">
                  <p:embed/>
                </p:oleObj>
              </mc:Choice>
              <mc:Fallback>
                <p:oleObj name="Image" r:id="rId4" imgW="27619048" imgH="11009524" progId="">
                  <p:embed/>
                  <p:pic>
                    <p:nvPicPr>
                      <p:cNvPr id="6554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8775" y="3429001"/>
                        <a:ext cx="67183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a:extLst>
              <a:ext uri="{FF2B5EF4-FFF2-40B4-BE49-F238E27FC236}">
                <a16:creationId xmlns:a16="http://schemas.microsoft.com/office/drawing/2014/main" id="{D2276CFD-8726-46E7-BA34-0F1B78B3FA42}"/>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GSM – Global System for Mobile Communications (1)</a:t>
            </a:r>
            <a:endParaRPr lang="zh-CN" altLang="en-US" dirty="0"/>
          </a:p>
        </p:txBody>
      </p:sp>
    </p:spTree>
    <p:extLst>
      <p:ext uri="{BB962C8B-B14F-4D97-AF65-F5344CB8AC3E}">
        <p14:creationId xmlns:p14="http://schemas.microsoft.com/office/powerpoint/2010/main" val="32812429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6564" name="Rectangle 3"/>
          <p:cNvSpPr>
            <a:spLocks noGrp="1" noChangeArrowheads="1"/>
          </p:cNvSpPr>
          <p:nvPr>
            <p:ph idx="1"/>
          </p:nvPr>
        </p:nvSpPr>
        <p:spPr>
          <a:xfrm>
            <a:off x="94807" y="1041823"/>
            <a:ext cx="11621386" cy="1721253"/>
          </a:xfrm>
        </p:spPr>
        <p:txBody>
          <a:bodyPr>
            <a:normAutofit lnSpcReduction="10000"/>
          </a:bodyPr>
          <a:lstStyle/>
          <a:p>
            <a:pPr marL="457200" indent="-457200">
              <a:lnSpc>
                <a:spcPct val="100000"/>
              </a:lnSpc>
              <a:buFont typeface="Arial" panose="020B0604020202020204" pitchFamily="34" charset="0"/>
              <a:buChar char="•"/>
            </a:pPr>
            <a:r>
              <a:rPr lang="en-US" altLang="zh-CN" dirty="0">
                <a:ea typeface="宋体" panose="02010600030101010101" pitchFamily="2" charset="-122"/>
              </a:rPr>
              <a:t>Air interface is based on FDM channels of 200 </a:t>
            </a:r>
            <a:r>
              <a:rPr lang="en-US" altLang="zh-CN" dirty="0" err="1">
                <a:ea typeface="宋体" panose="02010600030101010101" pitchFamily="2" charset="-122"/>
              </a:rPr>
              <a:t>KHz</a:t>
            </a:r>
            <a:r>
              <a:rPr lang="en-US" altLang="zh-CN" dirty="0">
                <a:ea typeface="宋体" panose="02010600030101010101" pitchFamily="2" charset="-122"/>
              </a:rPr>
              <a:t> divided in an eight-slot TDM frame every 4.615 </a:t>
            </a:r>
            <a:r>
              <a:rPr lang="en-US" altLang="zh-CN" dirty="0" err="1">
                <a:ea typeface="宋体" panose="02010600030101010101" pitchFamily="2" charset="-122"/>
              </a:rPr>
              <a:t>ms</a:t>
            </a:r>
            <a:endParaRPr lang="en-US" altLang="zh-CN" dirty="0">
              <a:ea typeface="宋体" panose="02010600030101010101" pitchFamily="2" charset="-122"/>
            </a:endParaRPr>
          </a:p>
          <a:p>
            <a:pPr lvl="1">
              <a:lnSpc>
                <a:spcPct val="100000"/>
              </a:lnSpc>
            </a:pPr>
            <a:r>
              <a:rPr lang="en-US" altLang="zh-CN" dirty="0">
                <a:ea typeface="宋体" panose="02010600030101010101" pitchFamily="2" charset="-122"/>
              </a:rPr>
              <a:t>Mobile is assigned up- and down-stream slots to use</a:t>
            </a:r>
          </a:p>
          <a:p>
            <a:pPr lvl="1">
              <a:lnSpc>
                <a:spcPct val="100000"/>
              </a:lnSpc>
            </a:pPr>
            <a:r>
              <a:rPr lang="en-US" altLang="zh-CN" dirty="0">
                <a:ea typeface="宋体" panose="02010600030101010101" pitchFamily="2" charset="-122"/>
              </a:rPr>
              <a:t>Each slot is 148 bits long, gives rate of 27.4 kbps</a:t>
            </a:r>
          </a:p>
        </p:txBody>
      </p:sp>
      <p:pic>
        <p:nvPicPr>
          <p:cNvPr id="665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42" y="2851150"/>
            <a:ext cx="7205663"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ectangle 11"/>
          <p:cNvSpPr>
            <a:spLocks noChangeArrowheads="1"/>
          </p:cNvSpPr>
          <p:nvPr/>
        </p:nvSpPr>
        <p:spPr bwMode="auto">
          <a:xfrm>
            <a:off x="4076700" y="43148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67" name="Rectangle 12"/>
          <p:cNvSpPr>
            <a:spLocks noChangeArrowheads="1"/>
          </p:cNvSpPr>
          <p:nvPr/>
        </p:nvSpPr>
        <p:spPr bwMode="auto">
          <a:xfrm>
            <a:off x="5248275" y="43148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68" name="Rectangle 13"/>
          <p:cNvSpPr>
            <a:spLocks noChangeArrowheads="1"/>
          </p:cNvSpPr>
          <p:nvPr/>
        </p:nvSpPr>
        <p:spPr bwMode="auto">
          <a:xfrm>
            <a:off x="6429375" y="4324350"/>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69" name="Rectangle 14"/>
          <p:cNvSpPr>
            <a:spLocks noChangeArrowheads="1"/>
          </p:cNvSpPr>
          <p:nvPr/>
        </p:nvSpPr>
        <p:spPr bwMode="auto">
          <a:xfrm>
            <a:off x="7600950" y="43148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70" name="Rectangle 15"/>
          <p:cNvSpPr>
            <a:spLocks noChangeArrowheads="1"/>
          </p:cNvSpPr>
          <p:nvPr/>
        </p:nvSpPr>
        <p:spPr bwMode="auto">
          <a:xfrm>
            <a:off x="4657725" y="57626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71" name="Rectangle 16"/>
          <p:cNvSpPr>
            <a:spLocks noChangeArrowheads="1"/>
          </p:cNvSpPr>
          <p:nvPr/>
        </p:nvSpPr>
        <p:spPr bwMode="auto">
          <a:xfrm>
            <a:off x="5829300" y="57626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72" name="Rectangle 17"/>
          <p:cNvSpPr>
            <a:spLocks noChangeArrowheads="1"/>
          </p:cNvSpPr>
          <p:nvPr/>
        </p:nvSpPr>
        <p:spPr bwMode="auto">
          <a:xfrm>
            <a:off x="7010400" y="5772150"/>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6573" name="Rectangle 18"/>
          <p:cNvSpPr>
            <a:spLocks noChangeArrowheads="1"/>
          </p:cNvSpPr>
          <p:nvPr/>
        </p:nvSpPr>
        <p:spPr bwMode="auto">
          <a:xfrm>
            <a:off x="8181975" y="5762625"/>
            <a:ext cx="152400" cy="147638"/>
          </a:xfrm>
          <a:prstGeom prst="rect">
            <a:avLst/>
          </a:prstGeom>
          <a:solidFill>
            <a:srgbClr val="FF2BD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 name="标题 1">
            <a:extLst>
              <a:ext uri="{FF2B5EF4-FFF2-40B4-BE49-F238E27FC236}">
                <a16:creationId xmlns:a16="http://schemas.microsoft.com/office/drawing/2014/main" id="{A5E682F0-D092-4896-A923-A3D897C0FE9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GSM – Global System for Mobile Communications (2)</a:t>
            </a:r>
            <a:endParaRPr lang="zh-CN" altLang="en-US" dirty="0"/>
          </a:p>
        </p:txBody>
      </p:sp>
    </p:spTree>
    <p:extLst>
      <p:ext uri="{BB962C8B-B14F-4D97-AF65-F5344CB8AC3E}">
        <p14:creationId xmlns:p14="http://schemas.microsoft.com/office/powerpoint/2010/main" val="1182272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8612" name="Rectangle 3"/>
          <p:cNvSpPr>
            <a:spLocks noGrp="1" noChangeArrowheads="1"/>
          </p:cNvSpPr>
          <p:nvPr>
            <p:ph idx="1"/>
          </p:nvPr>
        </p:nvSpPr>
        <p:spPr>
          <a:xfrm>
            <a:off x="1020822" y="1033711"/>
            <a:ext cx="9920081" cy="1169987"/>
          </a:xfrm>
        </p:spPr>
        <p:txBody>
          <a:bodyPr>
            <a:normAutofit fontScale="85000" lnSpcReduction="20000"/>
          </a:bodyPr>
          <a:lstStyle/>
          <a:p>
            <a:pPr marL="457200" indent="-457200">
              <a:lnSpc>
                <a:spcPct val="110000"/>
              </a:lnSpc>
              <a:buFont typeface="Arial" panose="020B0604020202020204" pitchFamily="34" charset="0"/>
              <a:buChar char="•"/>
            </a:pPr>
            <a:r>
              <a:rPr lang="en-US" altLang="zh-CN" sz="2400" dirty="0">
                <a:ea typeface="宋体" panose="02010600030101010101" pitchFamily="2" charset="-122"/>
              </a:rPr>
              <a:t>UMTS</a:t>
            </a:r>
            <a:r>
              <a:rPr lang="zh-CN" altLang="en-US" sz="2400" dirty="0">
                <a:ea typeface="宋体" panose="02010600030101010101" pitchFamily="2" charset="-122"/>
              </a:rPr>
              <a:t>通用移动通信系统， </a:t>
            </a:r>
            <a:r>
              <a:rPr lang="en-US" altLang="zh-CN" sz="2400" dirty="0">
                <a:ea typeface="宋体" panose="02010600030101010101" pitchFamily="2" charset="-122"/>
              </a:rPr>
              <a:t>3G</a:t>
            </a:r>
            <a:r>
              <a:rPr lang="zh-CN" altLang="en-US" sz="2400" dirty="0">
                <a:ea typeface="宋体" panose="02010600030101010101" pitchFamily="2" charset="-122"/>
              </a:rPr>
              <a:t>移动通信技术标准</a:t>
            </a:r>
            <a:endParaRPr lang="en-US" altLang="zh-CN" sz="2400" dirty="0">
              <a:ea typeface="宋体" panose="02010600030101010101" pitchFamily="2" charset="-122"/>
            </a:endParaRPr>
          </a:p>
          <a:p>
            <a:pPr marL="457200" indent="-457200">
              <a:lnSpc>
                <a:spcPct val="110000"/>
              </a:lnSpc>
              <a:buFont typeface="Arial" panose="020B0604020202020204" pitchFamily="34" charset="0"/>
              <a:buChar char="•"/>
            </a:pPr>
            <a:r>
              <a:rPr lang="en-US" altLang="zh-CN" sz="2400" dirty="0">
                <a:ea typeface="宋体" panose="02010600030101010101" pitchFamily="2" charset="-122"/>
              </a:rPr>
              <a:t>Architecture is an evolution of GSM; </a:t>
            </a:r>
          </a:p>
          <a:p>
            <a:pPr marL="457200" indent="-457200">
              <a:lnSpc>
                <a:spcPct val="110000"/>
              </a:lnSpc>
              <a:spcBef>
                <a:spcPts val="600"/>
              </a:spcBef>
              <a:buFont typeface="Arial" panose="020B0604020202020204" pitchFamily="34" charset="0"/>
              <a:buChar char="•"/>
            </a:pPr>
            <a:r>
              <a:rPr lang="en-US" altLang="zh-CN" sz="2400" dirty="0">
                <a:ea typeface="宋体" panose="02010600030101010101" pitchFamily="2" charset="-122"/>
              </a:rPr>
              <a:t>Packets goes to/from the Internet via SGSN/GGSN</a:t>
            </a:r>
          </a:p>
        </p:txBody>
      </p:sp>
      <p:grpSp>
        <p:nvGrpSpPr>
          <p:cNvPr id="68613" name="Group 13"/>
          <p:cNvGrpSpPr>
            <a:grpSpLocks/>
          </p:cNvGrpSpPr>
          <p:nvPr/>
        </p:nvGrpSpPr>
        <p:grpSpPr bwMode="auto">
          <a:xfrm>
            <a:off x="2243469" y="2557129"/>
            <a:ext cx="6458376" cy="3368905"/>
            <a:chOff x="1762125" y="2667001"/>
            <a:chExt cx="6262688" cy="3438032"/>
          </a:xfrm>
        </p:grpSpPr>
        <p:pic>
          <p:nvPicPr>
            <p:cNvPr id="686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2667001"/>
              <a:ext cx="6262688" cy="343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Rectangle 12"/>
            <p:cNvSpPr>
              <a:spLocks noChangeArrowheads="1"/>
            </p:cNvSpPr>
            <p:nvPr/>
          </p:nvSpPr>
          <p:spPr bwMode="auto">
            <a:xfrm>
              <a:off x="6705600" y="4848225"/>
              <a:ext cx="1304925" cy="8477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10" name="Cloud 9"/>
            <p:cNvSpPr/>
            <p:nvPr/>
          </p:nvSpPr>
          <p:spPr bwMode="auto">
            <a:xfrm>
              <a:off x="6723063" y="4946324"/>
              <a:ext cx="1220787" cy="730145"/>
            </a:xfrm>
            <a:prstGeom prst="cloud">
              <a:avLst/>
            </a:prstGeom>
            <a:solidFill>
              <a:srgbClr val="FF2BD8">
                <a:alpha val="50196"/>
              </a:srgbClr>
            </a:solidFill>
            <a:ln w="9525" cap="flat" cmpd="sng" algn="ctr">
              <a:solidFill>
                <a:schemeClr val="tx1"/>
              </a:solidFill>
              <a:prstDash val="solid"/>
              <a:round/>
              <a:headEnd type="none" w="med" len="med"/>
              <a:tailEnd type="none" w="med" len="med"/>
            </a:ln>
            <a:effectLst/>
          </p:spPr>
          <p:txBody>
            <a:bodyPr anchor="ctr" anchorCtr="1"/>
            <a:lstStyle/>
            <a:p>
              <a:pPr algn="ctr" eaLnBrk="1" hangingPunct="1">
                <a:defRPr/>
              </a:pPr>
              <a:r>
                <a:rPr lang="en-US" sz="1400" dirty="0">
                  <a:latin typeface="Arial" charset="0"/>
                  <a:cs typeface="Arial" charset="0"/>
                </a:rPr>
                <a:t>Internet</a:t>
              </a:r>
            </a:p>
          </p:txBody>
        </p:sp>
        <p:sp>
          <p:nvSpPr>
            <p:cNvPr id="68617" name="Rectangle 10"/>
            <p:cNvSpPr>
              <a:spLocks noChangeArrowheads="1"/>
            </p:cNvSpPr>
            <p:nvPr/>
          </p:nvSpPr>
          <p:spPr bwMode="auto">
            <a:xfrm>
              <a:off x="5876925" y="5162550"/>
              <a:ext cx="695325" cy="285750"/>
            </a:xfrm>
            <a:prstGeom prst="rect">
              <a:avLst/>
            </a:prstGeom>
            <a:solidFill>
              <a:srgbClr val="FF2BD8">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68618" name="Rectangle 11"/>
            <p:cNvSpPr>
              <a:spLocks noChangeArrowheads="1"/>
            </p:cNvSpPr>
            <p:nvPr/>
          </p:nvSpPr>
          <p:spPr bwMode="auto">
            <a:xfrm>
              <a:off x="4867275" y="5162550"/>
              <a:ext cx="695325" cy="285750"/>
            </a:xfrm>
            <a:prstGeom prst="rect">
              <a:avLst/>
            </a:prstGeom>
            <a:solidFill>
              <a:srgbClr val="FF2BD8">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2" name="标题 1">
            <a:extLst>
              <a:ext uri="{FF2B5EF4-FFF2-40B4-BE49-F238E27FC236}">
                <a16:creationId xmlns:a16="http://schemas.microsoft.com/office/drawing/2014/main" id="{DA5E924C-66BF-4BCD-86FC-A28A9F86F472}"/>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UMTS – Universal Mobile Telecommunications System (1) </a:t>
            </a:r>
            <a:endParaRPr lang="zh-CN" altLang="en-US" dirty="0"/>
          </a:p>
        </p:txBody>
      </p:sp>
    </p:spTree>
    <p:extLst>
      <p:ext uri="{BB962C8B-B14F-4D97-AF65-F5344CB8AC3E}">
        <p14:creationId xmlns:p14="http://schemas.microsoft.com/office/powerpoint/2010/main" val="41799579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69636" name="Rectangle 3"/>
          <p:cNvSpPr>
            <a:spLocks noGrp="1" noChangeArrowheads="1"/>
          </p:cNvSpPr>
          <p:nvPr>
            <p:ph idx="1"/>
          </p:nvPr>
        </p:nvSpPr>
        <p:spPr>
          <a:xfrm>
            <a:off x="831273" y="1092320"/>
            <a:ext cx="10911839" cy="1817686"/>
          </a:xfrm>
        </p:spPr>
        <p:txBody>
          <a:bodyPr/>
          <a:lstStyle/>
          <a:p>
            <a:r>
              <a:rPr lang="en-US" altLang="zh-CN" dirty="0">
                <a:ea typeface="宋体" panose="02010600030101010101" pitchFamily="2" charset="-122"/>
              </a:rPr>
              <a:t>Air interface based on CDMA over 5 MHz channels</a:t>
            </a:r>
          </a:p>
          <a:p>
            <a:pPr lvl="1"/>
            <a:r>
              <a:rPr lang="en-US" altLang="zh-CN" dirty="0">
                <a:ea typeface="宋体" panose="02010600030101010101" pitchFamily="2" charset="-122"/>
              </a:rPr>
              <a:t>Rates  over users &lt;14.4 Mbps (HSPDA) per 5 MHz </a:t>
            </a:r>
          </a:p>
          <a:p>
            <a:pPr lvl="1"/>
            <a:r>
              <a:rPr lang="en-US" altLang="zh-CN" dirty="0">
                <a:ea typeface="宋体" panose="02010600030101010101" pitchFamily="2" charset="-122"/>
              </a:rPr>
              <a:t>CDMA allows frequency reuse over all cells</a:t>
            </a:r>
          </a:p>
          <a:p>
            <a:pPr lvl="1"/>
            <a:r>
              <a:rPr lang="en-US" altLang="zh-CN" dirty="0">
                <a:ea typeface="宋体" panose="02010600030101010101" pitchFamily="2" charset="-122"/>
              </a:rPr>
              <a:t>CDMA permits soft handoff (connected to both cells)</a:t>
            </a:r>
          </a:p>
        </p:txBody>
      </p:sp>
      <p:sp>
        <p:nvSpPr>
          <p:cNvPr id="2" name="标题 1">
            <a:extLst>
              <a:ext uri="{FF2B5EF4-FFF2-40B4-BE49-F238E27FC236}">
                <a16:creationId xmlns:a16="http://schemas.microsoft.com/office/drawing/2014/main" id="{88B55550-663E-4CAF-B189-82E126DADBD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fr-FR" altLang="zh-CN" sz="2800" b="1" kern="0" dirty="0">
                <a:solidFill>
                  <a:srgbClr val="C00000"/>
                </a:solidFill>
                <a:latin typeface="微软雅黑" panose="020B0503020204020204" pitchFamily="34" charset="-122"/>
                <a:ea typeface="微软雅黑" panose="020B0503020204020204" pitchFamily="34" charset="-122"/>
                <a:cs typeface="+mn-cs"/>
              </a:rPr>
              <a:t>UMTS – Universal Mobile Telecommunications System (2)</a:t>
            </a:r>
            <a:endParaRPr lang="zh-CN" altLang="en-US" dirty="0"/>
          </a:p>
        </p:txBody>
      </p:sp>
      <p:grpSp>
        <p:nvGrpSpPr>
          <p:cNvPr id="17" name="Group 21">
            <a:extLst>
              <a:ext uri="{FF2B5EF4-FFF2-40B4-BE49-F238E27FC236}">
                <a16:creationId xmlns:a16="http://schemas.microsoft.com/office/drawing/2014/main" id="{C4FEE57A-FDBA-4AA2-9E83-E37E7B46E29E}"/>
              </a:ext>
            </a:extLst>
          </p:cNvPr>
          <p:cNvGrpSpPr>
            <a:grpSpLocks/>
          </p:cNvGrpSpPr>
          <p:nvPr/>
        </p:nvGrpSpPr>
        <p:grpSpPr bwMode="auto">
          <a:xfrm>
            <a:off x="2399434" y="3429000"/>
            <a:ext cx="6146050" cy="2539538"/>
            <a:chOff x="1762125" y="3811588"/>
            <a:chExt cx="6000750" cy="2370137"/>
          </a:xfrm>
        </p:grpSpPr>
        <p:grpSp>
          <p:nvGrpSpPr>
            <p:cNvPr id="20" name="Group 12">
              <a:extLst>
                <a:ext uri="{FF2B5EF4-FFF2-40B4-BE49-F238E27FC236}">
                  <a16:creationId xmlns:a16="http://schemas.microsoft.com/office/drawing/2014/main" id="{DF5F6C2F-7796-418F-875D-C686A71CFDE7}"/>
                </a:ext>
              </a:extLst>
            </p:cNvPr>
            <p:cNvGrpSpPr>
              <a:grpSpLocks/>
            </p:cNvGrpSpPr>
            <p:nvPr/>
          </p:nvGrpSpPr>
          <p:grpSpPr bwMode="auto">
            <a:xfrm>
              <a:off x="1762125" y="3811588"/>
              <a:ext cx="6000750" cy="2370137"/>
              <a:chOff x="2047875" y="3804889"/>
              <a:chExt cx="5715000" cy="2132012"/>
            </a:xfrm>
          </p:grpSpPr>
          <p:graphicFrame>
            <p:nvGraphicFramePr>
              <p:cNvPr id="28" name="Object 9">
                <a:extLst>
                  <a:ext uri="{FF2B5EF4-FFF2-40B4-BE49-F238E27FC236}">
                    <a16:creationId xmlns:a16="http://schemas.microsoft.com/office/drawing/2014/main" id="{F42A34B8-3644-483F-B4EB-72654336F664}"/>
                  </a:ext>
                </a:extLst>
              </p:cNvPr>
              <p:cNvGraphicFramePr>
                <a:graphicFrameLocks noChangeAspect="1"/>
              </p:cNvGraphicFramePr>
              <p:nvPr>
                <p:extLst>
                  <p:ext uri="{D42A27DB-BD31-4B8C-83A1-F6EECF244321}">
                    <p14:modId xmlns:p14="http://schemas.microsoft.com/office/powerpoint/2010/main" val="1282857049"/>
                  </p:ext>
                </p:extLst>
              </p:nvPr>
            </p:nvGraphicFramePr>
            <p:xfrm>
              <a:off x="2047875" y="3804889"/>
              <a:ext cx="5486400" cy="2071688"/>
            </p:xfrm>
            <a:graphic>
              <a:graphicData uri="http://schemas.openxmlformats.org/presentationml/2006/ole">
                <mc:AlternateContent xmlns:mc="http://schemas.openxmlformats.org/markup-compatibility/2006">
                  <mc:Choice xmlns:v="urn:schemas-microsoft-com:vml" Requires="v">
                    <p:oleObj spid="_x0000_s4105" name="Image" r:id="rId4" imgW="23809524" imgH="8990476" progId="">
                      <p:embed/>
                    </p:oleObj>
                  </mc:Choice>
                  <mc:Fallback>
                    <p:oleObj name="Image" r:id="rId4" imgW="23809524" imgH="8990476" progId="">
                      <p:embed/>
                      <p:pic>
                        <p:nvPicPr>
                          <p:cNvPr id="75790" name="Object 9">
                            <a:extLst>
                              <a:ext uri="{FF2B5EF4-FFF2-40B4-BE49-F238E27FC236}">
                                <a16:creationId xmlns:a16="http://schemas.microsoft.com/office/drawing/2014/main" id="{73DE1921-4F68-4C08-A0A3-5C4107C77B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7875" y="3804889"/>
                            <a:ext cx="5486400"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Rectangle 11">
                <a:extLst>
                  <a:ext uri="{FF2B5EF4-FFF2-40B4-BE49-F238E27FC236}">
                    <a16:creationId xmlns:a16="http://schemas.microsoft.com/office/drawing/2014/main" id="{94F3B18F-0258-4EAC-B216-B9F9B7967076}"/>
                  </a:ext>
                </a:extLst>
              </p:cNvPr>
              <p:cNvSpPr>
                <a:spLocks noChangeArrowheads="1"/>
              </p:cNvSpPr>
              <p:nvPr/>
            </p:nvSpPr>
            <p:spPr bwMode="auto">
              <a:xfrm>
                <a:off x="2076450" y="5660676"/>
                <a:ext cx="5686425" cy="276225"/>
              </a:xfrm>
              <a:prstGeom prst="rect">
                <a:avLst/>
              </a:prstGeom>
              <a:solidFill>
                <a:sysClr val="window" lastClr="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sp>
          <p:nvSpPr>
            <p:cNvPr id="21" name="Freeform 13">
              <a:extLst>
                <a:ext uri="{FF2B5EF4-FFF2-40B4-BE49-F238E27FC236}">
                  <a16:creationId xmlns:a16="http://schemas.microsoft.com/office/drawing/2014/main" id="{F0EB81CF-2F5E-4289-B157-2F2522774445}"/>
                </a:ext>
              </a:extLst>
            </p:cNvPr>
            <p:cNvSpPr/>
            <p:nvPr/>
          </p:nvSpPr>
          <p:spPr bwMode="auto">
            <a:xfrm rot="18232091" flipV="1">
              <a:off x="4217988" y="4694239"/>
              <a:ext cx="534987"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rgbClr val="9C007F">
                  <a:lumMod val="60000"/>
                  <a:lumOff val="40000"/>
                </a:srgbClr>
              </a:solidFill>
              <a:prstDash val="solid"/>
              <a:round/>
              <a:headEnd type="triangle" w="lg" len="lg"/>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cs typeface="Arial" charset="0"/>
              </a:endParaRPr>
            </a:p>
          </p:txBody>
        </p:sp>
        <p:sp>
          <p:nvSpPr>
            <p:cNvPr id="22" name="TextBox 14">
              <a:extLst>
                <a:ext uri="{FF2B5EF4-FFF2-40B4-BE49-F238E27FC236}">
                  <a16:creationId xmlns:a16="http://schemas.microsoft.com/office/drawing/2014/main" id="{D3597378-BB49-4C05-8CBD-AA4FEFCBBA86}"/>
                </a:ext>
              </a:extLst>
            </p:cNvPr>
            <p:cNvSpPr txBox="1">
              <a:spLocks noChangeArrowheads="1"/>
            </p:cNvSpPr>
            <p:nvPr/>
          </p:nvSpPr>
          <p:spPr bwMode="auto">
            <a:xfrm>
              <a:off x="4194014" y="3895725"/>
              <a:ext cx="9499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Soft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handoff</a:t>
              </a:r>
            </a:p>
          </p:txBody>
        </p:sp>
        <p:sp>
          <p:nvSpPr>
            <p:cNvPr id="23" name="Freeform 15">
              <a:extLst>
                <a:ext uri="{FF2B5EF4-FFF2-40B4-BE49-F238E27FC236}">
                  <a16:creationId xmlns:a16="http://schemas.microsoft.com/office/drawing/2014/main" id="{E8FA68B4-263F-4C50-A0C3-546341FB14D1}"/>
                </a:ext>
              </a:extLst>
            </p:cNvPr>
            <p:cNvSpPr/>
            <p:nvPr/>
          </p:nvSpPr>
          <p:spPr bwMode="auto">
            <a:xfrm rot="3367909" flipH="1" flipV="1">
              <a:off x="4566444" y="4693445"/>
              <a:ext cx="533400" cy="115888"/>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rgbClr val="9C007F">
                  <a:lumMod val="60000"/>
                  <a:lumOff val="40000"/>
                </a:srgbClr>
              </a:solidFill>
              <a:prstDash val="solid"/>
              <a:round/>
              <a:headEnd type="triangle" w="lg" len="lg"/>
              <a:tailEnd type="none" w="med" len="me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cs typeface="Arial" charset="0"/>
              </a:endParaRPr>
            </a:p>
          </p:txBody>
        </p:sp>
        <p:sp>
          <p:nvSpPr>
            <p:cNvPr id="24" name="Rectangle 19">
              <a:extLst>
                <a:ext uri="{FF2B5EF4-FFF2-40B4-BE49-F238E27FC236}">
                  <a16:creationId xmlns:a16="http://schemas.microsoft.com/office/drawing/2014/main" id="{ABE2854C-D00C-421F-B0FA-0D0603ACA392}"/>
                </a:ext>
              </a:extLst>
            </p:cNvPr>
            <p:cNvSpPr>
              <a:spLocks noChangeArrowheads="1"/>
            </p:cNvSpPr>
            <p:nvPr/>
          </p:nvSpPr>
          <p:spPr bwMode="auto">
            <a:xfrm>
              <a:off x="3067050" y="5448300"/>
              <a:ext cx="600075" cy="247650"/>
            </a:xfrm>
            <a:prstGeom prst="rect">
              <a:avLst/>
            </a:prstGeom>
            <a:solidFill>
              <a:sysClr val="window" lastClr="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25" name="Straight Arrow Connector 17">
              <a:extLst>
                <a:ext uri="{FF2B5EF4-FFF2-40B4-BE49-F238E27FC236}">
                  <a16:creationId xmlns:a16="http://schemas.microsoft.com/office/drawing/2014/main" id="{CC63B53B-D2D1-45DF-AEC1-2F49341B5F3B}"/>
                </a:ext>
              </a:extLst>
            </p:cNvPr>
            <p:cNvCxnSpPr/>
            <p:nvPr/>
          </p:nvCxnSpPr>
          <p:spPr bwMode="auto">
            <a:xfrm>
              <a:off x="3114675" y="5562600"/>
              <a:ext cx="466725" cy="1588"/>
            </a:xfrm>
            <a:prstGeom prst="straightConnector1">
              <a:avLst/>
            </a:prstGeom>
            <a:solidFill>
              <a:srgbClr val="FF388C"/>
            </a:solidFill>
            <a:ln w="19050" cap="flat" cmpd="sng" algn="ctr">
              <a:solidFill>
                <a:srgbClr val="9C007F">
                  <a:lumMod val="60000"/>
                  <a:lumOff val="40000"/>
                </a:srgbClr>
              </a:solidFill>
              <a:prstDash val="solid"/>
              <a:round/>
              <a:headEnd type="none" w="med" len="med"/>
              <a:tailEnd type="arrow"/>
            </a:ln>
            <a:effectLst/>
          </p:spPr>
        </p:cxnSp>
        <p:sp>
          <p:nvSpPr>
            <p:cNvPr id="26" name="Rectangle 20">
              <a:extLst>
                <a:ext uri="{FF2B5EF4-FFF2-40B4-BE49-F238E27FC236}">
                  <a16:creationId xmlns:a16="http://schemas.microsoft.com/office/drawing/2014/main" id="{96D83493-A48E-4E6D-B58E-1CCA13CF4469}"/>
                </a:ext>
              </a:extLst>
            </p:cNvPr>
            <p:cNvSpPr>
              <a:spLocks noChangeArrowheads="1"/>
            </p:cNvSpPr>
            <p:nvPr/>
          </p:nvSpPr>
          <p:spPr bwMode="auto">
            <a:xfrm>
              <a:off x="5600700" y="5448300"/>
              <a:ext cx="600075" cy="247650"/>
            </a:xfrm>
            <a:prstGeom prst="rect">
              <a:avLst/>
            </a:prstGeom>
            <a:solidFill>
              <a:sysClr val="window" lastClr="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27" name="Straight Arrow Connector 18">
              <a:extLst>
                <a:ext uri="{FF2B5EF4-FFF2-40B4-BE49-F238E27FC236}">
                  <a16:creationId xmlns:a16="http://schemas.microsoft.com/office/drawing/2014/main" id="{6E34D9E0-81E5-4C73-B91D-E0C0C16C1DA4}"/>
                </a:ext>
              </a:extLst>
            </p:cNvPr>
            <p:cNvCxnSpPr/>
            <p:nvPr/>
          </p:nvCxnSpPr>
          <p:spPr bwMode="auto">
            <a:xfrm>
              <a:off x="5676900" y="5562600"/>
              <a:ext cx="466725" cy="1588"/>
            </a:xfrm>
            <a:prstGeom prst="straightConnector1">
              <a:avLst/>
            </a:prstGeom>
            <a:solidFill>
              <a:srgbClr val="FF388C"/>
            </a:solidFill>
            <a:ln w="19050" cap="flat" cmpd="sng" algn="ctr">
              <a:solidFill>
                <a:srgbClr val="9C007F">
                  <a:lumMod val="60000"/>
                  <a:lumOff val="40000"/>
                </a:srgbClr>
              </a:solidFill>
              <a:prstDash val="solid"/>
              <a:round/>
              <a:headEnd type="none" w="med" len="med"/>
              <a:tailEnd type="arrow"/>
            </a:ln>
            <a:effectLst/>
          </p:spPr>
        </p:cxnSp>
      </p:grpSp>
    </p:spTree>
    <p:extLst>
      <p:ext uri="{BB962C8B-B14F-4D97-AF65-F5344CB8AC3E}">
        <p14:creationId xmlns:p14="http://schemas.microsoft.com/office/powerpoint/2010/main" val="3831760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899" y="1997869"/>
            <a:ext cx="79470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BB762BC-D2BD-49FF-A513-46396A392C4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Data transmission modes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98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a:extLst>
              <a:ext uri="{FF2B5EF4-FFF2-40B4-BE49-F238E27FC236}">
                <a16:creationId xmlns:a16="http://schemas.microsoft.com/office/drawing/2014/main" id="{A30B72D0-D3A8-4833-A5E5-7BC023EB66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 b="2"/>
          <a:stretch/>
        </p:blipFill>
        <p:spPr bwMode="auto">
          <a:xfrm>
            <a:off x="1596043" y="1112877"/>
            <a:ext cx="8240193" cy="530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a:extLst>
              <a:ext uri="{FF2B5EF4-FFF2-40B4-BE49-F238E27FC236}">
                <a16:creationId xmlns:a16="http://schemas.microsoft.com/office/drawing/2014/main" id="{6064887A-5B11-4FF2-A862-3767DBF07D1D}"/>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zh-CN" altLang="en-US" dirty="0"/>
              <a:t>移动通信系统发展演进趋势</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4">
            <a:extLst>
              <a:ext uri="{FF2B5EF4-FFF2-40B4-BE49-F238E27FC236}">
                <a16:creationId xmlns:a16="http://schemas.microsoft.com/office/drawing/2014/main" id="{B118710E-BD24-46D8-AF8F-83CF06118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01739"/>
            <a:ext cx="9144000" cy="457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a:extLst>
              <a:ext uri="{FF2B5EF4-FFF2-40B4-BE49-F238E27FC236}">
                <a16:creationId xmlns:a16="http://schemas.microsoft.com/office/drawing/2014/main" id="{B2649708-4AC1-43CB-942F-2C11547D920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fr-FR" altLang="zh-CN" sz="2800" b="1" kern="0" dirty="0">
                <a:solidFill>
                  <a:srgbClr val="C00000"/>
                </a:solidFill>
                <a:latin typeface="微软雅黑" panose="020B0503020204020204" pitchFamily="34" charset="-122"/>
                <a:ea typeface="微软雅黑" panose="020B0503020204020204" pitchFamily="34" charset="-122"/>
                <a:cs typeface="+mn-cs"/>
              </a:rPr>
              <a:t>Review</a:t>
            </a:r>
            <a:endParaRPr lang="zh-CN" alt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E70B1F62-7AA6-4E02-98CB-868B467B47E7}"/>
              </a:ext>
            </a:extLst>
          </p:cNvPr>
          <p:cNvSpPr>
            <a:spLocks noGrp="1" noChangeArrowheads="1"/>
          </p:cNvSpPr>
          <p:nvPr>
            <p:ph type="body" idx="1"/>
          </p:nvPr>
        </p:nvSpPr>
        <p:spPr>
          <a:xfrm>
            <a:off x="1790700" y="4833599"/>
            <a:ext cx="8877300" cy="838200"/>
          </a:xfrm>
        </p:spPr>
        <p:txBody>
          <a:bodyPr>
            <a:normAutofit fontScale="92500"/>
          </a:bodyPr>
          <a:lstStyle/>
          <a:p>
            <a:pPr marL="0" indent="0">
              <a:buNone/>
            </a:pPr>
            <a:r>
              <a:rPr lang="en-US" altLang="zh-CN" sz="2000" b="1" dirty="0">
                <a:ea typeface="宋体" panose="02010600030101010101" pitchFamily="2" charset="-122"/>
              </a:rPr>
              <a:t>Soft handoff</a:t>
            </a:r>
            <a:r>
              <a:rPr lang="en-US" altLang="zh-CN" sz="2000" dirty="0">
                <a:ea typeface="宋体" panose="02010600030101010101" pitchFamily="2" charset="-122"/>
              </a:rPr>
              <a:t>, phone is acquired by the new BS before the previous one signs off.</a:t>
            </a:r>
          </a:p>
          <a:p>
            <a:pPr marL="0" indent="0">
              <a:buNone/>
            </a:pPr>
            <a:r>
              <a:rPr lang="en-US" altLang="zh-CN" sz="2000" b="1" dirty="0">
                <a:ea typeface="宋体" panose="02010600030101010101" pitchFamily="2" charset="-122"/>
              </a:rPr>
              <a:t>Hard handoff</a:t>
            </a:r>
            <a:r>
              <a:rPr lang="en-US" altLang="zh-CN" sz="2000" dirty="0">
                <a:ea typeface="宋体" panose="02010600030101010101" pitchFamily="2" charset="-122"/>
              </a:rPr>
              <a:t>, old BS drops the phone before the new one acquires it.</a:t>
            </a:r>
          </a:p>
        </p:txBody>
      </p:sp>
      <p:grpSp>
        <p:nvGrpSpPr>
          <p:cNvPr id="79876" name="Group 6">
            <a:extLst>
              <a:ext uri="{FF2B5EF4-FFF2-40B4-BE49-F238E27FC236}">
                <a16:creationId xmlns:a16="http://schemas.microsoft.com/office/drawing/2014/main" id="{1314EF5B-85BF-4AC4-84A3-E8CC82FCB290}"/>
              </a:ext>
            </a:extLst>
          </p:cNvPr>
          <p:cNvGrpSpPr>
            <a:grpSpLocks/>
          </p:cNvGrpSpPr>
          <p:nvPr/>
        </p:nvGrpSpPr>
        <p:grpSpPr bwMode="auto">
          <a:xfrm>
            <a:off x="1392931" y="1236979"/>
            <a:ext cx="8997978" cy="3118889"/>
            <a:chOff x="221" y="1216"/>
            <a:chExt cx="5142" cy="1593"/>
          </a:xfrm>
        </p:grpSpPr>
        <p:pic>
          <p:nvPicPr>
            <p:cNvPr id="79878" name="Picture 4">
              <a:extLst>
                <a:ext uri="{FF2B5EF4-FFF2-40B4-BE49-F238E27FC236}">
                  <a16:creationId xmlns:a16="http://schemas.microsoft.com/office/drawing/2014/main" id="{2CBD9F10-D67A-43E1-8A01-83EDCE564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 y="1216"/>
              <a:ext cx="5142" cy="1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9" name="Picture 5">
              <a:extLst>
                <a:ext uri="{FF2B5EF4-FFF2-40B4-BE49-F238E27FC236}">
                  <a16:creationId xmlns:a16="http://schemas.microsoft.com/office/drawing/2014/main" id="{E91B80F9-5EA9-4F11-933E-C81721087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7" y="2615"/>
              <a:ext cx="254"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标题 1">
            <a:extLst>
              <a:ext uri="{FF2B5EF4-FFF2-40B4-BE49-F238E27FC236}">
                <a16:creationId xmlns:a16="http://schemas.microsoft.com/office/drawing/2014/main" id="{F1FAC24C-D496-439B-9904-03AA89D5544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Handoff</a:t>
            </a:r>
            <a:endParaRPr lang="zh-CN" alt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a:extLst>
              <a:ext uri="{FF2B5EF4-FFF2-40B4-BE49-F238E27FC236}">
                <a16:creationId xmlns:a16="http://schemas.microsoft.com/office/drawing/2014/main" id="{0EA817CA-E08F-404F-B484-AB69F56E896F}"/>
              </a:ext>
            </a:extLst>
          </p:cNvPr>
          <p:cNvSpPr txBox="1">
            <a:spLocks noChangeArrowheads="1"/>
          </p:cNvSpPr>
          <p:nvPr/>
        </p:nvSpPr>
        <p:spPr bwMode="auto">
          <a:xfrm>
            <a:off x="2559051" y="1245610"/>
            <a:ext cx="7789863"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buFontTx/>
              <a:buNone/>
            </a:pPr>
            <a:r>
              <a:rPr lang="en-US" altLang="zh-CN" dirty="0">
                <a:ea typeface="宋体" panose="02010600030101010101" pitchFamily="2" charset="-122"/>
                <a:cs typeface="Arial" panose="020B0604020202020204" pitchFamily="34" charset="0"/>
              </a:rPr>
              <a:t>4G </a:t>
            </a:r>
            <a:r>
              <a:rPr lang="en-US" altLang="zh-CN" dirty="0">
                <a:latin typeface="Arial" panose="020B0604020202020204" pitchFamily="34" charset="0"/>
                <a:ea typeface="宋体" panose="02010600030101010101" pitchFamily="2" charset="-122"/>
                <a:cs typeface="Arial" panose="020B0604020202020204" pitchFamily="34" charset="0"/>
              </a:rPr>
              <a:t>: TD-LTE </a:t>
            </a:r>
            <a:r>
              <a:rPr lang="zh-CN" altLang="en-US" dirty="0">
                <a:latin typeface="Arial" panose="020B0604020202020204" pitchFamily="34" charset="0"/>
                <a:ea typeface="宋体" panose="02010600030101010101" pitchFamily="2" charset="-122"/>
                <a:cs typeface="Arial" panose="020B0604020202020204" pitchFamily="34" charset="0"/>
              </a:rPr>
              <a:t>和 </a:t>
            </a:r>
            <a:r>
              <a:rPr lang="en-US" altLang="zh-CN" dirty="0">
                <a:latin typeface="Arial" panose="020B0604020202020204" pitchFamily="34" charset="0"/>
                <a:ea typeface="宋体" panose="02010600030101010101" pitchFamily="2" charset="-122"/>
                <a:cs typeface="Arial" panose="020B0604020202020204" pitchFamily="34" charset="0"/>
              </a:rPr>
              <a:t>FDD-LTE </a:t>
            </a:r>
            <a:r>
              <a:rPr lang="zh-CN" altLang="en-US" dirty="0">
                <a:latin typeface="Arial" panose="020B0604020202020204" pitchFamily="34" charset="0"/>
                <a:ea typeface="宋体" panose="02010600030101010101" pitchFamily="2" charset="-122"/>
                <a:cs typeface="Arial" panose="020B0604020202020204" pitchFamily="34" charset="0"/>
              </a:rPr>
              <a:t>两种制式</a:t>
            </a:r>
            <a:endParaRPr lang="en-US" altLang="zh-CN" dirty="0">
              <a:latin typeface="Arial" panose="020B0604020202020204" pitchFamily="34" charset="0"/>
              <a:ea typeface="宋体" panose="02010600030101010101" pitchFamily="2" charset="-122"/>
              <a:cs typeface="Arial" panose="020B0604020202020204" pitchFamily="34" charset="0"/>
            </a:endParaRPr>
          </a:p>
          <a:p>
            <a:pPr lvl="1"/>
            <a:r>
              <a:rPr lang="zh-CN" altLang="en-US" dirty="0">
                <a:latin typeface="Arial" panose="020B0604020202020204" pitchFamily="34" charset="0"/>
                <a:ea typeface="宋体" panose="02010600030101010101" pitchFamily="2" charset="-122"/>
                <a:cs typeface="Arial" panose="020B0604020202020204" pitchFamily="34" charset="0"/>
              </a:rPr>
              <a:t>以正交频分多址（</a:t>
            </a:r>
            <a:r>
              <a:rPr lang="en-US" altLang="zh-CN" dirty="0">
                <a:latin typeface="Arial" panose="020B0604020202020204" pitchFamily="34" charset="0"/>
                <a:ea typeface="宋体" panose="02010600030101010101" pitchFamily="2" charset="-122"/>
                <a:cs typeface="Arial" panose="020B0604020202020204" pitchFamily="34" charset="0"/>
              </a:rPr>
              <a:t>OFDMA</a:t>
            </a:r>
            <a:r>
              <a:rPr lang="zh-CN" altLang="en-US" dirty="0">
                <a:latin typeface="Arial" panose="020B0604020202020204" pitchFamily="34" charset="0"/>
                <a:ea typeface="宋体" panose="02010600030101010101" pitchFamily="2" charset="-122"/>
                <a:cs typeface="Arial" panose="020B0604020202020204" pitchFamily="34" charset="0"/>
              </a:rPr>
              <a:t>）技术为核心，</a:t>
            </a:r>
          </a:p>
          <a:p>
            <a:pPr lvl="1"/>
            <a:r>
              <a:rPr lang="zh-CN" altLang="en-US" dirty="0">
                <a:latin typeface="Arial" panose="020B0604020202020204" pitchFamily="34" charset="0"/>
                <a:ea typeface="宋体" panose="02010600030101010101" pitchFamily="2" charset="-122"/>
                <a:cs typeface="Arial" panose="020B0604020202020204" pitchFamily="34" charset="0"/>
              </a:rPr>
              <a:t>用户峰值速率可达 </a:t>
            </a:r>
            <a:r>
              <a:rPr lang="en-US" altLang="zh-CN" dirty="0">
                <a:latin typeface="Arial" panose="020B0604020202020204" pitchFamily="34" charset="0"/>
                <a:ea typeface="宋体" panose="02010600030101010101" pitchFamily="2" charset="-122"/>
                <a:cs typeface="Arial" panose="020B0604020202020204" pitchFamily="34" charset="0"/>
              </a:rPr>
              <a:t>100Mbps</a:t>
            </a:r>
            <a:r>
              <a:rPr lang="zh-CN" altLang="en-US" dirty="0">
                <a:latin typeface="Arial" panose="020B0604020202020204" pitchFamily="34" charset="0"/>
                <a:ea typeface="宋体" panose="02010600030101010101" pitchFamily="2" charset="-122"/>
                <a:cs typeface="Arial" panose="020B0604020202020204" pitchFamily="34" charset="0"/>
              </a:rPr>
              <a:t>至</a:t>
            </a:r>
            <a:r>
              <a:rPr lang="en-US" altLang="zh-CN" dirty="0">
                <a:latin typeface="Arial" panose="020B0604020202020204" pitchFamily="34" charset="0"/>
                <a:ea typeface="宋体" panose="02010600030101010101" pitchFamily="2" charset="-122"/>
                <a:cs typeface="Arial" panose="020B0604020202020204" pitchFamily="34" charset="0"/>
              </a:rPr>
              <a:t>1Gbps</a:t>
            </a:r>
            <a:r>
              <a:rPr lang="zh-CN" altLang="en-US" dirty="0">
                <a:latin typeface="Arial" panose="020B0604020202020204" pitchFamily="34" charset="0"/>
                <a:ea typeface="宋体" panose="02010600030101010101" pitchFamily="2" charset="-122"/>
                <a:cs typeface="Arial" panose="020B0604020202020204" pitchFamily="34" charset="0"/>
              </a:rPr>
              <a:t>，</a:t>
            </a:r>
          </a:p>
          <a:p>
            <a:pPr lvl="1"/>
            <a:r>
              <a:rPr lang="zh-CN" altLang="en-US" dirty="0">
                <a:latin typeface="Arial" panose="020B0604020202020204" pitchFamily="34" charset="0"/>
                <a:ea typeface="宋体" panose="02010600030101010101" pitchFamily="2" charset="-122"/>
                <a:cs typeface="Arial" panose="020B0604020202020204" pitchFamily="34" charset="0"/>
              </a:rPr>
              <a:t>宽带接入和分布式的全</a:t>
            </a:r>
            <a:r>
              <a:rPr lang="en-US" altLang="zh-CN" dirty="0">
                <a:latin typeface="Arial" panose="020B0604020202020204" pitchFamily="34" charset="0"/>
                <a:ea typeface="宋体" panose="02010600030101010101" pitchFamily="2" charset="-122"/>
                <a:cs typeface="Arial" panose="020B0604020202020204" pitchFamily="34" charset="0"/>
              </a:rPr>
              <a:t>IP </a:t>
            </a:r>
            <a:r>
              <a:rPr lang="zh-CN" altLang="en-US" dirty="0">
                <a:latin typeface="Arial" panose="020B0604020202020204" pitchFamily="34" charset="0"/>
                <a:ea typeface="宋体" panose="02010600030101010101" pitchFamily="2" charset="-122"/>
                <a:cs typeface="Arial" panose="020B0604020202020204" pitchFamily="34" charset="0"/>
              </a:rPr>
              <a:t>架构网络。</a:t>
            </a:r>
            <a:endParaRPr lang="en-US" altLang="zh-CN" dirty="0">
              <a:latin typeface="Arial" panose="020B0604020202020204" pitchFamily="34" charset="0"/>
              <a:ea typeface="宋体" panose="02010600030101010101" pitchFamily="2" charset="-122"/>
              <a:cs typeface="Arial" panose="020B0604020202020204" pitchFamily="34" charset="0"/>
            </a:endParaRPr>
          </a:p>
          <a:p>
            <a:pPr lvl="1"/>
            <a:r>
              <a:rPr lang="zh-CN" altLang="en-US" dirty="0">
                <a:latin typeface="Arial" panose="020B0604020202020204" pitchFamily="34" charset="0"/>
                <a:ea typeface="宋体" panose="02010600030101010101" pitchFamily="2" charset="-122"/>
                <a:cs typeface="Arial" panose="020B0604020202020204" pitchFamily="34" charset="0"/>
              </a:rPr>
              <a:t>网络扁平化，</a:t>
            </a:r>
            <a:r>
              <a:rPr lang="en-US" altLang="zh-CN" dirty="0" err="1">
                <a:latin typeface="Arial" panose="020B0604020202020204" pitchFamily="34" charset="0"/>
                <a:ea typeface="宋体" panose="02010600030101010101" pitchFamily="2" charset="-122"/>
                <a:cs typeface="Arial" panose="020B0604020202020204" pitchFamily="34" charset="0"/>
              </a:rPr>
              <a:t>NodeB</a:t>
            </a:r>
            <a:r>
              <a:rPr lang="zh-CN" altLang="en-US" dirty="0">
                <a:latin typeface="Arial" panose="020B0604020202020204" pitchFamily="34" charset="0"/>
                <a:ea typeface="宋体" panose="02010600030101010101" pitchFamily="2" charset="-122"/>
                <a:cs typeface="Arial" panose="020B0604020202020204" pitchFamily="34" charset="0"/>
              </a:rPr>
              <a:t>和</a:t>
            </a:r>
            <a:r>
              <a:rPr lang="en-US" altLang="zh-CN" dirty="0">
                <a:latin typeface="Arial" panose="020B0604020202020204" pitchFamily="34" charset="0"/>
                <a:ea typeface="宋体" panose="02010600030101010101" pitchFamily="2" charset="-122"/>
                <a:cs typeface="Arial" panose="020B0604020202020204" pitchFamily="34" charset="0"/>
              </a:rPr>
              <a:t>RNC</a:t>
            </a:r>
            <a:r>
              <a:rPr lang="zh-CN" altLang="en-US" dirty="0">
                <a:latin typeface="Arial" panose="020B0604020202020204" pitchFamily="34" charset="0"/>
                <a:ea typeface="宋体" panose="02010600030101010101" pitchFamily="2" charset="-122"/>
                <a:cs typeface="Arial" panose="020B0604020202020204" pitchFamily="34" charset="0"/>
              </a:rPr>
              <a:t>合一为</a:t>
            </a:r>
            <a:r>
              <a:rPr lang="en-US" altLang="zh-CN" dirty="0" err="1">
                <a:latin typeface="Arial" panose="020B0604020202020204" pitchFamily="34" charset="0"/>
                <a:ea typeface="宋体" panose="02010600030101010101" pitchFamily="2" charset="-122"/>
                <a:cs typeface="Arial" panose="020B0604020202020204" pitchFamily="34" charset="0"/>
              </a:rPr>
              <a:t>eNB</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80902" name="Rectangle 3">
            <a:extLst>
              <a:ext uri="{FF2B5EF4-FFF2-40B4-BE49-F238E27FC236}">
                <a16:creationId xmlns:a16="http://schemas.microsoft.com/office/drawing/2014/main" id="{19ECCC2D-C2CC-44C5-8AFF-8856A86995D6}"/>
              </a:ext>
            </a:extLst>
          </p:cNvPr>
          <p:cNvSpPr txBox="1">
            <a:spLocks noChangeArrowheads="1"/>
          </p:cNvSpPr>
          <p:nvPr/>
        </p:nvSpPr>
        <p:spPr bwMode="auto">
          <a:xfrm>
            <a:off x="2559051" y="3502866"/>
            <a:ext cx="7789863" cy="288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buFontTx/>
              <a:buNone/>
            </a:pPr>
            <a:r>
              <a:rPr lang="en-US" altLang="zh-CN" dirty="0">
                <a:ea typeface="宋体" panose="02010600030101010101" pitchFamily="2" charset="-122"/>
                <a:cs typeface="Arial" panose="020B0604020202020204" pitchFamily="34" charset="0"/>
              </a:rPr>
              <a:t>5G: “</a:t>
            </a:r>
            <a:r>
              <a:rPr lang="zh-CN" altLang="en-US" dirty="0">
                <a:ea typeface="宋体" panose="02010600030101010101" pitchFamily="2" charset="-122"/>
                <a:cs typeface="Arial" panose="020B0604020202020204" pitchFamily="34" charset="0"/>
              </a:rPr>
              <a:t>标志性能力指标”</a:t>
            </a:r>
            <a:r>
              <a:rPr lang="en-US" altLang="zh-CN" dirty="0">
                <a:ea typeface="宋体" panose="02010600030101010101" pitchFamily="2" charset="-122"/>
                <a:cs typeface="Arial" panose="020B0604020202020204" pitchFamily="34" charset="0"/>
              </a:rPr>
              <a:t>+“</a:t>
            </a:r>
            <a:r>
              <a:rPr lang="zh-CN" altLang="en-US" dirty="0">
                <a:ea typeface="宋体" panose="02010600030101010101" pitchFamily="2" charset="-122"/>
                <a:cs typeface="Arial" panose="020B0604020202020204" pitchFamily="34" charset="0"/>
              </a:rPr>
              <a:t>一组关键技术”</a:t>
            </a:r>
            <a:endParaRPr lang="en-US" altLang="zh-CN" dirty="0">
              <a:latin typeface="Arial" panose="020B0604020202020204" pitchFamily="34" charset="0"/>
              <a:ea typeface="宋体" panose="02010600030101010101" pitchFamily="2" charset="-122"/>
              <a:cs typeface="Arial" panose="020B0604020202020204" pitchFamily="34" charset="0"/>
            </a:endParaRPr>
          </a:p>
          <a:p>
            <a:pPr lvl="1"/>
            <a:r>
              <a:rPr lang="zh-CN" altLang="en-US" dirty="0">
                <a:latin typeface="Arial" panose="020B0604020202020204" pitchFamily="34" charset="0"/>
                <a:ea typeface="宋体" panose="02010600030101010101" pitchFamily="2" charset="-122"/>
                <a:cs typeface="Arial" panose="020B0604020202020204" pitchFamily="34" charset="0"/>
              </a:rPr>
              <a:t>标志性能力指标为“</a:t>
            </a:r>
            <a:r>
              <a:rPr lang="en-US" altLang="zh-CN" dirty="0">
                <a:latin typeface="Arial" panose="020B0604020202020204" pitchFamily="34" charset="0"/>
                <a:ea typeface="宋体" panose="02010600030101010101" pitchFamily="2" charset="-122"/>
                <a:cs typeface="Arial" panose="020B0604020202020204" pitchFamily="34" charset="0"/>
              </a:rPr>
              <a:t>Gbps </a:t>
            </a:r>
            <a:r>
              <a:rPr lang="zh-CN" altLang="en-US" dirty="0">
                <a:latin typeface="Arial" panose="020B0604020202020204" pitchFamily="34" charset="0"/>
                <a:ea typeface="宋体" panose="02010600030101010101" pitchFamily="2" charset="-122"/>
                <a:cs typeface="Arial" panose="020B0604020202020204" pitchFamily="34" charset="0"/>
              </a:rPr>
              <a:t>用户体验速率”，</a:t>
            </a:r>
          </a:p>
          <a:p>
            <a:pPr lvl="1"/>
            <a:r>
              <a:rPr lang="zh-CN" altLang="en-US" dirty="0">
                <a:latin typeface="Arial" panose="020B0604020202020204" pitchFamily="34" charset="0"/>
                <a:ea typeface="宋体" panose="02010600030101010101" pitchFamily="2" charset="-122"/>
                <a:cs typeface="Arial" panose="020B0604020202020204" pitchFamily="34" charset="0"/>
              </a:rPr>
              <a:t>关键技术包括大规模天线阵列、</a:t>
            </a:r>
          </a:p>
          <a:p>
            <a:pPr lvl="1"/>
            <a:r>
              <a:rPr lang="zh-CN" altLang="en-US" dirty="0">
                <a:latin typeface="Arial" panose="020B0604020202020204" pitchFamily="34" charset="0"/>
                <a:ea typeface="宋体" panose="02010600030101010101" pitchFamily="2" charset="-122"/>
                <a:cs typeface="Arial" panose="020B0604020202020204" pitchFamily="34" charset="0"/>
              </a:rPr>
              <a:t>超密集组网、</a:t>
            </a:r>
          </a:p>
          <a:p>
            <a:pPr lvl="1"/>
            <a:r>
              <a:rPr lang="zh-CN" altLang="en-US" dirty="0">
                <a:latin typeface="Arial" panose="020B0604020202020204" pitchFamily="34" charset="0"/>
                <a:ea typeface="宋体" panose="02010600030101010101" pitchFamily="2" charset="-122"/>
                <a:cs typeface="Arial" panose="020B0604020202020204" pitchFamily="34" charset="0"/>
              </a:rPr>
              <a:t>新型多址、</a:t>
            </a:r>
          </a:p>
          <a:p>
            <a:pPr lvl="1"/>
            <a:r>
              <a:rPr lang="zh-CN" altLang="en-US" dirty="0">
                <a:latin typeface="Arial" panose="020B0604020202020204" pitchFamily="34" charset="0"/>
                <a:ea typeface="宋体" panose="02010600030101010101" pitchFamily="2" charset="-122"/>
                <a:cs typeface="Arial" panose="020B0604020202020204" pitchFamily="34" charset="0"/>
              </a:rPr>
              <a:t>全频谱接入、</a:t>
            </a:r>
          </a:p>
          <a:p>
            <a:pPr lvl="1"/>
            <a:r>
              <a:rPr lang="zh-CN" altLang="en-US" dirty="0">
                <a:latin typeface="Arial" panose="020B0604020202020204" pitchFamily="34" charset="0"/>
                <a:ea typeface="宋体" panose="02010600030101010101" pitchFamily="2" charset="-122"/>
                <a:cs typeface="Arial" panose="020B0604020202020204" pitchFamily="34" charset="0"/>
              </a:rPr>
              <a:t>新型网络架构。</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2" name="标题 1">
            <a:extLst>
              <a:ext uri="{FF2B5EF4-FFF2-40B4-BE49-F238E27FC236}">
                <a16:creationId xmlns:a16="http://schemas.microsoft.com/office/drawing/2014/main" id="{4E57AA74-CCC7-4E35-81ED-1ACFC21A17A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4G -&gt; 5G</a:t>
            </a:r>
            <a:endParaRPr lang="zh-CN" alt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3">
            <a:extLst>
              <a:ext uri="{FF2B5EF4-FFF2-40B4-BE49-F238E27FC236}">
                <a16:creationId xmlns:a16="http://schemas.microsoft.com/office/drawing/2014/main" id="{B0E3ADE4-0199-4747-A905-B16F855C363F}"/>
              </a:ext>
            </a:extLst>
          </p:cNvPr>
          <p:cNvSpPr txBox="1">
            <a:spLocks noChangeArrowheads="1"/>
          </p:cNvSpPr>
          <p:nvPr/>
        </p:nvSpPr>
        <p:spPr bwMode="auto">
          <a:xfrm>
            <a:off x="561158" y="1158096"/>
            <a:ext cx="10914060" cy="181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0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spcBef>
                <a:spcPts val="1800"/>
              </a:spcBef>
              <a:buFont typeface="Wingdings" panose="05000000000000000000" pitchFamily="2" charset="2"/>
              <a:buChar char="ü"/>
            </a:pPr>
            <a:r>
              <a:rPr lang="en-US" altLang="zh-CN" sz="2000" dirty="0" err="1">
                <a:latin typeface="微软雅黑" panose="020B0503020204020204" pitchFamily="34" charset="-122"/>
                <a:ea typeface="微软雅黑" panose="020B0503020204020204" pitchFamily="34" charset="-122"/>
                <a:cs typeface="Arial" panose="020B0604020202020204" pitchFamily="34" charset="0"/>
              </a:rPr>
              <a:t>eMBB</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：增强移动宽带，顾名思义是针对的是大流量移动宽带业务；</a:t>
            </a:r>
          </a:p>
          <a:p>
            <a:pPr>
              <a:spcBef>
                <a:spcPts val="1800"/>
              </a:spcBef>
              <a:buFont typeface="Wingdings" panose="05000000000000000000" pitchFamily="2" charset="2"/>
              <a:buChar char="ü"/>
            </a:pPr>
            <a:r>
              <a:rPr lang="en-US" altLang="zh-CN" sz="2000" dirty="0">
                <a:latin typeface="微软雅黑" panose="020B0503020204020204" pitchFamily="34" charset="-122"/>
                <a:ea typeface="微软雅黑" panose="020B0503020204020204" pitchFamily="34" charset="-122"/>
                <a:cs typeface="Arial" panose="020B0604020202020204" pitchFamily="34" charset="0"/>
              </a:rPr>
              <a:t>URLLC</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：超高可靠超低时延通信，例如无人驾驶等业务（</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3G</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响应为</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500ms</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4G</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为</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50ms</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5G</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要求</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0.5ms</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p>
          <a:p>
            <a:pPr>
              <a:spcBef>
                <a:spcPts val="1800"/>
              </a:spcBef>
              <a:buFont typeface="Wingdings" panose="05000000000000000000" pitchFamily="2" charset="2"/>
              <a:buChar char="ü"/>
            </a:pPr>
            <a:r>
              <a:rPr lang="en-US" altLang="zh-CN" sz="2000" dirty="0" err="1">
                <a:latin typeface="微软雅黑" panose="020B0503020204020204" pitchFamily="34" charset="-122"/>
                <a:ea typeface="微软雅黑" panose="020B0503020204020204" pitchFamily="34" charset="-122"/>
                <a:cs typeface="Arial" panose="020B0604020202020204" pitchFamily="34" charset="0"/>
              </a:rPr>
              <a:t>mMTC</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：大连接物联网，针对大规模物联网业务；</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标题 1">
            <a:extLst>
              <a:ext uri="{FF2B5EF4-FFF2-40B4-BE49-F238E27FC236}">
                <a16:creationId xmlns:a16="http://schemas.microsoft.com/office/drawing/2014/main" id="{04BD211D-D94C-441F-9B89-620863D6ED9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dirty="0"/>
              <a:t>5G</a:t>
            </a:r>
            <a:r>
              <a:rPr lang="zh-CN" altLang="en-US" dirty="0"/>
              <a:t>三大应用场景</a:t>
            </a:r>
            <a:endParaRPr lang="en-US" altLang="zh-CN" dirty="0"/>
          </a:p>
        </p:txBody>
      </p:sp>
      <p:pic>
        <p:nvPicPr>
          <p:cNvPr id="14338" name="Picture 2">
            <a:extLst>
              <a:ext uri="{FF2B5EF4-FFF2-40B4-BE49-F238E27FC236}">
                <a16:creationId xmlns:a16="http://schemas.microsoft.com/office/drawing/2014/main" id="{3384336F-8AD4-4964-9676-BA651DC234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47" t="16802" r="10180" b="14792"/>
          <a:stretch/>
        </p:blipFill>
        <p:spPr bwMode="auto">
          <a:xfrm>
            <a:off x="3657600" y="3324225"/>
            <a:ext cx="3705225" cy="29503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2CBC1-E308-4D91-9EF4-7A1A8C0FBA1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dirty="0"/>
              <a:t>5G</a:t>
            </a:r>
            <a:r>
              <a:rPr lang="zh-CN" altLang="en-US" dirty="0"/>
              <a:t> </a:t>
            </a:r>
            <a:r>
              <a:rPr lang="en-US" altLang="zh-CN" dirty="0"/>
              <a:t>Reference Architecture</a:t>
            </a:r>
          </a:p>
        </p:txBody>
      </p:sp>
      <p:pic>
        <p:nvPicPr>
          <p:cNvPr id="15366" name="Picture 6" descr="Core Network Evolution - 5G Service based Arhcitecture | NETMANIAS">
            <a:extLst>
              <a:ext uri="{FF2B5EF4-FFF2-40B4-BE49-F238E27FC236}">
                <a16:creationId xmlns:a16="http://schemas.microsoft.com/office/drawing/2014/main" id="{87834A5B-9B6F-477C-83C1-9B95D49628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4349" y="905820"/>
            <a:ext cx="6554376" cy="5783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7918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3">
            <a:extLst>
              <a:ext uri="{FF2B5EF4-FFF2-40B4-BE49-F238E27FC236}">
                <a16:creationId xmlns:a16="http://schemas.microsoft.com/office/drawing/2014/main" id="{8C171A3C-702D-4A02-AF85-B0B6A87A9B54}"/>
              </a:ext>
            </a:extLst>
          </p:cNvPr>
          <p:cNvSpPr txBox="1">
            <a:spLocks noChangeArrowheads="1"/>
          </p:cNvSpPr>
          <p:nvPr/>
        </p:nvSpPr>
        <p:spPr bwMode="auto">
          <a:xfrm>
            <a:off x="485728" y="1244535"/>
            <a:ext cx="11068144" cy="499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0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spcBef>
                <a:spcPts val="1200"/>
              </a:spcBef>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cs typeface="Arial" panose="020B0604020202020204" pitchFamily="34" charset="0"/>
              </a:rPr>
              <a:t>大规模天线</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：更大规模的</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Massive MIMO</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，天线数目进一步增加（</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64-128</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），从而改善接收信号强度，抑制用户间干扰，实现更高的系统容量和频谱效率；</a:t>
            </a:r>
          </a:p>
          <a:p>
            <a:pPr>
              <a:spcBef>
                <a:spcPts val="1200"/>
              </a:spcBef>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cs typeface="Arial" panose="020B0604020202020204" pitchFamily="34" charset="0"/>
              </a:rPr>
              <a:t>超密集组网</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：通过更加“密集化”无线网络基础设施部署，获取更高的频率复用效率；</a:t>
            </a:r>
          </a:p>
          <a:p>
            <a:pPr>
              <a:spcBef>
                <a:spcPts val="1200"/>
              </a:spcBef>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cs typeface="Arial" panose="020B0604020202020204" pitchFamily="34" charset="0"/>
              </a:rPr>
              <a:t>全频谱接入</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：采用低频和高频混合网络，充分挖掘低频和高频的优势，实现无缝、高速、大容量覆盖；</a:t>
            </a:r>
          </a:p>
          <a:p>
            <a:pPr>
              <a:spcBef>
                <a:spcPts val="1200"/>
              </a:spcBef>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cs typeface="Arial" panose="020B0604020202020204" pitchFamily="34" charset="0"/>
              </a:rPr>
              <a:t>新型多址</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：通过多用户信息在相同资源上的叠加传输，在接收侧利用先进的接收算法分离多用户信息，代表为</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SCMA</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PDMA </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和</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MUSA </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等；</a:t>
            </a:r>
          </a:p>
          <a:p>
            <a:pPr>
              <a:spcBef>
                <a:spcPts val="1200"/>
              </a:spcBef>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cs typeface="Arial" panose="020B0604020202020204" pitchFamily="34" charset="0"/>
              </a:rPr>
              <a:t>新型多载波</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：通过滤波减小子带或子载波频谱泄漏，放松对时频同步的要求，如</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F-OFDM </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和</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UFMC </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等；</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spcBef>
                <a:spcPts val="1200"/>
              </a:spcBef>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cs typeface="Arial" panose="020B0604020202020204" pitchFamily="34" charset="0"/>
              </a:rPr>
              <a:t>边缘计算</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5G</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天然支持</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CU</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分离架构，提升</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last mile</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能力，计算能力更靠近用户、数据，请求和数据就近处理，无需上传云端。</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spcBef>
                <a:spcPts val="1200"/>
              </a:spcBef>
              <a:buFont typeface="Wingdings" panose="05000000000000000000" pitchFamily="2" charset="2"/>
              <a:buChar char="ü"/>
            </a:pP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标题 1">
            <a:extLst>
              <a:ext uri="{FF2B5EF4-FFF2-40B4-BE49-F238E27FC236}">
                <a16:creationId xmlns:a16="http://schemas.microsoft.com/office/drawing/2014/main" id="{F6A2CBC1-E308-4D91-9EF4-7A1A8C0FBA1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dirty="0"/>
              <a:t>5G</a:t>
            </a:r>
            <a:r>
              <a:rPr lang="zh-CN" altLang="en-US" dirty="0"/>
              <a:t> </a:t>
            </a:r>
            <a:r>
              <a:rPr lang="en-US" altLang="zh-CN" dirty="0"/>
              <a:t>Key Technologies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3">
            <a:extLst>
              <a:ext uri="{FF2B5EF4-FFF2-40B4-BE49-F238E27FC236}">
                <a16:creationId xmlns:a16="http://schemas.microsoft.com/office/drawing/2014/main" id="{153CD1A2-CA68-4294-AF47-0FB9FD39A65E}"/>
              </a:ext>
            </a:extLst>
          </p:cNvPr>
          <p:cNvSpPr txBox="1">
            <a:spLocks noChangeArrowheads="1"/>
          </p:cNvSpPr>
          <p:nvPr/>
        </p:nvSpPr>
        <p:spPr bwMode="auto">
          <a:xfrm>
            <a:off x="1016923" y="1240949"/>
            <a:ext cx="10158153" cy="437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0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spcBef>
                <a:spcPts val="1200"/>
              </a:spcBef>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cs typeface="Arial" panose="020B0604020202020204" pitchFamily="34" charset="0"/>
              </a:rPr>
              <a:t>先进调制编码</a:t>
            </a:r>
            <a:r>
              <a:rPr lang="zh-CN" altLang="en-US" dirty="0">
                <a:latin typeface="微软雅黑" panose="020B0503020204020204" pitchFamily="34" charset="-122"/>
                <a:ea typeface="微软雅黑" panose="020B0503020204020204" pitchFamily="34" charset="-122"/>
                <a:cs typeface="Arial" panose="020B0604020202020204" pitchFamily="34" charset="0"/>
              </a:rPr>
              <a:t>：包括链路级调制编码、链路自适应、网络编码等，用以降低节点间干扰；</a:t>
            </a:r>
          </a:p>
          <a:p>
            <a:pPr>
              <a:spcBef>
                <a:spcPts val="1200"/>
              </a:spcBef>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cs typeface="Arial" panose="020B0604020202020204" pitchFamily="34" charset="0"/>
              </a:rPr>
              <a:t>终端直通技术</a:t>
            </a:r>
            <a:r>
              <a:rPr lang="zh-CN" altLang="en-US" dirty="0">
                <a:latin typeface="微软雅黑" panose="020B0503020204020204" pitchFamily="34" charset="-122"/>
                <a:ea typeface="微软雅黑" panose="020B0503020204020204" pitchFamily="34" charset="-122"/>
                <a:cs typeface="Arial" panose="020B0604020202020204" pitchFamily="34" charset="0"/>
              </a:rPr>
              <a:t>：实现车车</a:t>
            </a:r>
            <a:r>
              <a:rPr lang="en-US" altLang="zh-CN" dirty="0">
                <a:latin typeface="微软雅黑" panose="020B0503020204020204" pitchFamily="34" charset="-122"/>
                <a:ea typeface="微软雅黑" panose="020B0503020204020204" pitchFamily="34" charset="-122"/>
                <a:cs typeface="Arial" panose="020B0604020202020204" pitchFamily="34" charset="0"/>
              </a:rPr>
              <a:t>/ </a:t>
            </a:r>
            <a:r>
              <a:rPr lang="zh-CN" altLang="en-US" dirty="0">
                <a:latin typeface="微软雅黑" panose="020B0503020204020204" pitchFamily="34" charset="-122"/>
                <a:ea typeface="微软雅黑" panose="020B0503020204020204" pitchFamily="34" charset="-122"/>
                <a:cs typeface="Arial" panose="020B0604020202020204" pitchFamily="34" charset="0"/>
              </a:rPr>
              <a:t>车路</a:t>
            </a:r>
            <a:r>
              <a:rPr lang="en-US" altLang="zh-CN" dirty="0">
                <a:latin typeface="微软雅黑" panose="020B0503020204020204" pitchFamily="34" charset="-122"/>
                <a:ea typeface="微软雅黑" panose="020B0503020204020204" pitchFamily="34" charset="-122"/>
                <a:cs typeface="Arial" panose="020B0604020202020204" pitchFamily="34" charset="0"/>
              </a:rPr>
              <a:t>/ </a:t>
            </a:r>
            <a:r>
              <a:rPr lang="zh-CN" altLang="en-US" dirty="0">
                <a:latin typeface="微软雅黑" panose="020B0503020204020204" pitchFamily="34" charset="-122"/>
                <a:ea typeface="微软雅黑" panose="020B0503020204020204" pitchFamily="34" charset="-122"/>
                <a:cs typeface="Arial" panose="020B0604020202020204" pitchFamily="34" charset="0"/>
              </a:rPr>
              <a:t>车人的车联网通信；</a:t>
            </a:r>
          </a:p>
          <a:p>
            <a:pPr>
              <a:spcBef>
                <a:spcPts val="1200"/>
              </a:spcBef>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cs typeface="Arial" panose="020B0604020202020204" pitchFamily="34" charset="0"/>
              </a:rPr>
              <a:t>灵活双工</a:t>
            </a:r>
            <a:r>
              <a:rPr lang="zh-CN" altLang="en-US" dirty="0">
                <a:latin typeface="微软雅黑" panose="020B0503020204020204" pitchFamily="34" charset="-122"/>
                <a:ea typeface="微软雅黑" panose="020B0503020204020204" pitchFamily="34" charset="-122"/>
                <a:cs typeface="Arial" panose="020B0604020202020204" pitchFamily="34" charset="0"/>
              </a:rPr>
              <a:t>：根据上下行业务变化情况动态分配上下行资源，有效提升系统资源利用率；</a:t>
            </a:r>
          </a:p>
          <a:p>
            <a:pPr>
              <a:spcBef>
                <a:spcPts val="1200"/>
              </a:spcBef>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cs typeface="Arial" panose="020B0604020202020204" pitchFamily="34" charset="0"/>
              </a:rPr>
              <a:t>全双工</a:t>
            </a:r>
            <a:r>
              <a:rPr lang="zh-CN" altLang="en-US" dirty="0">
                <a:latin typeface="微软雅黑" panose="020B0503020204020204" pitchFamily="34" charset="-122"/>
                <a:ea typeface="微软雅黑" panose="020B0503020204020204" pitchFamily="34" charset="-122"/>
                <a:cs typeface="Arial" panose="020B0604020202020204" pitchFamily="34" charset="0"/>
              </a:rPr>
              <a:t>：消除</a:t>
            </a:r>
            <a:r>
              <a:rPr lang="en-US" altLang="zh-CN" dirty="0">
                <a:latin typeface="微软雅黑" panose="020B0503020204020204" pitchFamily="34" charset="-122"/>
                <a:ea typeface="微软雅黑" panose="020B0503020204020204" pitchFamily="34" charset="-122"/>
                <a:cs typeface="Arial" panose="020B0604020202020204" pitchFamily="34" charset="0"/>
              </a:rPr>
              <a:t>FDD </a:t>
            </a:r>
            <a:r>
              <a:rPr lang="zh-CN" altLang="en-US" dirty="0">
                <a:latin typeface="微软雅黑" panose="020B0503020204020204" pitchFamily="34" charset="-122"/>
                <a:ea typeface="微软雅黑" panose="020B0503020204020204" pitchFamily="34" charset="-122"/>
                <a:cs typeface="Arial" panose="020B0604020202020204" pitchFamily="34" charset="0"/>
              </a:rPr>
              <a:t>和</a:t>
            </a:r>
            <a:r>
              <a:rPr lang="en-US" altLang="zh-CN" dirty="0">
                <a:latin typeface="微软雅黑" panose="020B0503020204020204" pitchFamily="34" charset="-122"/>
                <a:ea typeface="微软雅黑" panose="020B0503020204020204" pitchFamily="34" charset="-122"/>
                <a:cs typeface="Arial" panose="020B0604020202020204" pitchFamily="34" charset="0"/>
              </a:rPr>
              <a:t>TDD </a:t>
            </a:r>
            <a:r>
              <a:rPr lang="zh-CN" altLang="en-US" dirty="0">
                <a:latin typeface="微软雅黑" panose="020B0503020204020204" pitchFamily="34" charset="-122"/>
                <a:ea typeface="微软雅黑" panose="020B0503020204020204" pitchFamily="34" charset="-122"/>
                <a:cs typeface="Arial" panose="020B0604020202020204" pitchFamily="34" charset="0"/>
              </a:rPr>
              <a:t>对频谱资源使用的差异，包括自干扰信号抑制、全双工网络架构以及同半双工体制共存及优化等；</a:t>
            </a:r>
          </a:p>
          <a:p>
            <a:pPr>
              <a:spcBef>
                <a:spcPts val="1200"/>
              </a:spcBef>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cs typeface="Arial" panose="020B0604020202020204" pitchFamily="34" charset="0"/>
              </a:rPr>
              <a:t>频谱共享</a:t>
            </a:r>
            <a:r>
              <a:rPr lang="zh-CN" altLang="en-US" dirty="0">
                <a:latin typeface="微软雅黑" panose="020B0503020204020204" pitchFamily="34" charset="-122"/>
                <a:ea typeface="微软雅黑" panose="020B0503020204020204" pitchFamily="34" charset="-122"/>
                <a:cs typeface="Arial" panose="020B0604020202020204" pitchFamily="34" charset="0"/>
              </a:rPr>
              <a:t>：跨越不同系统的最优动态频谱配置和管理功能，实现高效、动态的、灵活的频谱使用，提升空口效率、系统覆盖层次和密度。</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1" name="Picture 2">
            <a:extLst>
              <a:ext uri="{FF2B5EF4-FFF2-40B4-BE49-F238E27FC236}">
                <a16:creationId xmlns:a16="http://schemas.microsoft.com/office/drawing/2014/main" id="{EABB553F-6228-4BD6-9CE0-A5902A686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350" y="1706564"/>
            <a:ext cx="8026400" cy="336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5" name="Picture 2">
            <a:extLst>
              <a:ext uri="{FF2B5EF4-FFF2-40B4-BE49-F238E27FC236}">
                <a16:creationId xmlns:a16="http://schemas.microsoft.com/office/drawing/2014/main" id="{92815600-1FD3-4CE1-A993-765C7DBB9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73" y="1077883"/>
            <a:ext cx="7784868"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875" y="1785544"/>
            <a:ext cx="685800"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637" y="1756969"/>
            <a:ext cx="884238"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2850" y="1099745"/>
            <a:ext cx="4462462"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矩形 7"/>
          <p:cNvSpPr>
            <a:spLocks noChangeArrowheads="1"/>
          </p:cNvSpPr>
          <p:nvPr/>
        </p:nvSpPr>
        <p:spPr bwMode="auto">
          <a:xfrm>
            <a:off x="2653901" y="4677970"/>
            <a:ext cx="18415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sz="2000" dirty="0">
                <a:solidFill>
                  <a:srgbClr val="0000FF"/>
                </a:solidFill>
                <a:latin typeface="Calibri" panose="020F0502020204030204" pitchFamily="34" charset="0"/>
                <a:ea typeface="宋体" panose="02010600030101010101" pitchFamily="2" charset="-122"/>
              </a:rPr>
              <a:t>At the sender, digital data are encoded into a digital signal. </a:t>
            </a:r>
          </a:p>
        </p:txBody>
      </p:sp>
      <p:sp>
        <p:nvSpPr>
          <p:cNvPr id="19465" name="矩形 8"/>
          <p:cNvSpPr>
            <a:spLocks noChangeArrowheads="1"/>
          </p:cNvSpPr>
          <p:nvPr/>
        </p:nvSpPr>
        <p:spPr bwMode="auto">
          <a:xfrm>
            <a:off x="8069752" y="4587080"/>
            <a:ext cx="262169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sz="2000" dirty="0">
                <a:solidFill>
                  <a:srgbClr val="0000FF"/>
                </a:solidFill>
                <a:latin typeface="Calibri" panose="020F0502020204030204" pitchFamily="34" charset="0"/>
                <a:ea typeface="宋体" panose="02010600030101010101" pitchFamily="2" charset="-122"/>
              </a:rPr>
              <a:t>At the receiver, the digital data are recreated by decoding the digital signal. </a:t>
            </a:r>
            <a:endParaRPr lang="zh-CN" altLang="en-US" sz="2000" dirty="0">
              <a:solidFill>
                <a:srgbClr val="0000FF"/>
              </a:solidFill>
              <a:ea typeface="宋体" panose="02010600030101010101" pitchFamily="2" charset="-122"/>
            </a:endParaRPr>
          </a:p>
        </p:txBody>
      </p:sp>
      <p:sp>
        <p:nvSpPr>
          <p:cNvPr id="2" name="矩形 1">
            <a:extLst>
              <a:ext uri="{FF2B5EF4-FFF2-40B4-BE49-F238E27FC236}">
                <a16:creationId xmlns:a16="http://schemas.microsoft.com/office/drawing/2014/main" id="{C4C3D1E2-5A4E-4A88-8221-BFD7D1FEB5D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Parallel Transmission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1735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3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46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p:bldP spid="1946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9" name="Picture 2">
            <a:extLst>
              <a:ext uri="{FF2B5EF4-FFF2-40B4-BE49-F238E27FC236}">
                <a16:creationId xmlns:a16="http://schemas.microsoft.com/office/drawing/2014/main" id="{093196AE-8763-423B-B2C5-E4FC72E17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350" y="930708"/>
            <a:ext cx="8067675" cy="297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0" name="Picture 5">
            <a:extLst>
              <a:ext uri="{FF2B5EF4-FFF2-40B4-BE49-F238E27FC236}">
                <a16:creationId xmlns:a16="http://schemas.microsoft.com/office/drawing/2014/main" id="{15D0A70E-3F02-48DF-B98B-D86ABB32C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7" y="4035369"/>
            <a:ext cx="86741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3">
            <a:extLst>
              <a:ext uri="{FF2B5EF4-FFF2-40B4-BE49-F238E27FC236}">
                <a16:creationId xmlns:a16="http://schemas.microsoft.com/office/drawing/2014/main" id="{5C45F64B-DEBA-4C87-B185-AB57DED11B6A}"/>
              </a:ext>
            </a:extLst>
          </p:cNvPr>
          <p:cNvSpPr txBox="1">
            <a:spLocks noChangeArrowheads="1"/>
          </p:cNvSpPr>
          <p:nvPr/>
        </p:nvSpPr>
        <p:spPr bwMode="auto">
          <a:xfrm>
            <a:off x="953192" y="1199385"/>
            <a:ext cx="10208029" cy="4459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accent2"/>
              </a:buClr>
              <a:buAutoNum type="alphaLcParenR"/>
              <a:defRPr sz="2400">
                <a:solidFill>
                  <a:schemeClr val="tx1"/>
                </a:solidFill>
                <a:latin typeface="Times New Roman" panose="02020603050405020304" pitchFamily="18" charset="0"/>
              </a:defRPr>
            </a:lvl1pPr>
            <a:lvl2pPr marL="990600" indent="-533400">
              <a:spcBef>
                <a:spcPct val="20000"/>
              </a:spcBef>
              <a:buClr>
                <a:schemeClr val="accent2"/>
              </a:buClr>
              <a:buChar char="–"/>
              <a:defRPr sz="20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spcBef>
                <a:spcPts val="1200"/>
              </a:spcBef>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cs typeface="Arial" panose="020B0604020202020204" pitchFamily="34" charset="0"/>
              </a:rPr>
              <a:t>ITU-T</a:t>
            </a:r>
            <a:r>
              <a:rPr lang="zh-CN" altLang="en-US" dirty="0">
                <a:latin typeface="微软雅黑" panose="020B0503020204020204" pitchFamily="34" charset="-122"/>
                <a:ea typeface="微软雅黑" panose="020B0503020204020204" pitchFamily="34" charset="-122"/>
                <a:cs typeface="Arial" panose="020B0604020202020204" pitchFamily="34" charset="0"/>
              </a:rPr>
              <a:t>（国际电信联盟电信标准化）</a:t>
            </a:r>
            <a:r>
              <a:rPr lang="en-US" altLang="zh-CN" dirty="0">
                <a:latin typeface="微软雅黑" panose="020B0503020204020204" pitchFamily="34" charset="-122"/>
                <a:ea typeface="微软雅黑" panose="020B0503020204020204" pitchFamily="34" charset="-122"/>
                <a:cs typeface="Arial" panose="020B0604020202020204" pitchFamily="34" charset="0"/>
              </a:rPr>
              <a:t>:</a:t>
            </a:r>
          </a:p>
          <a:p>
            <a:pPr lvl="1">
              <a:spcBef>
                <a:spcPts val="1200"/>
              </a:spcBef>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cs typeface="Arial" panose="020B0604020202020204" pitchFamily="34" charset="0"/>
              </a:rPr>
              <a:t>ITU-T SG15 </a:t>
            </a:r>
            <a:r>
              <a:rPr lang="zh-CN" altLang="en-US" dirty="0">
                <a:latin typeface="微软雅黑" panose="020B0503020204020204" pitchFamily="34" charset="-122"/>
                <a:ea typeface="微软雅黑" panose="020B0503020204020204" pitchFamily="34" charset="-122"/>
                <a:cs typeface="Arial" panose="020B0604020202020204" pitchFamily="34" charset="0"/>
              </a:rPr>
              <a:t>是</a:t>
            </a:r>
            <a:r>
              <a:rPr lang="en-US" altLang="zh-CN" dirty="0">
                <a:latin typeface="微软雅黑" panose="020B0503020204020204" pitchFamily="34" charset="-122"/>
                <a:ea typeface="微软雅黑" panose="020B0503020204020204" pitchFamily="34" charset="-122"/>
                <a:cs typeface="Arial" panose="020B0604020202020204" pitchFamily="34" charset="0"/>
              </a:rPr>
              <a:t>5G </a:t>
            </a:r>
            <a:r>
              <a:rPr lang="zh-CN" altLang="en-US" dirty="0">
                <a:latin typeface="微软雅黑" panose="020B0503020204020204" pitchFamily="34" charset="-122"/>
                <a:ea typeface="微软雅黑" panose="020B0503020204020204" pitchFamily="34" charset="-122"/>
                <a:cs typeface="Arial" panose="020B0604020202020204" pitchFamily="34" charset="0"/>
              </a:rPr>
              <a:t>承载标准研究的主战场</a:t>
            </a:r>
            <a:r>
              <a:rPr lang="en-US" altLang="zh-CN" dirty="0">
                <a:latin typeface="微软雅黑" panose="020B0503020204020204" pitchFamily="34" charset="-122"/>
                <a:ea typeface="微软雅黑" panose="020B0503020204020204" pitchFamily="34" charset="-122"/>
                <a:cs typeface="Arial" panose="020B0604020202020204" pitchFamily="34" charset="0"/>
              </a:rPr>
              <a:t>,</a:t>
            </a:r>
            <a:r>
              <a:rPr lang="zh-CN" altLang="en-US" dirty="0">
                <a:latin typeface="微软雅黑" panose="020B0503020204020204" pitchFamily="34" charset="-122"/>
                <a:ea typeface="微软雅黑" panose="020B0503020204020204" pitchFamily="34" charset="-122"/>
                <a:cs typeface="Arial" panose="020B0604020202020204" pitchFamily="34" charset="0"/>
              </a:rPr>
              <a:t>主要研究</a:t>
            </a:r>
            <a:r>
              <a:rPr lang="en-US" altLang="zh-CN" dirty="0">
                <a:latin typeface="微软雅黑" panose="020B0503020204020204" pitchFamily="34" charset="-122"/>
                <a:ea typeface="微软雅黑" panose="020B0503020204020204" pitchFamily="34" charset="-122"/>
                <a:cs typeface="Arial" panose="020B0604020202020204" pitchFamily="34" charset="0"/>
              </a:rPr>
              <a:t>5G</a:t>
            </a:r>
            <a:r>
              <a:rPr lang="zh-CN" altLang="en-US" dirty="0">
                <a:latin typeface="微软雅黑" panose="020B0503020204020204" pitchFamily="34" charset="-122"/>
                <a:ea typeface="微软雅黑" panose="020B0503020204020204" pitchFamily="34" charset="-122"/>
                <a:cs typeface="Arial" panose="020B0604020202020204" pitchFamily="34" charset="0"/>
              </a:rPr>
              <a:t>传送的需求和解决方案；</a:t>
            </a:r>
          </a:p>
          <a:p>
            <a:pPr lvl="1">
              <a:spcBef>
                <a:spcPts val="1200"/>
              </a:spcBef>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cs typeface="Arial" panose="020B0604020202020204" pitchFamily="34" charset="0"/>
              </a:rPr>
              <a:t>移动优化的光传送网（</a:t>
            </a:r>
            <a:r>
              <a:rPr lang="en-US" altLang="zh-CN" dirty="0">
                <a:latin typeface="微软雅黑" panose="020B0503020204020204" pitchFamily="34" charset="-122"/>
                <a:ea typeface="微软雅黑" panose="020B0503020204020204" pitchFamily="34" charset="-122"/>
                <a:cs typeface="Arial" panose="020B0604020202020204" pitchFamily="34" charset="0"/>
              </a:rPr>
              <a:t>M-OTN</a:t>
            </a:r>
            <a:r>
              <a:rPr lang="zh-CN" altLang="en-US" dirty="0">
                <a:latin typeface="微软雅黑" panose="020B0503020204020204" pitchFamily="34" charset="-122"/>
                <a:ea typeface="微软雅黑" panose="020B0503020204020204" pitchFamily="34" charset="-122"/>
                <a:cs typeface="Arial" panose="020B0604020202020204" pitchFamily="34" charset="0"/>
              </a:rPr>
              <a:t>）</a:t>
            </a:r>
            <a:r>
              <a:rPr lang="en-US" altLang="zh-CN" dirty="0">
                <a:latin typeface="微软雅黑" panose="020B0503020204020204" pitchFamily="34" charset="-122"/>
                <a:ea typeface="微软雅黑" panose="020B0503020204020204" pitchFamily="34" charset="-122"/>
                <a:cs typeface="Arial" panose="020B0604020202020204" pitchFamily="34" charset="0"/>
              </a:rPr>
              <a:t>/ </a:t>
            </a:r>
            <a:r>
              <a:rPr lang="zh-CN" altLang="en-US" dirty="0">
                <a:latin typeface="微软雅黑" panose="020B0503020204020204" pitchFamily="34" charset="-122"/>
                <a:ea typeface="微软雅黑" panose="020B0503020204020204" pitchFamily="34" charset="-122"/>
                <a:cs typeface="Arial" panose="020B0604020202020204" pitchFamily="34" charset="0"/>
              </a:rPr>
              <a:t>灵活光传送网（</a:t>
            </a:r>
            <a:r>
              <a:rPr lang="en-US" altLang="zh-CN" dirty="0" err="1">
                <a:latin typeface="微软雅黑" panose="020B0503020204020204" pitchFamily="34" charset="-122"/>
                <a:ea typeface="微软雅黑" panose="020B0503020204020204" pitchFamily="34" charset="-122"/>
                <a:cs typeface="Arial" panose="020B0604020202020204" pitchFamily="34" charset="0"/>
              </a:rPr>
              <a:t>FlexO</a:t>
            </a:r>
            <a:r>
              <a:rPr lang="zh-CN" altLang="en-US" dirty="0">
                <a:latin typeface="微软雅黑" panose="020B0503020204020204" pitchFamily="34" charset="-122"/>
                <a:ea typeface="微软雅黑" panose="020B0503020204020204" pitchFamily="34" charset="-122"/>
                <a:cs typeface="Arial" panose="020B0604020202020204" pitchFamily="34" charset="0"/>
              </a:rPr>
              <a:t>）和超高精度时间同步</a:t>
            </a:r>
          </a:p>
          <a:p>
            <a:pPr>
              <a:spcBef>
                <a:spcPts val="1800"/>
              </a:spcBef>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cs typeface="Arial" panose="020B0604020202020204" pitchFamily="34" charset="0"/>
              </a:rPr>
              <a:t>OIF</a:t>
            </a:r>
            <a:r>
              <a:rPr lang="zh-CN" altLang="en-US" dirty="0">
                <a:latin typeface="微软雅黑" panose="020B0503020204020204" pitchFamily="34" charset="-122"/>
                <a:ea typeface="微软雅黑" panose="020B0503020204020204" pitchFamily="34" charset="-122"/>
                <a:cs typeface="Arial" panose="020B0604020202020204" pitchFamily="34" charset="0"/>
              </a:rPr>
              <a:t>（光互联论坛）</a:t>
            </a:r>
            <a:r>
              <a:rPr lang="en-US" altLang="zh-CN" dirty="0">
                <a:latin typeface="微软雅黑" panose="020B0503020204020204" pitchFamily="34" charset="-122"/>
                <a:ea typeface="微软雅黑" panose="020B0503020204020204" pitchFamily="34" charset="-122"/>
                <a:cs typeface="Arial" panose="020B0604020202020204" pitchFamily="34" charset="0"/>
              </a:rPr>
              <a:t>:</a:t>
            </a:r>
          </a:p>
          <a:p>
            <a:pPr lvl="1">
              <a:spcBef>
                <a:spcPts val="1200"/>
              </a:spcBef>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cs typeface="Arial" panose="020B0604020202020204" pitchFamily="34" charset="0"/>
              </a:rPr>
              <a:t>切片分组网（</a:t>
            </a:r>
            <a:r>
              <a:rPr lang="en-US" altLang="zh-CN" dirty="0">
                <a:latin typeface="微软雅黑" panose="020B0503020204020204" pitchFamily="34" charset="-122"/>
                <a:ea typeface="微软雅黑" panose="020B0503020204020204" pitchFamily="34" charset="-122"/>
                <a:cs typeface="Arial" panose="020B0604020202020204" pitchFamily="34" charset="0"/>
              </a:rPr>
              <a:t>SPN</a:t>
            </a:r>
            <a:r>
              <a:rPr lang="zh-CN" altLang="en-US" dirty="0">
                <a:latin typeface="微软雅黑" panose="020B0503020204020204" pitchFamily="34" charset="-122"/>
                <a:ea typeface="微软雅黑" panose="020B0503020204020204" pitchFamily="34" charset="-122"/>
                <a:cs typeface="Arial" panose="020B0604020202020204" pitchFamily="34" charset="0"/>
              </a:rPr>
              <a:t>）</a:t>
            </a:r>
            <a:r>
              <a:rPr lang="en-US" altLang="zh-CN" dirty="0">
                <a:latin typeface="微软雅黑" panose="020B0503020204020204" pitchFamily="34" charset="-122"/>
                <a:ea typeface="微软雅黑" panose="020B0503020204020204" pitchFamily="34" charset="-122"/>
                <a:cs typeface="Arial" panose="020B0604020202020204" pitchFamily="34" charset="0"/>
              </a:rPr>
              <a:t>/ </a:t>
            </a:r>
            <a:r>
              <a:rPr lang="zh-CN" altLang="en-US" dirty="0">
                <a:latin typeface="微软雅黑" panose="020B0503020204020204" pitchFamily="34" charset="-122"/>
                <a:ea typeface="微软雅黑" panose="020B0503020204020204" pitchFamily="34" charset="-122"/>
                <a:cs typeface="Arial" panose="020B0604020202020204" pitchFamily="34" charset="0"/>
              </a:rPr>
              <a:t>灵活以太网（</a:t>
            </a:r>
            <a:r>
              <a:rPr lang="en-US" altLang="zh-CN" dirty="0" err="1">
                <a:latin typeface="微软雅黑" panose="020B0503020204020204" pitchFamily="34" charset="-122"/>
                <a:ea typeface="微软雅黑" panose="020B0503020204020204" pitchFamily="34" charset="-122"/>
                <a:cs typeface="Arial" panose="020B0604020202020204" pitchFamily="34" charset="0"/>
              </a:rPr>
              <a:t>FlexE</a:t>
            </a:r>
            <a:r>
              <a:rPr lang="zh-CN" altLang="en-US" dirty="0">
                <a:latin typeface="微软雅黑" panose="020B0503020204020204" pitchFamily="34" charset="-122"/>
                <a:ea typeface="微软雅黑" panose="020B0503020204020204" pitchFamily="34" charset="-122"/>
                <a:cs typeface="Arial" panose="020B0604020202020204" pitchFamily="34" charset="0"/>
              </a:rPr>
              <a:t>）；</a:t>
            </a:r>
          </a:p>
          <a:p>
            <a:pPr>
              <a:spcBef>
                <a:spcPts val="1800"/>
              </a:spcBef>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cs typeface="Arial" panose="020B0604020202020204" pitchFamily="34" charset="0"/>
              </a:rPr>
              <a:t>IEEE</a:t>
            </a:r>
            <a:r>
              <a:rPr lang="zh-CN" altLang="en-US" dirty="0">
                <a:latin typeface="微软雅黑" panose="020B0503020204020204" pitchFamily="34" charset="-122"/>
                <a:ea typeface="微软雅黑" panose="020B0503020204020204" pitchFamily="34" charset="-122"/>
                <a:cs typeface="Arial" panose="020B0604020202020204" pitchFamily="34" charset="0"/>
              </a:rPr>
              <a:t>（电气与电子工程师协会）</a:t>
            </a:r>
            <a:r>
              <a:rPr lang="en-US" altLang="zh-CN" dirty="0">
                <a:latin typeface="微软雅黑" panose="020B0503020204020204" pitchFamily="34" charset="-122"/>
                <a:ea typeface="微软雅黑" panose="020B0503020204020204" pitchFamily="34" charset="-122"/>
                <a:cs typeface="Arial" panose="020B0604020202020204" pitchFamily="34" charset="0"/>
              </a:rPr>
              <a:t>:</a:t>
            </a:r>
          </a:p>
          <a:p>
            <a:pPr lvl="1">
              <a:spcBef>
                <a:spcPts val="1200"/>
              </a:spcBef>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cs typeface="Arial" panose="020B0604020202020204" pitchFamily="34" charset="0"/>
              </a:rPr>
              <a:t>TSN</a:t>
            </a:r>
            <a:r>
              <a:rPr lang="zh-CN" altLang="en-US" dirty="0">
                <a:latin typeface="微软雅黑" panose="020B0503020204020204" pitchFamily="34" charset="-122"/>
                <a:ea typeface="微软雅黑" panose="020B0503020204020204" pitchFamily="34" charset="-122"/>
                <a:cs typeface="Arial" panose="020B0604020202020204" pitchFamily="34" charset="0"/>
              </a:rPr>
              <a:t>（时延敏感网络）</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标题 1">
            <a:extLst>
              <a:ext uri="{FF2B5EF4-FFF2-40B4-BE49-F238E27FC236}">
                <a16:creationId xmlns:a16="http://schemas.microsoft.com/office/drawing/2014/main" id="{41D42889-CDD5-48B6-A50A-B9B0892FAF99}"/>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dirty="0"/>
              <a:t>5G</a:t>
            </a:r>
            <a:r>
              <a:rPr lang="zh-CN" altLang="en-US" dirty="0"/>
              <a:t>标准主战场</a:t>
            </a:r>
            <a:endParaRPr lang="en-US" altLang="zh-CN"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a:extLst>
              <a:ext uri="{FF2B5EF4-FFF2-40B4-BE49-F238E27FC236}">
                <a16:creationId xmlns:a16="http://schemas.microsoft.com/office/drawing/2014/main" id="{DDA701A9-130B-4380-BFB5-A9122350D551}"/>
              </a:ext>
            </a:extLst>
          </p:cNvPr>
          <p:cNvSpPr txBox="1">
            <a:spLocks noChangeArrowheads="1"/>
          </p:cNvSpPr>
          <p:nvPr/>
        </p:nvSpPr>
        <p:spPr bwMode="auto">
          <a:xfrm>
            <a:off x="435743" y="1228726"/>
            <a:ext cx="11039475" cy="504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AutoNum type="alphaLcParenR"/>
              <a:defRPr sz="2400">
                <a:solidFill>
                  <a:schemeClr val="tx1"/>
                </a:solidFill>
                <a:latin typeface="Times New Roman" panose="02020603050405020304" pitchFamily="18" charset="0"/>
              </a:defRPr>
            </a:lvl1pPr>
            <a:lvl2pPr marL="742950" indent="-285750">
              <a:spcBef>
                <a:spcPct val="20000"/>
              </a:spcBef>
              <a:buClr>
                <a:schemeClr val="accent2"/>
              </a:buClr>
              <a:buChar char="–"/>
              <a:defRPr sz="2000">
                <a:solidFill>
                  <a:schemeClr val="tx1"/>
                </a:solidFill>
                <a:latin typeface="Times New Roman" panose="02020603050405020304" pitchFamily="18" charset="0"/>
              </a:defRPr>
            </a:lvl2pPr>
            <a:lvl3pPr marL="1143000" indent="-228600">
              <a:spcBef>
                <a:spcPct val="20000"/>
              </a:spcBef>
              <a:buClr>
                <a:schemeClr val="accent2"/>
              </a:buClr>
              <a:buChar char="•"/>
              <a:defRPr sz="2400">
                <a:solidFill>
                  <a:schemeClr val="tx1"/>
                </a:solidFill>
                <a:latin typeface="Times New Roman" panose="02020603050405020304" pitchFamily="18" charset="0"/>
              </a:defRPr>
            </a:lvl3pPr>
            <a:lvl4pPr marL="1600200" indent="-228600">
              <a:spcBef>
                <a:spcPct val="20000"/>
              </a:spcBef>
              <a:buClr>
                <a:schemeClr val="accent2"/>
              </a:buClr>
              <a:buChar char="–"/>
              <a:defRPr sz="2000">
                <a:solidFill>
                  <a:schemeClr val="tx1"/>
                </a:solidFill>
                <a:latin typeface="Times New Roman" panose="02020603050405020304" pitchFamily="18" charset="0"/>
              </a:defRPr>
            </a:lvl4pPr>
            <a:lvl5pPr marL="2057400" indent="-22860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美国 </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Verizon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采用自定义</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5G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标准</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,2017</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年在美国</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11</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个城市采用</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28GHz</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建设</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5G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网络</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2020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年开始提供移动服务。</a:t>
            </a:r>
          </a:p>
          <a:p>
            <a:pPr>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美国 </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Sprint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计划在</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2019</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年采用</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2.5 GHz</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频段实现</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5G</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商用</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 初期倾向于</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NSA</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模式组网</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业务定位在</a:t>
            </a:r>
            <a:r>
              <a:rPr lang="en-US" altLang="zh-CN" sz="1800" dirty="0" err="1">
                <a:latin typeface="微软雅黑" panose="020B0503020204020204" pitchFamily="34" charset="-122"/>
                <a:ea typeface="微软雅黑" panose="020B0503020204020204" pitchFamily="34" charset="-122"/>
                <a:cs typeface="Arial" panose="020B0604020202020204" pitchFamily="34" charset="0"/>
              </a:rPr>
              <a:t>eMBB</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场景。</a:t>
            </a:r>
          </a:p>
          <a:p>
            <a:pPr>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日本 </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NTT DoCoMo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计划</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2020</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在东京及其他部分地区启动</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5G</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服务</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主要面向</a:t>
            </a:r>
            <a:r>
              <a:rPr lang="en-US" altLang="zh-CN" sz="1800" dirty="0" err="1">
                <a:latin typeface="微软雅黑" panose="020B0503020204020204" pitchFamily="34" charset="-122"/>
                <a:ea typeface="微软雅黑" panose="020B0503020204020204" pitchFamily="34" charset="-122"/>
                <a:cs typeface="Arial" panose="020B0604020202020204" pitchFamily="34" charset="0"/>
              </a:rPr>
              <a:t>eMBB</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场景和高带宽、低延时的</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AR/VR, V2X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场景。组网采用</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NSA</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模式。</a:t>
            </a:r>
          </a:p>
          <a:p>
            <a:pPr>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韩国 </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KT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宣布</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2018</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年冬奥会期间进行少量</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5G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商用部署</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面向个人</a:t>
            </a:r>
            <a:r>
              <a:rPr lang="en-US" altLang="zh-CN" sz="1800" dirty="0" err="1">
                <a:latin typeface="微软雅黑" panose="020B0503020204020204" pitchFamily="34" charset="-122"/>
                <a:ea typeface="微软雅黑" panose="020B0503020204020204" pitchFamily="34" charset="-122"/>
                <a:cs typeface="Arial" panose="020B0604020202020204" pitchFamily="34" charset="0"/>
              </a:rPr>
              <a:t>eMBB</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场景。初期采用</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NSA</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模式。</a:t>
            </a:r>
          </a:p>
          <a:p>
            <a:pPr>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英国 </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Vodafone5G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关注</a:t>
            </a:r>
            <a:r>
              <a:rPr lang="en-US" altLang="zh-CN" sz="1800" dirty="0" err="1">
                <a:latin typeface="微软雅黑" panose="020B0503020204020204" pitchFamily="34" charset="-122"/>
                <a:ea typeface="微软雅黑" panose="020B0503020204020204" pitchFamily="34" charset="-122"/>
                <a:cs typeface="Arial" panose="020B0604020202020204" pitchFamily="34" charset="0"/>
              </a:rPr>
              <a:t>eMBB</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和</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URLLC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；计划在</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2019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年下半年开始</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5G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商用</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初期倾向于</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NSA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模式组网。</a:t>
            </a:r>
          </a:p>
          <a:p>
            <a:pPr>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法国</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Orange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和德国</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DT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目标是</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2020</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年实现</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5G</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商用</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,2018</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年进行</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5G</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试验；业务关注</a:t>
            </a:r>
            <a:r>
              <a:rPr lang="en-US" altLang="zh-CN" sz="1800" dirty="0" err="1">
                <a:latin typeface="微软雅黑" panose="020B0503020204020204" pitchFamily="34" charset="-122"/>
                <a:ea typeface="微软雅黑" panose="020B0503020204020204" pitchFamily="34" charset="-122"/>
                <a:cs typeface="Arial" panose="020B0604020202020204" pitchFamily="34" charset="0"/>
              </a:rPr>
              <a:t>eMBB</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 </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和</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URLLC</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FWA</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、车联网等</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初期优选</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NSA</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模式组网。</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标题 1">
            <a:extLst>
              <a:ext uri="{FF2B5EF4-FFF2-40B4-BE49-F238E27FC236}">
                <a16:creationId xmlns:a16="http://schemas.microsoft.com/office/drawing/2014/main" id="{D68F4880-BB01-49D2-9A60-BDF5F6CF5923}"/>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zh-CN" altLang="en-US" dirty="0"/>
              <a:t>各国</a:t>
            </a:r>
            <a:r>
              <a:rPr lang="en-US" altLang="zh-CN" dirty="0"/>
              <a:t>5G</a:t>
            </a:r>
            <a:r>
              <a:rPr lang="zh-CN" altLang="en-US" dirty="0"/>
              <a:t>布局</a:t>
            </a:r>
            <a:endParaRPr lang="en-US" altLang="zh-CN"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41" name="Picture 4">
            <a:extLst>
              <a:ext uri="{FF2B5EF4-FFF2-40B4-BE49-F238E27FC236}">
                <a16:creationId xmlns:a16="http://schemas.microsoft.com/office/drawing/2014/main" id="{ED0D9875-4B6A-41E5-9DEA-5AEC9F7F8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139249"/>
            <a:ext cx="8851900" cy="531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0660" name="Rectangle 3"/>
          <p:cNvSpPr>
            <a:spLocks noGrp="1" noChangeArrowheads="1"/>
          </p:cNvSpPr>
          <p:nvPr>
            <p:ph idx="1"/>
          </p:nvPr>
        </p:nvSpPr>
        <p:spPr>
          <a:xfrm>
            <a:off x="2805372" y="1802303"/>
            <a:ext cx="7315200" cy="1955049"/>
          </a:xfrm>
        </p:spPr>
        <p:txBody>
          <a:bodyPr>
            <a:normAutofit/>
          </a:bodyPr>
          <a:lstStyle/>
          <a:p>
            <a:pPr lvl="1"/>
            <a:r>
              <a:rPr lang="en-US" altLang="zh-CN" sz="2800" dirty="0">
                <a:ea typeface="宋体" panose="02010600030101010101" pitchFamily="2" charset="-122"/>
              </a:rPr>
              <a:t>Internet over cable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r>
              <a:rPr lang="en-US" altLang="zh-CN" sz="2800" dirty="0">
                <a:ea typeface="宋体" panose="02010600030101010101" pitchFamily="2" charset="-122"/>
              </a:rPr>
              <a:t>Spectrum allocation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r>
              <a:rPr lang="en-US" altLang="zh-CN" sz="2800" dirty="0">
                <a:ea typeface="宋体" panose="02010600030101010101" pitchFamily="2" charset="-122"/>
              </a:rPr>
              <a:t>Cable modems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a:p>
            <a:pPr lvl="1"/>
            <a:r>
              <a:rPr lang="en-US" altLang="zh-CN" sz="2800" dirty="0">
                <a:ea typeface="宋体" panose="02010600030101010101" pitchFamily="2" charset="-122"/>
              </a:rPr>
              <a:t>ADSL vs. cable </a:t>
            </a:r>
            <a:r>
              <a:rPr lang="en-US" altLang="zh-CN" sz="2800" dirty="0">
                <a:solidFill>
                  <a:srgbClr val="0000FF"/>
                </a:solidFill>
                <a:ea typeface="宋体" panose="02010600030101010101" pitchFamily="2" charset="-122"/>
              </a:rPr>
              <a:t>»</a:t>
            </a:r>
            <a:endParaRPr lang="en-US" altLang="zh-CN" sz="2800" dirty="0">
              <a:ea typeface="宋体" panose="02010600030101010101" pitchFamily="2" charset="-122"/>
            </a:endParaRPr>
          </a:p>
        </p:txBody>
      </p:sp>
      <p:sp>
        <p:nvSpPr>
          <p:cNvPr id="2" name="标题 1">
            <a:extLst>
              <a:ext uri="{FF2B5EF4-FFF2-40B4-BE49-F238E27FC236}">
                <a16:creationId xmlns:a16="http://schemas.microsoft.com/office/drawing/2014/main" id="{891E1622-82D7-40E1-AD30-854A3726C48B}"/>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Cable Television</a:t>
            </a:r>
            <a:r>
              <a:rPr lang="zh-CN" altLang="en-US" dirty="0"/>
              <a:t>有线电视</a:t>
            </a:r>
          </a:p>
        </p:txBody>
      </p:sp>
    </p:spTree>
    <p:extLst>
      <p:ext uri="{BB962C8B-B14F-4D97-AF65-F5344CB8AC3E}">
        <p14:creationId xmlns:p14="http://schemas.microsoft.com/office/powerpoint/2010/main" val="22449911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1684" name="Rectangle 3"/>
          <p:cNvSpPr>
            <a:spLocks noGrp="1" noChangeArrowheads="1"/>
          </p:cNvSpPr>
          <p:nvPr>
            <p:ph idx="1"/>
          </p:nvPr>
        </p:nvSpPr>
        <p:spPr>
          <a:xfrm>
            <a:off x="997038" y="993721"/>
            <a:ext cx="9681556" cy="1484311"/>
          </a:xfrm>
        </p:spPr>
        <p:txBody>
          <a:bodyPr/>
          <a:lstStyle/>
          <a:p>
            <a:r>
              <a:rPr lang="en-US" altLang="zh-CN" dirty="0">
                <a:ea typeface="宋体" panose="02010600030101010101" pitchFamily="2" charset="-122"/>
              </a:rPr>
              <a:t>Internet over cable reuses the cable television plant</a:t>
            </a:r>
          </a:p>
          <a:p>
            <a:pPr lvl="1"/>
            <a:r>
              <a:rPr lang="en-US" altLang="zh-CN" dirty="0">
                <a:ea typeface="宋体" panose="02010600030101010101" pitchFamily="2" charset="-122"/>
              </a:rPr>
              <a:t>Data is sent on the shared cable tree from the head-end, not on a dedicated line per subscriber (DSL)</a:t>
            </a:r>
          </a:p>
        </p:txBody>
      </p:sp>
      <p:pic>
        <p:nvPicPr>
          <p:cNvPr id="716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694" y="2682875"/>
            <a:ext cx="6410325"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686" name="Straight Connector 13"/>
          <p:cNvCxnSpPr>
            <a:cxnSpLocks noChangeShapeType="1"/>
          </p:cNvCxnSpPr>
          <p:nvPr/>
        </p:nvCxnSpPr>
        <p:spPr bwMode="auto">
          <a:xfrm flipV="1">
            <a:off x="3543301" y="4914900"/>
            <a:ext cx="8572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5" name="Cloud 14"/>
          <p:cNvSpPr/>
          <p:nvPr/>
        </p:nvSpPr>
        <p:spPr bwMode="auto">
          <a:xfrm>
            <a:off x="2119313" y="4364579"/>
            <a:ext cx="1466850" cy="819150"/>
          </a:xfrm>
          <a:prstGeom prst="cloud">
            <a:avLst/>
          </a:prstGeom>
          <a:noFill/>
          <a:ln w="9525" cap="flat" cmpd="sng" algn="ctr">
            <a:solidFill>
              <a:schemeClr val="tx1"/>
            </a:solidFill>
            <a:prstDash val="solid"/>
            <a:round/>
            <a:headEnd type="none" w="med" len="med"/>
            <a:tailEnd type="none" w="med" len="med"/>
          </a:ln>
          <a:effectLst/>
        </p:spPr>
        <p:txBody>
          <a:bodyPr lIns="0" tIns="0" rIns="0" bIns="0" anchor="ctr"/>
          <a:lstStyle/>
          <a:p>
            <a:pPr algn="ctr" eaLnBrk="1" hangingPunct="1">
              <a:defRPr/>
            </a:pPr>
            <a:r>
              <a:rPr lang="en-US" dirty="0">
                <a:latin typeface="Arial" charset="0"/>
                <a:cs typeface="Arial" charset="0"/>
              </a:rPr>
              <a:t>ISP</a:t>
            </a:r>
          </a:p>
          <a:p>
            <a:pPr algn="ctr" eaLnBrk="1" hangingPunct="1">
              <a:defRPr/>
            </a:pPr>
            <a:r>
              <a:rPr lang="en-US" dirty="0">
                <a:latin typeface="Arial" charset="0"/>
                <a:cs typeface="Arial" charset="0"/>
              </a:rPr>
              <a:t>(Internet)</a:t>
            </a:r>
          </a:p>
        </p:txBody>
      </p:sp>
      <p:sp>
        <p:nvSpPr>
          <p:cNvPr id="2" name="标题 1">
            <a:extLst>
              <a:ext uri="{FF2B5EF4-FFF2-40B4-BE49-F238E27FC236}">
                <a16:creationId xmlns:a16="http://schemas.microsoft.com/office/drawing/2014/main" id="{F4A4D6C4-C677-4053-A011-1A87423C5823}"/>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Internet over Cable</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基于有线电视的</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Internet</a:t>
            </a:r>
            <a:endParaRPr lang="zh-CN" altLang="en-US" dirty="0"/>
          </a:p>
        </p:txBody>
      </p:sp>
    </p:spTree>
    <p:extLst>
      <p:ext uri="{BB962C8B-B14F-4D97-AF65-F5344CB8AC3E}">
        <p14:creationId xmlns:p14="http://schemas.microsoft.com/office/powerpoint/2010/main" val="34134084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2708" name="Rectangle 3"/>
          <p:cNvSpPr>
            <a:spLocks noGrp="1" noChangeArrowheads="1"/>
          </p:cNvSpPr>
          <p:nvPr>
            <p:ph idx="1"/>
          </p:nvPr>
        </p:nvSpPr>
        <p:spPr>
          <a:xfrm>
            <a:off x="412561" y="1106099"/>
            <a:ext cx="11180038" cy="982257"/>
          </a:xfrm>
        </p:spPr>
        <p:txBody>
          <a:bodyPr/>
          <a:lstStyle/>
          <a:p>
            <a:pPr marL="457200" indent="-457200">
              <a:buFont typeface="Arial" panose="020B0604020202020204" pitchFamily="34" charset="0"/>
              <a:buChar char="•"/>
            </a:pPr>
            <a:r>
              <a:rPr lang="en-US" altLang="zh-CN" dirty="0">
                <a:ea typeface="宋体" panose="02010600030101010101" pitchFamily="2" charset="-122"/>
              </a:rPr>
              <a:t>Upstream and downstream data are allocated to frequency channels not used for TV channels:</a:t>
            </a:r>
          </a:p>
        </p:txBody>
      </p:sp>
      <p:pic>
        <p:nvPicPr>
          <p:cNvPr id="727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206" y="2088356"/>
            <a:ext cx="7897813"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F2A56746-F386-4CAE-9BEC-4924776CEF33}"/>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Spectrum Allocation</a:t>
            </a:r>
            <a:endParaRPr lang="zh-CN" altLang="en-US" dirty="0"/>
          </a:p>
        </p:txBody>
      </p:sp>
      <p:sp>
        <p:nvSpPr>
          <p:cNvPr id="3" name="文本框 2">
            <a:extLst>
              <a:ext uri="{FF2B5EF4-FFF2-40B4-BE49-F238E27FC236}">
                <a16:creationId xmlns:a16="http://schemas.microsoft.com/office/drawing/2014/main" id="{8E582594-C2A7-41C3-8EFA-80D4B6ED3B4A}"/>
              </a:ext>
            </a:extLst>
          </p:cNvPr>
          <p:cNvSpPr txBox="1"/>
          <p:nvPr/>
        </p:nvSpPr>
        <p:spPr>
          <a:xfrm>
            <a:off x="3274325" y="4824333"/>
            <a:ext cx="5067349" cy="1477328"/>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有线电视系统用于</a:t>
            </a:r>
            <a:r>
              <a:rPr lang="en-US" altLang="zh-CN" dirty="0">
                <a:latin typeface="微软雅黑" panose="020B0503020204020204" pitchFamily="34" charset="-122"/>
                <a:ea typeface="微软雅黑" panose="020B0503020204020204" pitchFamily="34" charset="-122"/>
              </a:rPr>
              <a:t>Internet</a:t>
            </a:r>
            <a:r>
              <a:rPr lang="zh-CN" altLang="en-US" dirty="0">
                <a:latin typeface="微软雅黑" panose="020B0503020204020204" pitchFamily="34" charset="-122"/>
                <a:ea typeface="微软雅黑" panose="020B0503020204020204" pitchFamily="34" charset="-122"/>
              </a:rPr>
              <a:t>访问的频谱分配：</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上行信道</a:t>
            </a:r>
            <a:r>
              <a:rPr lang="en-US" altLang="zh-CN" dirty="0">
                <a:latin typeface="微软雅黑" panose="020B0503020204020204" pitchFamily="34" charset="-122"/>
                <a:ea typeface="微软雅黑" panose="020B0503020204020204" pitchFamily="34" charset="-122"/>
              </a:rPr>
              <a:t>Upstream Channel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5~42 MHz</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下行信道</a:t>
            </a:r>
            <a:r>
              <a:rPr lang="en-US" altLang="zh-CN" dirty="0">
                <a:latin typeface="微软雅黑" panose="020B0503020204020204" pitchFamily="34" charset="-122"/>
                <a:ea typeface="微软雅黑" panose="020B0503020204020204" pitchFamily="34" charset="-122"/>
              </a:rPr>
              <a:t>Downstream Channel</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54~550 MHz</a:t>
            </a:r>
            <a:r>
              <a:rPr lang="zh-CN" altLang="en-US" dirty="0">
                <a:latin typeface="微软雅黑" panose="020B0503020204020204" pitchFamily="34" charset="-122"/>
                <a:ea typeface="微软雅黑" panose="020B0503020204020204" pitchFamily="34" charset="-122"/>
              </a:rPr>
              <a:t>，每信道</a:t>
            </a:r>
            <a:r>
              <a:rPr lang="en-US" altLang="zh-CN" dirty="0">
                <a:latin typeface="微软雅黑" panose="020B0503020204020204" pitchFamily="34" charset="-122"/>
                <a:ea typeface="微软雅黑" panose="020B0503020204020204" pitchFamily="34" charset="-122"/>
              </a:rPr>
              <a:t>6~8MHz</a:t>
            </a: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数据：</a:t>
            </a:r>
            <a:r>
              <a:rPr lang="en-US" altLang="zh-CN" dirty="0">
                <a:latin typeface="微软雅黑" panose="020B0503020204020204" pitchFamily="34" charset="-122"/>
                <a:ea typeface="微软雅黑" panose="020B0503020204020204" pitchFamily="34" charset="-122"/>
              </a:rPr>
              <a:t>550~750MHz</a:t>
            </a:r>
          </a:p>
        </p:txBody>
      </p:sp>
    </p:spTree>
    <p:extLst>
      <p:ext uri="{BB962C8B-B14F-4D97-AF65-F5344CB8AC3E}">
        <p14:creationId xmlns:p14="http://schemas.microsoft.com/office/powerpoint/2010/main" val="389922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3732" name="Rectangle 3"/>
          <p:cNvSpPr>
            <a:spLocks noGrp="1" noChangeArrowheads="1"/>
          </p:cNvSpPr>
          <p:nvPr>
            <p:ph idx="1"/>
          </p:nvPr>
        </p:nvSpPr>
        <p:spPr>
          <a:xfrm>
            <a:off x="398318" y="1087600"/>
            <a:ext cx="11364191" cy="1903771"/>
          </a:xfrm>
        </p:spPr>
        <p:txBody>
          <a:bodyPr>
            <a:normAutofit lnSpcReduction="10000"/>
          </a:bodyPr>
          <a:lstStyle/>
          <a:p>
            <a:pPr marL="342900" indent="-342900">
              <a:lnSpc>
                <a:spcPct val="100000"/>
              </a:lnSpc>
              <a:buFont typeface="Arial" panose="020B0604020202020204" pitchFamily="34" charset="0"/>
              <a:buChar char="•"/>
            </a:pPr>
            <a:r>
              <a:rPr lang="en-US" altLang="zh-CN" sz="2400" dirty="0">
                <a:ea typeface="宋体" panose="02010600030101010101" pitchFamily="2" charset="-122"/>
              </a:rPr>
              <a:t>Cable modems at customer premises implement the physical layer of the DOCSIS(Data Over Cable Service Interface Specification) standard</a:t>
            </a:r>
            <a:r>
              <a:rPr lang="zh-CN" altLang="en-US" sz="2400" dirty="0">
                <a:ea typeface="宋体" panose="02010600030101010101" pitchFamily="2" charset="-122"/>
              </a:rPr>
              <a:t>电缆调制解调器的标准</a:t>
            </a:r>
            <a:endParaRPr lang="en-US" altLang="zh-CN" sz="2400" dirty="0">
              <a:ea typeface="宋体" panose="02010600030101010101" pitchFamily="2" charset="-122"/>
            </a:endParaRPr>
          </a:p>
          <a:p>
            <a:pPr lvl="1">
              <a:lnSpc>
                <a:spcPct val="100000"/>
              </a:lnSpc>
              <a:buFont typeface="Wingdings" panose="05000000000000000000" pitchFamily="2" charset="2"/>
              <a:buChar char="ü"/>
            </a:pPr>
            <a:r>
              <a:rPr lang="en-US" altLang="zh-CN" dirty="0">
                <a:ea typeface="宋体" panose="02010600030101010101" pitchFamily="2" charset="-122"/>
              </a:rPr>
              <a:t>QPSK/QAM</a:t>
            </a:r>
            <a:r>
              <a:rPr lang="zh-CN" altLang="en-US" dirty="0">
                <a:ea typeface="宋体" panose="02010600030101010101" pitchFamily="2" charset="-122"/>
              </a:rPr>
              <a:t>（两种调制方式）</a:t>
            </a:r>
            <a:r>
              <a:rPr lang="en-US" altLang="zh-CN" dirty="0">
                <a:ea typeface="宋体" panose="02010600030101010101" pitchFamily="2" charset="-122"/>
              </a:rPr>
              <a:t> is used in timeslots on frequencies that are assigned for upstream/downstream data</a:t>
            </a:r>
          </a:p>
        </p:txBody>
      </p:sp>
      <p:pic>
        <p:nvPicPr>
          <p:cNvPr id="737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400" y="3182402"/>
            <a:ext cx="8048972" cy="258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E9CF8A75-537C-4936-B0AE-EBB5DE289929}"/>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Cable Modems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电缆调制解调器</a:t>
            </a:r>
            <a:endParaRPr lang="zh-CN" altLang="en-US" dirty="0"/>
          </a:p>
        </p:txBody>
      </p:sp>
    </p:spTree>
    <p:extLst>
      <p:ext uri="{BB962C8B-B14F-4D97-AF65-F5344CB8AC3E}">
        <p14:creationId xmlns:p14="http://schemas.microsoft.com/office/powerpoint/2010/main" val="9223006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4756" name="Content Placeholder 8"/>
          <p:cNvSpPr>
            <a:spLocks noGrp="1"/>
          </p:cNvSpPr>
          <p:nvPr>
            <p:ph idx="1"/>
          </p:nvPr>
        </p:nvSpPr>
        <p:spPr>
          <a:xfrm>
            <a:off x="2372714" y="1584583"/>
            <a:ext cx="7789863" cy="3105751"/>
          </a:xfrm>
        </p:spPr>
        <p:txBody>
          <a:bodyPr/>
          <a:lstStyle/>
          <a:p>
            <a:r>
              <a:rPr lang="en-US" altLang="zh-CN" dirty="0">
                <a:ea typeface="宋体" panose="02010600030101010101" pitchFamily="2" charset="-122"/>
              </a:rPr>
              <a:t>Cable:</a:t>
            </a:r>
          </a:p>
          <a:p>
            <a:pPr lvl="2">
              <a:buFont typeface="Arial" panose="020B0604020202020204" pitchFamily="34" charset="0"/>
              <a:buChar char="+"/>
            </a:pPr>
            <a:r>
              <a:rPr lang="en-US" altLang="zh-CN" dirty="0">
                <a:ea typeface="宋体" panose="02010600030101010101" pitchFamily="2" charset="-122"/>
              </a:rPr>
              <a:t>Uses coaxial cable to customers (good bandwidth)</a:t>
            </a:r>
          </a:p>
          <a:p>
            <a:pPr lvl="2">
              <a:buFont typeface="等线" panose="02010600030101010101" pitchFamily="2" charset="-122"/>
              <a:buChar char="–"/>
            </a:pPr>
            <a:r>
              <a:rPr lang="en-US" altLang="zh-CN" dirty="0">
                <a:ea typeface="宋体" panose="02010600030101010101" pitchFamily="2" charset="-122"/>
              </a:rPr>
              <a:t>Data is broadcast to all customers (less secure)</a:t>
            </a:r>
          </a:p>
          <a:p>
            <a:pPr lvl="2">
              <a:buFont typeface="等线" panose="02010600030101010101" pitchFamily="2" charset="-122"/>
              <a:buChar char="–"/>
            </a:pPr>
            <a:r>
              <a:rPr lang="en-US" altLang="zh-CN" dirty="0">
                <a:ea typeface="宋体" panose="02010600030101010101" pitchFamily="2" charset="-122"/>
              </a:rPr>
              <a:t>Bandwidth is shared over customers so may vary</a:t>
            </a:r>
          </a:p>
          <a:p>
            <a:r>
              <a:rPr lang="en-US" altLang="zh-CN" dirty="0">
                <a:ea typeface="宋体" panose="02010600030101010101" pitchFamily="2" charset="-122"/>
              </a:rPr>
              <a:t>ADSL:</a:t>
            </a:r>
          </a:p>
          <a:p>
            <a:pPr lvl="2">
              <a:buFont typeface="Arial" panose="020B0604020202020204" pitchFamily="34" charset="0"/>
              <a:buChar char="+"/>
            </a:pPr>
            <a:r>
              <a:rPr lang="en-US" altLang="zh-CN" dirty="0">
                <a:ea typeface="宋体" panose="02010600030101010101" pitchFamily="2" charset="-122"/>
              </a:rPr>
              <a:t>Bandwidth is dedicated for each customer</a:t>
            </a:r>
          </a:p>
          <a:p>
            <a:pPr lvl="2">
              <a:buFont typeface="Arial" panose="020B0604020202020204" pitchFamily="34" charset="0"/>
              <a:buChar char="+"/>
            </a:pPr>
            <a:r>
              <a:rPr lang="en-US" altLang="zh-CN" dirty="0">
                <a:ea typeface="宋体" panose="02010600030101010101" pitchFamily="2" charset="-122"/>
              </a:rPr>
              <a:t>Point-to-point link does not broadcast data</a:t>
            </a:r>
          </a:p>
          <a:p>
            <a:pPr lvl="2">
              <a:buFont typeface="等线" panose="02010600030101010101" pitchFamily="2" charset="-122"/>
              <a:buChar char="–"/>
            </a:pPr>
            <a:r>
              <a:rPr lang="en-US" altLang="zh-CN" dirty="0">
                <a:ea typeface="宋体" panose="02010600030101010101" pitchFamily="2" charset="-122"/>
              </a:rPr>
              <a:t>Uses twisted pair to customers (lower bandwidth)</a:t>
            </a:r>
          </a:p>
          <a:p>
            <a:endParaRPr lang="en-US" altLang="zh-CN" dirty="0">
              <a:ea typeface="宋体" panose="02010600030101010101" pitchFamily="2" charset="-122"/>
            </a:endParaRPr>
          </a:p>
          <a:p>
            <a:endParaRPr lang="en-US" altLang="zh-CN" dirty="0">
              <a:ea typeface="宋体" panose="02010600030101010101" pitchFamily="2" charset="-122"/>
            </a:endParaRPr>
          </a:p>
        </p:txBody>
      </p:sp>
      <p:sp>
        <p:nvSpPr>
          <p:cNvPr id="2" name="标题 1">
            <a:extLst>
              <a:ext uri="{FF2B5EF4-FFF2-40B4-BE49-F238E27FC236}">
                <a16:creationId xmlns:a16="http://schemas.microsoft.com/office/drawing/2014/main" id="{5CE0BCC7-492D-418F-8B66-997A82563577}"/>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Cable vs. ADSL</a:t>
            </a:r>
            <a:endParaRPr lang="zh-CN" altLang="en-US" dirty="0"/>
          </a:p>
        </p:txBody>
      </p:sp>
    </p:spTree>
    <p:extLst>
      <p:ext uri="{BB962C8B-B14F-4D97-AF65-F5344CB8AC3E}">
        <p14:creationId xmlns:p14="http://schemas.microsoft.com/office/powerpoint/2010/main" val="9693263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FFDC80-2AC2-4EF1-920A-D0EA20D35232}"/>
              </a:ext>
            </a:extLst>
          </p:cNvPr>
          <p:cNvSpPr txBox="1"/>
          <p:nvPr/>
        </p:nvSpPr>
        <p:spPr>
          <a:xfrm>
            <a:off x="0" y="1491615"/>
            <a:ext cx="12192000" cy="3676186"/>
          </a:xfrm>
          <a:prstGeom prst="rect">
            <a:avLst/>
          </a:prstGeom>
          <a:solidFill>
            <a:schemeClr val="bg2">
              <a:lumMod val="20000"/>
              <a:lumOff val="80000"/>
            </a:schemeClr>
          </a:solidFill>
        </p:spPr>
        <p:txBody>
          <a:bodyPr wrap="square" rtlCol="0" anchor="ctr">
            <a:noAutofit/>
          </a:bodyPr>
          <a:lstStyle/>
          <a:p>
            <a:pPr algn="ctr" defTabSz="1097280" fontAlgn="base">
              <a:spcBef>
                <a:spcPts val="1440"/>
              </a:spcBef>
              <a:spcAft>
                <a:spcPts val="1440"/>
              </a:spcAft>
            </a:pPr>
            <a:r>
              <a:rPr lang="en-US" altLang="zh-CN" sz="4800" b="1" dirty="0">
                <a:solidFill>
                  <a:srgbClr val="C00000"/>
                </a:solidFill>
                <a:latin typeface="微软雅黑" panose="020B0503020204020204" pitchFamily="34" charset="-122"/>
                <a:ea typeface="微软雅黑" panose="020B0503020204020204" pitchFamily="34" charset="-122"/>
              </a:rPr>
              <a:t>End</a:t>
            </a:r>
          </a:p>
          <a:p>
            <a:pPr algn="ctr" fontAlgn="base">
              <a:lnSpc>
                <a:spcPct val="90000"/>
              </a:lnSpc>
              <a:spcBef>
                <a:spcPts val="1000"/>
              </a:spcBef>
              <a:spcAft>
                <a:spcPts val="1440"/>
              </a:spcAft>
              <a:defRPr/>
            </a:pPr>
            <a:r>
              <a:rPr lang="en-US" altLang="zh-CN" sz="2800" dirty="0">
                <a:solidFill>
                  <a:schemeClr val="bg1">
                    <a:lumMod val="50000"/>
                  </a:schemeClr>
                </a:solidFill>
                <a:latin typeface="Arial" charset="0"/>
                <a:cs typeface="Arial" charset="0"/>
              </a:rPr>
              <a:t>Chapter 2</a:t>
            </a:r>
          </a:p>
        </p:txBody>
      </p:sp>
      <p:pic>
        <p:nvPicPr>
          <p:cNvPr id="5" name="Picture 2">
            <a:extLst>
              <a:ext uri="{FF2B5EF4-FFF2-40B4-BE49-F238E27FC236}">
                <a16:creationId xmlns:a16="http://schemas.microsoft.com/office/drawing/2014/main" id="{C5359447-7FF0-47D1-A892-FF658CBED8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263843" y="1"/>
            <a:ext cx="2388870" cy="811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976" y="1671638"/>
            <a:ext cx="1343025"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671638"/>
            <a:ext cx="1441450"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1" y="2798763"/>
            <a:ext cx="3927475"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3878440-AE85-4392-B939-99F56739362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Serial Transmission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7972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425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351" y="2135189"/>
            <a:ext cx="70167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2135189"/>
            <a:ext cx="86995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089" y="1143001"/>
            <a:ext cx="2943225"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1650" y="3752851"/>
            <a:ext cx="628650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矩形 8"/>
          <p:cNvSpPr>
            <a:spLocks noChangeArrowheads="1"/>
          </p:cNvSpPr>
          <p:nvPr/>
        </p:nvSpPr>
        <p:spPr bwMode="auto">
          <a:xfrm>
            <a:off x="2344738" y="5368926"/>
            <a:ext cx="6983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Char char="•"/>
            </a:pPr>
            <a:r>
              <a:rPr lang="en-US" altLang="zh-CN" sz="1800" dirty="0">
                <a:solidFill>
                  <a:srgbClr val="0000FF"/>
                </a:solidFill>
                <a:ea typeface="宋体" panose="02010600030101010101" pitchFamily="2" charset="-122"/>
              </a:rPr>
              <a:t>T</a:t>
            </a:r>
            <a:r>
              <a:rPr lang="zh-CN" altLang="en-US" sz="1800" dirty="0">
                <a:solidFill>
                  <a:srgbClr val="0000FF"/>
                </a:solidFill>
                <a:ea typeface="宋体" panose="02010600030101010101" pitchFamily="2" charset="-122"/>
              </a:rPr>
              <a:t>he timing of a signal is unimportant.</a:t>
            </a:r>
          </a:p>
          <a:p>
            <a:pPr>
              <a:spcBef>
                <a:spcPct val="0"/>
              </a:spcBef>
              <a:buClrTx/>
              <a:buFont typeface="Arial" panose="020B0604020202020204" pitchFamily="34" charset="0"/>
              <a:buChar char="•"/>
            </a:pPr>
            <a:r>
              <a:rPr lang="en-US" altLang="zh-CN" sz="1800" dirty="0">
                <a:solidFill>
                  <a:srgbClr val="0000FF"/>
                </a:solidFill>
                <a:ea typeface="宋体" panose="02010600030101010101" pitchFamily="2" charset="-122"/>
              </a:rPr>
              <a:t>I</a:t>
            </a:r>
            <a:r>
              <a:rPr lang="zh-CN" altLang="en-US" sz="1800" dirty="0">
                <a:solidFill>
                  <a:srgbClr val="0000FF"/>
                </a:solidFill>
                <a:ea typeface="宋体" panose="02010600030101010101" pitchFamily="2" charset="-122"/>
              </a:rPr>
              <a:t>nformation is received and translated by agreed upon patterns.</a:t>
            </a:r>
          </a:p>
        </p:txBody>
      </p:sp>
      <p:sp>
        <p:nvSpPr>
          <p:cNvPr id="2" name="矩形 1">
            <a:extLst>
              <a:ext uri="{FF2B5EF4-FFF2-40B4-BE49-F238E27FC236}">
                <a16:creationId xmlns:a16="http://schemas.microsoft.com/office/drawing/2014/main" id="{E5EAE4EA-A409-4377-9F87-0786E28E0B1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Asynchronous Transmission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E95775A-6B7E-4BB4-B26D-CCDFB3C233DA}"/>
              </a:ext>
            </a:extLst>
          </p:cNvPr>
          <p:cNvSpPr txBox="1"/>
          <p:nvPr/>
        </p:nvSpPr>
        <p:spPr>
          <a:xfrm>
            <a:off x="3364929" y="2771775"/>
            <a:ext cx="5811464" cy="738664"/>
          </a:xfrm>
          <a:prstGeom prst="rect">
            <a:avLst/>
          </a:prstGeom>
          <a:noFill/>
        </p:spPr>
        <p:txBody>
          <a:bodyPr wrap="square">
            <a:spAutoFit/>
          </a:bodyPr>
          <a:lstStyle/>
          <a:p>
            <a:r>
              <a:rPr lang="zh-CN" altLang="en-US" sz="1400" dirty="0">
                <a:solidFill>
                  <a:srgbClr val="4D4D4D"/>
                </a:solidFill>
                <a:latin typeface="微软雅黑" panose="020B0503020204020204" pitchFamily="34" charset="-122"/>
                <a:ea typeface="微软雅黑" panose="020B0503020204020204" pitchFamily="34" charset="-122"/>
              </a:rPr>
              <a:t>异步传输一般以字符为单位</a:t>
            </a:r>
            <a:endParaRPr lang="en-US" altLang="zh-CN" sz="1400"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i="0" dirty="0">
                <a:solidFill>
                  <a:srgbClr val="4D4D4D"/>
                </a:solidFill>
                <a:effectLst/>
                <a:latin typeface="微软雅黑" panose="020B0503020204020204" pitchFamily="34" charset="-122"/>
                <a:ea typeface="微软雅黑" panose="020B0503020204020204" pitchFamily="34" charset="-122"/>
              </a:rPr>
              <a:t>起始位</a:t>
            </a:r>
            <a:r>
              <a:rPr lang="zh-CN" altLang="en-US" sz="1400" b="0" i="0" dirty="0">
                <a:solidFill>
                  <a:srgbClr val="4D4D4D"/>
                </a:solidFill>
                <a:effectLst/>
                <a:latin typeface="微软雅黑" panose="020B0503020204020204" pitchFamily="34" charset="-122"/>
                <a:ea typeface="微软雅黑" panose="020B0503020204020204" pitchFamily="34" charset="-122"/>
              </a:rPr>
              <a:t>：先发出一个逻辑”</a:t>
            </a:r>
            <a:r>
              <a:rPr lang="en-US" altLang="zh-CN" sz="1400" b="0" i="0" dirty="0">
                <a:solidFill>
                  <a:srgbClr val="4D4D4D"/>
                </a:solidFill>
                <a:effectLst/>
                <a:latin typeface="微软雅黑" panose="020B0503020204020204" pitchFamily="34" charset="-122"/>
                <a:ea typeface="微软雅黑" panose="020B0503020204020204" pitchFamily="34" charset="-122"/>
              </a:rPr>
              <a:t>0”</a:t>
            </a:r>
            <a:r>
              <a:rPr lang="zh-CN" altLang="en-US" sz="1400" b="0" i="0" dirty="0">
                <a:solidFill>
                  <a:srgbClr val="4D4D4D"/>
                </a:solidFill>
                <a:effectLst/>
                <a:latin typeface="微软雅黑" panose="020B0503020204020204" pitchFamily="34" charset="-122"/>
                <a:ea typeface="微软雅黑" panose="020B0503020204020204" pitchFamily="34" charset="-122"/>
              </a:rPr>
              <a:t>信号，表示传输字符的开始。</a:t>
            </a:r>
            <a:endParaRPr lang="en-US" altLang="zh-CN" sz="1400" b="0" i="0" dirty="0">
              <a:solidFill>
                <a:srgbClr val="4D4D4D"/>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i="0" dirty="0">
                <a:solidFill>
                  <a:srgbClr val="4D4D4D"/>
                </a:solidFill>
                <a:effectLst/>
                <a:latin typeface="微软雅黑" panose="020B0503020204020204" pitchFamily="34" charset="-122"/>
                <a:ea typeface="微软雅黑" panose="020B0503020204020204" pitchFamily="34" charset="-122"/>
              </a:rPr>
              <a:t>停止位：</a:t>
            </a:r>
            <a:r>
              <a:rPr lang="zh-CN" altLang="en-US" sz="1400" b="0" i="0" dirty="0">
                <a:solidFill>
                  <a:srgbClr val="4D4D4D"/>
                </a:solidFill>
                <a:effectLst/>
                <a:latin typeface="微软雅黑" panose="020B0503020204020204" pitchFamily="34" charset="-122"/>
                <a:ea typeface="微软雅黑" panose="020B0503020204020204" pitchFamily="34" charset="-122"/>
              </a:rPr>
              <a:t>处于逻辑“</a:t>
            </a:r>
            <a:r>
              <a:rPr lang="en-US" altLang="zh-CN" sz="1400" b="0" i="0" dirty="0">
                <a:solidFill>
                  <a:srgbClr val="4D4D4D"/>
                </a:solidFill>
                <a:effectLst/>
                <a:latin typeface="微软雅黑" panose="020B0503020204020204" pitchFamily="34" charset="-122"/>
                <a:ea typeface="微软雅黑" panose="020B0503020204020204" pitchFamily="34" charset="-122"/>
              </a:rPr>
              <a:t>1”</a:t>
            </a:r>
            <a:r>
              <a:rPr lang="zh-CN" altLang="en-US" sz="1400" b="0" i="0" dirty="0">
                <a:solidFill>
                  <a:srgbClr val="4D4D4D"/>
                </a:solidFill>
                <a:effectLst/>
                <a:latin typeface="微软雅黑" panose="020B0503020204020204" pitchFamily="34" charset="-122"/>
                <a:ea typeface="微软雅黑" panose="020B0503020204020204" pitchFamily="34" charset="-122"/>
              </a:rPr>
              <a:t>状态，表示当前线路上没有资料传送。</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5656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425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561">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56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264" y="1905001"/>
            <a:ext cx="769937"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1905001"/>
            <a:ext cx="884238"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839" y="2438400"/>
            <a:ext cx="692943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矩形 7"/>
          <p:cNvSpPr>
            <a:spLocks noChangeArrowheads="1"/>
          </p:cNvSpPr>
          <p:nvPr/>
        </p:nvSpPr>
        <p:spPr bwMode="auto">
          <a:xfrm>
            <a:off x="2047875" y="5354639"/>
            <a:ext cx="80962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Char char="•"/>
            </a:pPr>
            <a:r>
              <a:rPr lang="en-US" altLang="zh-CN" sz="1800">
                <a:solidFill>
                  <a:srgbClr val="0000FF"/>
                </a:solidFill>
                <a:ea typeface="宋体" panose="02010600030101010101" pitchFamily="2" charset="-122"/>
              </a:rPr>
              <a:t>In synchronous transmission, we send bits one after another without start or stop bits or gaps. It is the responsibility of the receiver to group the bits.</a:t>
            </a:r>
            <a:endParaRPr lang="zh-CN" altLang="en-US" sz="1800">
              <a:solidFill>
                <a:srgbClr val="0000FF"/>
              </a:solidFill>
              <a:ea typeface="宋体" panose="02010600030101010101" pitchFamily="2" charset="-122"/>
            </a:endParaRPr>
          </a:p>
          <a:p>
            <a:pPr>
              <a:spcBef>
                <a:spcPct val="0"/>
              </a:spcBef>
              <a:buClrTx/>
              <a:buFont typeface="Arial" panose="020B0604020202020204" pitchFamily="34" charset="0"/>
              <a:buChar char="•"/>
            </a:pPr>
            <a:r>
              <a:rPr lang="zh-CN" altLang="en-US" sz="1800">
                <a:solidFill>
                  <a:srgbClr val="0000FF"/>
                </a:solidFill>
                <a:ea typeface="宋体" panose="02010600030101010101" pitchFamily="2" charset="-122"/>
              </a:rPr>
              <a:t>Timing is very important.</a:t>
            </a:r>
          </a:p>
        </p:txBody>
      </p:sp>
      <p:sp>
        <p:nvSpPr>
          <p:cNvPr id="2" name="矩形 1">
            <a:extLst>
              <a:ext uri="{FF2B5EF4-FFF2-40B4-BE49-F238E27FC236}">
                <a16:creationId xmlns:a16="http://schemas.microsoft.com/office/drawing/2014/main" id="{33B8D654-ECCC-41DE-AE0D-C4F63CFF57B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S</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ynchronous Transmission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7056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5608">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60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2 Introduction</a:t>
            </a:r>
          </a:p>
        </p:txBody>
      </p:sp>
      <p:sp>
        <p:nvSpPr>
          <p:cNvPr id="4099" name="Subtitle 2"/>
          <p:cNvSpPr>
            <a:spLocks noGrp="1"/>
          </p:cNvSpPr>
          <p:nvPr>
            <p:ph idx="1"/>
          </p:nvPr>
        </p:nvSpPr>
        <p:spPr>
          <a:xfrm>
            <a:off x="1506016" y="1274386"/>
            <a:ext cx="9307937" cy="4145524"/>
          </a:xfrm>
        </p:spPr>
        <p:txBody>
          <a:bodyPr>
            <a:normAutofit fontScale="92500" lnSpcReduction="10000"/>
          </a:bodyPr>
          <a:lstStyle/>
          <a:p>
            <a:pPr lvl="1">
              <a:lnSpc>
                <a:spcPct val="110000"/>
              </a:lnSpc>
              <a:spcBef>
                <a:spcPts val="1200"/>
              </a:spcBef>
            </a:pPr>
            <a:r>
              <a:rPr lang="en-US" altLang="zh-CN" b="1" dirty="0">
                <a:solidFill>
                  <a:srgbClr val="C00000"/>
                </a:solidFill>
                <a:latin typeface="Arial" panose="020B0604020202020204" pitchFamily="34" charset="0"/>
                <a:ea typeface="宋体" panose="02010600030101010101" pitchFamily="2" charset="-122"/>
                <a:cs typeface="Arial" panose="020B0604020202020204" pitchFamily="34" charset="0"/>
              </a:rPr>
              <a:t>Theoretical Basis for Data Communications</a:t>
            </a:r>
          </a:p>
          <a:p>
            <a:pPr lvl="1">
              <a:lnSpc>
                <a:spcPct val="11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Guided Transmission Media</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Wireless Transmission</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Communication Satellites</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Digital Modulation and Multiplexing</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Public Switched Telephone Network</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Mobile Telephone System</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Cable Television</a:t>
            </a:r>
          </a:p>
        </p:txBody>
      </p:sp>
      <p:sp>
        <p:nvSpPr>
          <p:cNvPr id="2" name="矩形 1">
            <a:extLst>
              <a:ext uri="{FF2B5EF4-FFF2-40B4-BE49-F238E27FC236}">
                <a16:creationId xmlns:a16="http://schemas.microsoft.com/office/drawing/2014/main" id="{7410C969-53CB-4556-84C5-40C49330329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Chapter2</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The Physical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4"/>
          <p:cNvSpPr>
            <a:spLocks noGrp="1"/>
          </p:cNvSpPr>
          <p:nvPr>
            <p:ph idx="1"/>
          </p:nvPr>
        </p:nvSpPr>
        <p:spPr>
          <a:xfrm>
            <a:off x="1488307" y="1326897"/>
            <a:ext cx="9135171" cy="4019550"/>
          </a:xfrm>
        </p:spPr>
        <p:txBody>
          <a:bodyPr/>
          <a:lstStyle/>
          <a:p>
            <a:r>
              <a:rPr lang="en-US" altLang="zh-CN" dirty="0">
                <a:ea typeface="宋体" panose="02010600030101010101" pitchFamily="2" charset="-122"/>
              </a:rPr>
              <a:t>Communication rates have fundamental limits</a:t>
            </a:r>
          </a:p>
          <a:p>
            <a:pPr lvl="3"/>
            <a:endParaRPr lang="en-US" altLang="zh-CN" dirty="0">
              <a:ea typeface="宋体" panose="02010600030101010101" pitchFamily="2" charset="-122"/>
            </a:endParaRPr>
          </a:p>
          <a:p>
            <a:pPr lvl="1"/>
            <a:r>
              <a:rPr lang="en-US" altLang="zh-CN" dirty="0">
                <a:ea typeface="宋体" panose="02010600030101010101" pitchFamily="2" charset="-122"/>
              </a:rPr>
              <a:t>Fourier analysis </a:t>
            </a:r>
            <a:r>
              <a:rPr lang="zh-CN" altLang="en-US" dirty="0">
                <a:ea typeface="宋体" panose="02010600030101010101" pitchFamily="2" charset="-122"/>
              </a:rPr>
              <a:t>傅立叶分析</a:t>
            </a:r>
            <a:r>
              <a:rPr lang="en-US" altLang="zh-CN" dirty="0">
                <a:solidFill>
                  <a:srgbClr val="0000FF"/>
                </a:solidFill>
                <a:ea typeface="宋体" panose="02010600030101010101" pitchFamily="2" charset="-122"/>
              </a:rPr>
              <a:t>»</a:t>
            </a:r>
          </a:p>
          <a:p>
            <a:pPr lvl="1"/>
            <a:r>
              <a:rPr lang="en-US" altLang="zh-CN" dirty="0">
                <a:ea typeface="宋体" panose="02010600030101010101" pitchFamily="2" charset="-122"/>
              </a:rPr>
              <a:t>Bandwidth-limited signals </a:t>
            </a:r>
            <a:r>
              <a:rPr lang="zh-CN" altLang="en-US" dirty="0">
                <a:ea typeface="宋体" panose="02010600030101010101" pitchFamily="2" charset="-122"/>
              </a:rPr>
              <a:t>有限带宽的信号</a:t>
            </a:r>
            <a:r>
              <a:rPr lang="en-US" altLang="zh-CN" dirty="0">
                <a:solidFill>
                  <a:srgbClr val="0000FF"/>
                </a:solidFill>
                <a:ea typeface="宋体" panose="02010600030101010101" pitchFamily="2" charset="-122"/>
              </a:rPr>
              <a:t>»</a:t>
            </a:r>
          </a:p>
          <a:p>
            <a:pPr lvl="1"/>
            <a:r>
              <a:rPr lang="en-US" altLang="zh-CN" dirty="0">
                <a:ea typeface="宋体" panose="02010600030101010101" pitchFamily="2" charset="-122"/>
              </a:rPr>
              <a:t>Maximum data rate of a channel </a:t>
            </a:r>
            <a:r>
              <a:rPr lang="zh-CN" altLang="en-US" dirty="0">
                <a:ea typeface="宋体" panose="02010600030101010101" pitchFamily="2" charset="-122"/>
              </a:rPr>
              <a:t>信道的最大传输速率</a:t>
            </a:r>
            <a:r>
              <a:rPr lang="en-US" altLang="zh-CN" dirty="0">
                <a:solidFill>
                  <a:srgbClr val="0000FF"/>
                </a:solidFill>
                <a:ea typeface="宋体" panose="02010600030101010101" pitchFamily="2" charset="-122"/>
              </a:rPr>
              <a:t>»</a:t>
            </a:r>
          </a:p>
          <a:p>
            <a:endParaRPr lang="en-US" altLang="zh-CN" dirty="0">
              <a:ea typeface="宋体" panose="02010600030101010101" pitchFamily="2" charset="-122"/>
            </a:endParaRPr>
          </a:p>
        </p:txBody>
      </p:sp>
      <p:sp>
        <p:nvSpPr>
          <p:cNvPr id="27652" name="Footer Placeholder 10"/>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矩形 1">
            <a:extLst>
              <a:ext uri="{FF2B5EF4-FFF2-40B4-BE49-F238E27FC236}">
                <a16:creationId xmlns:a16="http://schemas.microsoft.com/office/drawing/2014/main" id="{662FFC87-8FF6-4970-A04C-1DC334CAD05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Theoretical Basis for Data Communication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8545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439" y="1412168"/>
            <a:ext cx="41608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12168"/>
            <a:ext cx="3784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CEA2064-7030-402A-BC17-D44BDCC5CAF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The time-domain and frequency-domain plots of a sine wave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EF92801-2D86-4DE8-9E0B-BB0AD29BC668}"/>
              </a:ext>
            </a:extLst>
          </p:cNvPr>
          <p:cNvPicPr>
            <a:picLocks noChangeAspect="1"/>
          </p:cNvPicPr>
          <p:nvPr/>
        </p:nvPicPr>
        <p:blipFill rotWithShape="1">
          <a:blip r:embed="rId4"/>
          <a:srcRect l="4117" t="13348" r="10899" b="44738"/>
          <a:stretch/>
        </p:blipFill>
        <p:spPr>
          <a:xfrm>
            <a:off x="1520498" y="4479702"/>
            <a:ext cx="4451351" cy="1405213"/>
          </a:xfrm>
          <a:prstGeom prst="rect">
            <a:avLst/>
          </a:prstGeom>
        </p:spPr>
      </p:pic>
      <p:pic>
        <p:nvPicPr>
          <p:cNvPr id="9" name="图片 8">
            <a:extLst>
              <a:ext uri="{FF2B5EF4-FFF2-40B4-BE49-F238E27FC236}">
                <a16:creationId xmlns:a16="http://schemas.microsoft.com/office/drawing/2014/main" id="{22617CCF-89F4-4285-9B8C-38B58C188ED8}"/>
              </a:ext>
            </a:extLst>
          </p:cNvPr>
          <p:cNvPicPr>
            <a:picLocks noChangeAspect="1"/>
          </p:cNvPicPr>
          <p:nvPr/>
        </p:nvPicPr>
        <p:blipFill rotWithShape="1">
          <a:blip r:embed="rId4"/>
          <a:srcRect l="4693" t="55430"/>
          <a:stretch/>
        </p:blipFill>
        <p:spPr>
          <a:xfrm>
            <a:off x="6450013" y="4479702"/>
            <a:ext cx="5072778" cy="1518424"/>
          </a:xfrm>
          <a:prstGeom prst="rect">
            <a:avLst/>
          </a:prstGeom>
        </p:spPr>
      </p:pic>
    </p:spTree>
    <p:extLst>
      <p:ext uri="{BB962C8B-B14F-4D97-AF65-F5344CB8AC3E}">
        <p14:creationId xmlns:p14="http://schemas.microsoft.com/office/powerpoint/2010/main" val="858111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内容占位符 2"/>
          <p:cNvSpPr>
            <a:spLocks noGrp="1"/>
          </p:cNvSpPr>
          <p:nvPr>
            <p:ph idx="1"/>
          </p:nvPr>
        </p:nvSpPr>
        <p:spPr>
          <a:xfrm>
            <a:off x="885406" y="1568057"/>
            <a:ext cx="10087394" cy="4019550"/>
          </a:xfrm>
        </p:spPr>
        <p:txBody>
          <a:bodyPr/>
          <a:lstStyle/>
          <a:p>
            <a:pPr marL="342900" indent="-342900">
              <a:buFont typeface="Arial" pitchFamily="34" charset="0"/>
              <a:buChar char="•"/>
            </a:pPr>
            <a:r>
              <a:rPr lang="en-US" altLang="zh-CN" dirty="0">
                <a:ea typeface="宋体" panose="02010600030101010101" pitchFamily="2" charset="-122"/>
              </a:rPr>
              <a:t>The power company sends a single sine wave with a frequency of 60 Hz to distribute electric energy to houses and businesses. </a:t>
            </a:r>
          </a:p>
          <a:p>
            <a:pPr marL="342900" indent="-342900">
              <a:buFont typeface="Arial" pitchFamily="34" charset="0"/>
              <a:buChar char="•"/>
            </a:pPr>
            <a:r>
              <a:rPr lang="en-US" altLang="zh-CN" dirty="0">
                <a:ea typeface="宋体" panose="02010600030101010101" pitchFamily="2" charset="-122"/>
              </a:rPr>
              <a:t>Use a single sine wave to send an alarm to a security center when a burglar opens a door or window in the house. </a:t>
            </a:r>
            <a:endParaRPr lang="zh-CN" altLang="en-US" dirty="0">
              <a:ea typeface="宋体" panose="02010600030101010101" pitchFamily="2" charset="-122"/>
            </a:endParaRPr>
          </a:p>
        </p:txBody>
      </p:sp>
      <p:sp>
        <p:nvSpPr>
          <p:cNvPr id="2970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矩形 1">
            <a:extLst>
              <a:ext uri="{FF2B5EF4-FFF2-40B4-BE49-F238E27FC236}">
                <a16:creationId xmlns:a16="http://schemas.microsoft.com/office/drawing/2014/main" id="{21E91107-4A1E-4280-9685-079336044A6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Applications of simple sine waves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900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490" y="2169319"/>
            <a:ext cx="4451350"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190" y="2296319"/>
            <a:ext cx="3854450" cy="22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A8D2687-930D-40CD-BD0F-8ADE4B82065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The time domain and frequency domain of three sine waves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95FC5C9-7D53-4278-89B5-17A65F710875}"/>
              </a:ext>
            </a:extLst>
          </p:cNvPr>
          <p:cNvSpPr txBox="1"/>
          <p:nvPr/>
        </p:nvSpPr>
        <p:spPr>
          <a:xfrm>
            <a:off x="463689" y="5346911"/>
            <a:ext cx="11264622" cy="58477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单一频率的正弦波在数据通信中没有用处；我们需要发送复合信号，一个复合信号由许多简单的正弦波组成。</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信号的分析是非常复杂的，为了便于信号分析，通常把复杂信号分解成一些基本信号的组合，最简单的信号就是正弦信号。</a:t>
            </a:r>
          </a:p>
        </p:txBody>
      </p:sp>
    </p:spTree>
    <p:extLst>
      <p:ext uri="{BB962C8B-B14F-4D97-AF65-F5344CB8AC3E}">
        <p14:creationId xmlns:p14="http://schemas.microsoft.com/office/powerpoint/2010/main" val="3462923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75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367507" y="240835"/>
            <a:ext cx="10515600" cy="523220"/>
          </a:xfrm>
          <a:solidFill>
            <a:sysClr val="window" lastClr="FFFFFF"/>
          </a:solidFill>
        </p:spPr>
        <p:txBody>
          <a:bodyPr wrap="square">
            <a:spAutoFit/>
          </a:bodyPr>
          <a:lstStyle/>
          <a:p>
            <a:pPr>
              <a:lnSpc>
                <a:spcPct val="100000"/>
              </a:lnSpc>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Decomposition of a composite periodic signal</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1" y="1033464"/>
            <a:ext cx="6443663"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739" y="4510088"/>
            <a:ext cx="752633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41676" y="4892676"/>
            <a:ext cx="80963"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89" y="5392738"/>
            <a:ext cx="90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2039" y="5572126"/>
            <a:ext cx="71437"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4739" y="2632076"/>
            <a:ext cx="7304087"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0989" y="3160714"/>
            <a:ext cx="5608637"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2739" y="3565525"/>
            <a:ext cx="558958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3689" y="3724276"/>
            <a:ext cx="55959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398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1000" fill="hold"/>
                                        <p:tgtEl>
                                          <p:spTgt spid="23"/>
                                        </p:tgtEl>
                                        <p:attrNameLst>
                                          <p:attrName>ppt_w</p:attrName>
                                        </p:attrNameLst>
                                      </p:cBhvr>
                                      <p:tavLst>
                                        <p:tav tm="0">
                                          <p:val>
                                            <p:fltVal val="0"/>
                                          </p:val>
                                        </p:tav>
                                        <p:tav tm="100000">
                                          <p:val>
                                            <p:strVal val="#ppt_w"/>
                                          </p:val>
                                        </p:tav>
                                      </p:tavLst>
                                    </p:anim>
                                    <p:anim calcmode="lin" valueType="num">
                                      <p:cBhvr>
                                        <p:cTn id="13" dur="1000" fill="hold"/>
                                        <p:tgtEl>
                                          <p:spTgt spid="23"/>
                                        </p:tgtEl>
                                        <p:attrNameLst>
                                          <p:attrName>ppt_h</p:attrName>
                                        </p:attrNameLst>
                                      </p:cBhvr>
                                      <p:tavLst>
                                        <p:tav tm="0">
                                          <p:val>
                                            <p:fltVal val="0"/>
                                          </p:val>
                                        </p:tav>
                                        <p:tav tm="100000">
                                          <p:val>
                                            <p:strVal val="#ppt_h"/>
                                          </p:val>
                                        </p:tav>
                                      </p:tavLst>
                                    </p:anim>
                                    <p:anim calcmode="lin" valueType="num">
                                      <p:cBhvr>
                                        <p:cTn id="14" dur="1000" fill="hold"/>
                                        <p:tgtEl>
                                          <p:spTgt spid="23"/>
                                        </p:tgtEl>
                                        <p:attrNameLst>
                                          <p:attrName>style.rotation</p:attrName>
                                        </p:attrNameLst>
                                      </p:cBhvr>
                                      <p:tavLst>
                                        <p:tav tm="0">
                                          <p:val>
                                            <p:fltVal val="90"/>
                                          </p:val>
                                        </p:tav>
                                        <p:tav tm="100000">
                                          <p:val>
                                            <p:fltVal val="0"/>
                                          </p:val>
                                        </p:tav>
                                      </p:tavLst>
                                    </p:anim>
                                    <p:animEffect transition="in" filter="fade">
                                      <p:cBhvr>
                                        <p:cTn id="15" dur="1000"/>
                                        <p:tgtEl>
                                          <p:spTgt spid="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1"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1000" fill="hold"/>
                                        <p:tgtEl>
                                          <p:spTgt spid="24"/>
                                        </p:tgtEl>
                                        <p:attrNameLst>
                                          <p:attrName>ppt_w</p:attrName>
                                        </p:attrNameLst>
                                      </p:cBhvr>
                                      <p:tavLst>
                                        <p:tav tm="0">
                                          <p:val>
                                            <p:fltVal val="0"/>
                                          </p:val>
                                        </p:tav>
                                        <p:tav tm="100000">
                                          <p:val>
                                            <p:strVal val="#ppt_w"/>
                                          </p:val>
                                        </p:tav>
                                      </p:tavLst>
                                    </p:anim>
                                    <p:anim calcmode="lin" valueType="num">
                                      <p:cBhvr>
                                        <p:cTn id="21" dur="1000" fill="hold"/>
                                        <p:tgtEl>
                                          <p:spTgt spid="24"/>
                                        </p:tgtEl>
                                        <p:attrNameLst>
                                          <p:attrName>ppt_h</p:attrName>
                                        </p:attrNameLst>
                                      </p:cBhvr>
                                      <p:tavLst>
                                        <p:tav tm="0">
                                          <p:val>
                                            <p:fltVal val="0"/>
                                          </p:val>
                                        </p:tav>
                                        <p:tav tm="100000">
                                          <p:val>
                                            <p:strVal val="#ppt_h"/>
                                          </p:val>
                                        </p:tav>
                                      </p:tavLst>
                                    </p:anim>
                                    <p:anim calcmode="lin" valueType="num">
                                      <p:cBhvr>
                                        <p:cTn id="22" dur="1000" fill="hold"/>
                                        <p:tgtEl>
                                          <p:spTgt spid="24"/>
                                        </p:tgtEl>
                                        <p:attrNameLst>
                                          <p:attrName>style.rotation</p:attrName>
                                        </p:attrNameLst>
                                      </p:cBhvr>
                                      <p:tavLst>
                                        <p:tav tm="0">
                                          <p:val>
                                            <p:fltVal val="90"/>
                                          </p:val>
                                        </p:tav>
                                        <p:tav tm="100000">
                                          <p:val>
                                            <p:fltVal val="0"/>
                                          </p:val>
                                        </p:tav>
                                      </p:tavLst>
                                    </p:anim>
                                    <p:animEffect transition="in" filter="fade">
                                      <p:cBhvr>
                                        <p:cTn id="23" dur="1000"/>
                                        <p:tgtEl>
                                          <p:spTgt spid="2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1"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1000" fill="hold"/>
                                        <p:tgtEl>
                                          <p:spTgt spid="25"/>
                                        </p:tgtEl>
                                        <p:attrNameLst>
                                          <p:attrName>ppt_w</p:attrName>
                                        </p:attrNameLst>
                                      </p:cBhvr>
                                      <p:tavLst>
                                        <p:tav tm="0">
                                          <p:val>
                                            <p:fltVal val="0"/>
                                          </p:val>
                                        </p:tav>
                                        <p:tav tm="100000">
                                          <p:val>
                                            <p:strVal val="#ppt_w"/>
                                          </p:val>
                                        </p:tav>
                                      </p:tavLst>
                                    </p:anim>
                                    <p:anim calcmode="lin" valueType="num">
                                      <p:cBhvr>
                                        <p:cTn id="29" dur="1000" fill="hold"/>
                                        <p:tgtEl>
                                          <p:spTgt spid="25"/>
                                        </p:tgtEl>
                                        <p:attrNameLst>
                                          <p:attrName>ppt_h</p:attrName>
                                        </p:attrNameLst>
                                      </p:cBhvr>
                                      <p:tavLst>
                                        <p:tav tm="0">
                                          <p:val>
                                            <p:fltVal val="0"/>
                                          </p:val>
                                        </p:tav>
                                        <p:tav tm="100000">
                                          <p:val>
                                            <p:strVal val="#ppt_h"/>
                                          </p:val>
                                        </p:tav>
                                      </p:tavLst>
                                    </p:anim>
                                    <p:anim calcmode="lin" valueType="num">
                                      <p:cBhvr>
                                        <p:cTn id="30" dur="1000" fill="hold"/>
                                        <p:tgtEl>
                                          <p:spTgt spid="25"/>
                                        </p:tgtEl>
                                        <p:attrNameLst>
                                          <p:attrName>style.rotation</p:attrName>
                                        </p:attrNameLst>
                                      </p:cBhvr>
                                      <p:tavLst>
                                        <p:tav tm="0">
                                          <p:val>
                                            <p:fltVal val="90"/>
                                          </p:val>
                                        </p:tav>
                                        <p:tav tm="100000">
                                          <p:val>
                                            <p:fltVal val="0"/>
                                          </p:val>
                                        </p:tav>
                                      </p:tavLst>
                                    </p:anim>
                                    <p:animEffect transition="in" filter="fade">
                                      <p:cBhvr>
                                        <p:cTn id="31" dur="1000"/>
                                        <p:tgtEl>
                                          <p:spTgt spid="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295180" y="279117"/>
            <a:ext cx="11860404" cy="480131"/>
          </a:xfrm>
          <a:solidFill>
            <a:sysClr val="window" lastClr="FFFFFF"/>
          </a:solidFill>
        </p:spPr>
        <p:txBody>
          <a:bodyPr vert="horz" wrap="square" lIns="91440" tIns="45720" rIns="91440" bIns="45720" rtlCol="0" anchor="ctr">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Time and frequency domain of a non-periodic composite signal</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
        <p:nvSpPr>
          <p:cNvPr id="33795"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484" y="1648961"/>
            <a:ext cx="457993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738" y="1648961"/>
            <a:ext cx="3908425"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矩形 6"/>
          <p:cNvSpPr>
            <a:spLocks noChangeArrowheads="1"/>
          </p:cNvSpPr>
          <p:nvPr/>
        </p:nvSpPr>
        <p:spPr bwMode="auto">
          <a:xfrm>
            <a:off x="558111" y="4832910"/>
            <a:ext cx="113345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2000" dirty="0">
                <a:ea typeface="宋体" panose="02010600030101010101" pitchFamily="2" charset="-122"/>
              </a:rPr>
              <a:t>It can be the signal created by a microphone or a telephone set when a word or two is pronounced. In this case, the composite signal cannot be periodic, because that implies that we are repeating the same word or words with exactly the same tone.</a:t>
            </a:r>
          </a:p>
        </p:txBody>
      </p:sp>
    </p:spTree>
    <p:extLst>
      <p:ext uri="{BB962C8B-B14F-4D97-AF65-F5344CB8AC3E}">
        <p14:creationId xmlns:p14="http://schemas.microsoft.com/office/powerpoint/2010/main" val="4054506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320" y="2045723"/>
            <a:ext cx="4259760" cy="2254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382" y="2027377"/>
            <a:ext cx="4386519" cy="2273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FF8BAE8C-7E48-454F-A77C-80A302BBA62D}"/>
              </a:ext>
            </a:extLst>
          </p:cNvPr>
          <p:cNvSpPr txBox="1">
            <a:spLocks/>
          </p:cNvSpPr>
          <p:nvPr/>
        </p:nvSpPr>
        <p:spPr>
          <a:xfrm>
            <a:off x="295180" y="279117"/>
            <a:ext cx="11860404"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Bandwidth of analog signals</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58059A66-80D0-4DE6-BF70-D99DD4552C14}"/>
              </a:ext>
            </a:extLst>
          </p:cNvPr>
          <p:cNvSpPr txBox="1"/>
          <p:nvPr/>
        </p:nvSpPr>
        <p:spPr>
          <a:xfrm>
            <a:off x="1720605" y="4520629"/>
            <a:ext cx="3079689" cy="338554"/>
          </a:xfrm>
          <a:prstGeom prst="rect">
            <a:avLst/>
          </a:prstGeom>
          <a:noFill/>
        </p:spPr>
        <p:txBody>
          <a:bodyPr wrap="none" rtlCol="0">
            <a:spAutoFit/>
          </a:bodyPr>
          <a:lstStyle/>
          <a:p>
            <a:r>
              <a:rPr lang="en-US" altLang="zh-CN" sz="1600" dirty="0"/>
              <a:t>bandwidth=5000-1000=4000 Hz</a:t>
            </a:r>
            <a:endParaRPr lang="zh-CN" altLang="en-US" sz="1600" dirty="0"/>
          </a:p>
        </p:txBody>
      </p:sp>
      <p:sp>
        <p:nvSpPr>
          <p:cNvPr id="10" name="文本框 9">
            <a:extLst>
              <a:ext uri="{FF2B5EF4-FFF2-40B4-BE49-F238E27FC236}">
                <a16:creationId xmlns:a16="http://schemas.microsoft.com/office/drawing/2014/main" id="{134F2CD9-907D-44B2-841A-EB163F39B177}"/>
              </a:ext>
            </a:extLst>
          </p:cNvPr>
          <p:cNvSpPr txBox="1"/>
          <p:nvPr/>
        </p:nvSpPr>
        <p:spPr>
          <a:xfrm>
            <a:off x="6796039" y="4520629"/>
            <a:ext cx="3079689" cy="338554"/>
          </a:xfrm>
          <a:prstGeom prst="rect">
            <a:avLst/>
          </a:prstGeom>
          <a:noFill/>
        </p:spPr>
        <p:txBody>
          <a:bodyPr wrap="none" rtlCol="0">
            <a:spAutoFit/>
          </a:bodyPr>
          <a:lstStyle/>
          <a:p>
            <a:r>
              <a:rPr lang="en-US" altLang="zh-CN" sz="1600" dirty="0"/>
              <a:t>bandwidth=5000-1000=4000 Hz</a:t>
            </a:r>
            <a:endParaRPr lang="zh-CN" altLang="en-US" sz="1600" dirty="0"/>
          </a:p>
        </p:txBody>
      </p:sp>
      <p:sp>
        <p:nvSpPr>
          <p:cNvPr id="3" name="文本框 2">
            <a:extLst>
              <a:ext uri="{FF2B5EF4-FFF2-40B4-BE49-F238E27FC236}">
                <a16:creationId xmlns:a16="http://schemas.microsoft.com/office/drawing/2014/main" id="{4FEAB26D-DA59-4CB4-B455-B9565DD1416B}"/>
              </a:ext>
            </a:extLst>
          </p:cNvPr>
          <p:cNvSpPr txBox="1"/>
          <p:nvPr/>
        </p:nvSpPr>
        <p:spPr>
          <a:xfrm>
            <a:off x="4038600" y="5428529"/>
            <a:ext cx="3300904" cy="369332"/>
          </a:xfrm>
          <a:prstGeom prst="rect">
            <a:avLst/>
          </a:prstGeom>
          <a:solidFill>
            <a:schemeClr val="accent2">
              <a:lumMod val="60000"/>
              <a:lumOff val="40000"/>
            </a:schemeClr>
          </a:solidFill>
        </p:spPr>
        <p:txBody>
          <a:bodyPr wrap="none" rtlCol="0">
            <a:spAutoFit/>
          </a:bodyPr>
          <a:lstStyle/>
          <a:p>
            <a:r>
              <a:rPr lang="zh-CN" altLang="en-US" dirty="0">
                <a:latin typeface="微软雅黑" panose="020B0503020204020204" pitchFamily="34" charset="-122"/>
                <a:ea typeface="微软雅黑" panose="020B0503020204020204" pitchFamily="34" charset="-122"/>
              </a:rPr>
              <a:t>带宽计算：最高频率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最低频率</a:t>
            </a:r>
          </a:p>
        </p:txBody>
      </p:sp>
    </p:spTree>
    <p:extLst>
      <p:ext uri="{BB962C8B-B14F-4D97-AF65-F5344CB8AC3E}">
        <p14:creationId xmlns:p14="http://schemas.microsoft.com/office/powerpoint/2010/main" val="3019738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内容占位符 5"/>
          <p:cNvSpPr>
            <a:spLocks noGrp="1"/>
          </p:cNvSpPr>
          <p:nvPr>
            <p:ph idx="1"/>
          </p:nvPr>
        </p:nvSpPr>
        <p:spPr>
          <a:xfrm>
            <a:off x="647282" y="1105322"/>
            <a:ext cx="10515600" cy="937210"/>
          </a:xfrm>
        </p:spPr>
        <p:txBody>
          <a:bodyPr/>
          <a:lstStyle/>
          <a:p>
            <a:pPr marL="342900" indent="-342900"/>
            <a:r>
              <a:rPr lang="en-US" altLang="zh-CN" dirty="0">
                <a:ea typeface="宋体" panose="02010600030101010101" pitchFamily="2" charset="-122"/>
              </a:rPr>
              <a:t>Based on Fourier analysis, a digital signal is a composite analog signal. The bandwidth is </a:t>
            </a:r>
            <a:r>
              <a:rPr lang="en-US" altLang="zh-CN" b="1" i="1" dirty="0">
                <a:solidFill>
                  <a:srgbClr val="0000FF"/>
                </a:solidFill>
                <a:ea typeface="宋体" panose="02010600030101010101" pitchFamily="2" charset="-122"/>
              </a:rPr>
              <a:t>infinite</a:t>
            </a:r>
            <a:r>
              <a:rPr lang="en-US" altLang="zh-CN" dirty="0">
                <a:ea typeface="宋体" panose="02010600030101010101" pitchFamily="2" charset="-122"/>
              </a:rPr>
              <a:t>. </a:t>
            </a:r>
          </a:p>
        </p:txBody>
      </p:sp>
      <p:sp>
        <p:nvSpPr>
          <p:cNvPr id="36868"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2305051"/>
            <a:ext cx="7793038"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850" y="4522789"/>
            <a:ext cx="7797800"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FD37CEEE-412D-4E52-9786-6C7F62951550}"/>
              </a:ext>
            </a:extLst>
          </p:cNvPr>
          <p:cNvSpPr txBox="1">
            <a:spLocks/>
          </p:cNvSpPr>
          <p:nvPr/>
        </p:nvSpPr>
        <p:spPr>
          <a:xfrm>
            <a:off x="295180" y="279117"/>
            <a:ext cx="11860404"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Bandwidth of digital signals</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D85C2AA3-8CEA-4F04-8701-8149D5FBDC94}"/>
              </a:ext>
            </a:extLst>
          </p:cNvPr>
          <p:cNvSpPr txBox="1"/>
          <p:nvPr/>
        </p:nvSpPr>
        <p:spPr>
          <a:xfrm>
            <a:off x="8578796" y="3907645"/>
            <a:ext cx="2768707" cy="338554"/>
          </a:xfrm>
          <a:prstGeom prst="rect">
            <a:avLst/>
          </a:prstGeom>
          <a:noFill/>
        </p:spPr>
        <p:txBody>
          <a:bodyPr wrap="none" rtlCol="0">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带宽：无穷大  频率：离散的</a:t>
            </a:r>
          </a:p>
        </p:txBody>
      </p:sp>
      <p:sp>
        <p:nvSpPr>
          <p:cNvPr id="9" name="文本框 8">
            <a:extLst>
              <a:ext uri="{FF2B5EF4-FFF2-40B4-BE49-F238E27FC236}">
                <a16:creationId xmlns:a16="http://schemas.microsoft.com/office/drawing/2014/main" id="{82FF8567-889F-41DF-9824-2ED27A1E9E17}"/>
              </a:ext>
            </a:extLst>
          </p:cNvPr>
          <p:cNvSpPr txBox="1"/>
          <p:nvPr/>
        </p:nvSpPr>
        <p:spPr>
          <a:xfrm>
            <a:off x="8637534" y="5745179"/>
            <a:ext cx="2768707" cy="338554"/>
          </a:xfrm>
          <a:prstGeom prst="rect">
            <a:avLst/>
          </a:prstGeom>
          <a:noFill/>
        </p:spPr>
        <p:txBody>
          <a:bodyPr wrap="none" rtlCol="0">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带宽：无穷大  频率：连续的</a:t>
            </a:r>
          </a:p>
        </p:txBody>
      </p:sp>
    </p:spTree>
    <p:extLst>
      <p:ext uri="{BB962C8B-B14F-4D97-AF65-F5344CB8AC3E}">
        <p14:creationId xmlns:p14="http://schemas.microsoft.com/office/powerpoint/2010/main" val="7149273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内容占位符 2"/>
          <p:cNvSpPr>
            <a:spLocks noGrp="1"/>
          </p:cNvSpPr>
          <p:nvPr>
            <p:ph idx="1"/>
          </p:nvPr>
        </p:nvSpPr>
        <p:spPr>
          <a:xfrm>
            <a:off x="737716" y="1382130"/>
            <a:ext cx="10515600" cy="4351338"/>
          </a:xfrm>
        </p:spPr>
        <p:txBody>
          <a:bodyPr/>
          <a:lstStyle/>
          <a:p>
            <a:pPr marL="342900" indent="-342900"/>
            <a:r>
              <a:rPr lang="en-US" altLang="zh-CN" dirty="0">
                <a:latin typeface="Calibri" panose="020F0502020204030204" pitchFamily="34" charset="0"/>
                <a:ea typeface="宋体" panose="02010600030101010101" pitchFamily="2" charset="-122"/>
              </a:rPr>
              <a:t>To electrical engineers, (analog) bandwidth is </a:t>
            </a:r>
            <a:r>
              <a:rPr lang="en-US" altLang="zh-CN" b="1" i="1" dirty="0">
                <a:solidFill>
                  <a:srgbClr val="0000FF"/>
                </a:solidFill>
                <a:latin typeface="Calibri" panose="020F0502020204030204" pitchFamily="34" charset="0"/>
                <a:ea typeface="宋体" panose="02010600030101010101" pitchFamily="2" charset="-122"/>
              </a:rPr>
              <a:t>the range of frequencies</a:t>
            </a:r>
            <a:r>
              <a:rPr lang="en-US" altLang="zh-CN" dirty="0">
                <a:latin typeface="Calibri" panose="020F0502020204030204" pitchFamily="34" charset="0"/>
                <a:ea typeface="宋体" panose="02010600030101010101" pitchFamily="2" charset="-122"/>
              </a:rPr>
              <a:t>, a quantity measured in </a:t>
            </a:r>
            <a:r>
              <a:rPr lang="en-US" altLang="zh-CN" b="1" dirty="0">
                <a:solidFill>
                  <a:srgbClr val="0000FF"/>
                </a:solidFill>
                <a:latin typeface="Calibri" panose="020F0502020204030204" pitchFamily="34" charset="0"/>
                <a:ea typeface="宋体" panose="02010600030101010101" pitchFamily="2" charset="-122"/>
              </a:rPr>
              <a:t>Hz</a:t>
            </a:r>
            <a:r>
              <a:rPr lang="en-US" altLang="zh-CN" dirty="0">
                <a:latin typeface="Calibri" panose="020F0502020204030204" pitchFamily="34" charset="0"/>
                <a:ea typeface="宋体" panose="02010600030101010101" pitchFamily="2" charset="-122"/>
              </a:rPr>
              <a:t>. </a:t>
            </a:r>
            <a:endParaRPr lang="en-US" altLang="zh-CN" dirty="0">
              <a:ea typeface="宋体" panose="02010600030101010101" pitchFamily="2" charset="-122"/>
            </a:endParaRPr>
          </a:p>
          <a:p>
            <a:pPr marL="342900" indent="-342900"/>
            <a:r>
              <a:rPr lang="en-US" altLang="zh-CN" dirty="0">
                <a:latin typeface="Calibri" panose="020F0502020204030204" pitchFamily="34" charset="0"/>
                <a:ea typeface="宋体" panose="02010600030101010101" pitchFamily="2" charset="-122"/>
              </a:rPr>
              <a:t>To computer scientists, (digital) bandwidth is the maximum </a:t>
            </a:r>
            <a:r>
              <a:rPr lang="en-US" altLang="zh-CN" b="1" i="1" dirty="0">
                <a:solidFill>
                  <a:srgbClr val="0000FF"/>
                </a:solidFill>
                <a:latin typeface="Calibri" panose="020F0502020204030204" pitchFamily="34" charset="0"/>
                <a:ea typeface="宋体" panose="02010600030101010101" pitchFamily="2" charset="-122"/>
              </a:rPr>
              <a:t>data rate of a channel</a:t>
            </a:r>
            <a:r>
              <a:rPr lang="en-US" altLang="zh-CN" dirty="0">
                <a:latin typeface="Calibri" panose="020F0502020204030204" pitchFamily="34" charset="0"/>
                <a:ea typeface="宋体" panose="02010600030101010101" pitchFamily="2" charset="-122"/>
              </a:rPr>
              <a:t>, a quantity measured in </a:t>
            </a:r>
            <a:r>
              <a:rPr lang="en-US" altLang="zh-CN" b="1" dirty="0">
                <a:solidFill>
                  <a:srgbClr val="0000FF"/>
                </a:solidFill>
                <a:latin typeface="Calibri" panose="020F0502020204030204" pitchFamily="34" charset="0"/>
                <a:ea typeface="宋体" panose="02010600030101010101" pitchFamily="2" charset="-122"/>
              </a:rPr>
              <a:t>bits/sec</a:t>
            </a:r>
            <a:r>
              <a:rPr lang="en-US" altLang="zh-CN" dirty="0">
                <a:latin typeface="Calibri" panose="020F0502020204030204" pitchFamily="34" charset="0"/>
                <a:ea typeface="宋体" panose="02010600030101010101" pitchFamily="2" charset="-122"/>
              </a:rPr>
              <a:t>. </a:t>
            </a:r>
          </a:p>
          <a:p>
            <a:pPr marL="342900" indent="-342900"/>
            <a:r>
              <a:rPr lang="en-US" altLang="zh-CN" dirty="0">
                <a:latin typeface="Calibri" panose="020F0502020204030204" pitchFamily="34" charset="0"/>
                <a:ea typeface="宋体" panose="02010600030101010101" pitchFamily="2" charset="-122"/>
              </a:rPr>
              <a:t>The data rate is the end result of using the analog bandwidth of a physical channel for digital transmission.</a:t>
            </a:r>
          </a:p>
        </p:txBody>
      </p:sp>
      <p:sp>
        <p:nvSpPr>
          <p:cNvPr id="3891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2" name="标题 1">
            <a:extLst>
              <a:ext uri="{FF2B5EF4-FFF2-40B4-BE49-F238E27FC236}">
                <a16:creationId xmlns:a16="http://schemas.microsoft.com/office/drawing/2014/main" id="{170DC138-1734-4CBC-9A76-F88D88F84D8D}"/>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Bandwidth in hertz and bandwidth in bits per second</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39814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内容占位符 2"/>
          <p:cNvSpPr>
            <a:spLocks noGrp="1"/>
          </p:cNvSpPr>
          <p:nvPr>
            <p:ph idx="1"/>
          </p:nvPr>
        </p:nvSpPr>
        <p:spPr>
          <a:xfrm>
            <a:off x="536749" y="1122241"/>
            <a:ext cx="10515600" cy="907007"/>
          </a:xfrm>
        </p:spPr>
        <p:txBody>
          <a:bodyPr/>
          <a:lstStyle/>
          <a:p>
            <a:pPr marL="342900" indent="-342900"/>
            <a:r>
              <a:rPr lang="en-US" altLang="zh-CN">
                <a:latin typeface="Calibri" panose="020F0502020204030204" pitchFamily="34" charset="0"/>
                <a:ea typeface="宋体" panose="02010600030101010101" pitchFamily="2" charset="-122"/>
              </a:rPr>
              <a:t>For digital signals, the bit rate is the number of bits sent in 1 second, expressed in bits per second (bps). </a:t>
            </a:r>
          </a:p>
          <a:p>
            <a:pPr marL="342900" indent="-342900"/>
            <a:endParaRPr lang="zh-CN" altLang="en-US">
              <a:ea typeface="宋体" panose="02010600030101010101" pitchFamily="2" charset="-122"/>
            </a:endParaRPr>
          </a:p>
        </p:txBody>
      </p:sp>
      <p:sp>
        <p:nvSpPr>
          <p:cNvPr id="39940"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8493" y="2693195"/>
            <a:ext cx="3796971" cy="254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2424114"/>
            <a:ext cx="3589338"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91FB129E-C20D-485F-83D2-3F46FBCDF9CE}"/>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Bit Rate</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53482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172" name="Content Placeholder 2"/>
          <p:cNvSpPr>
            <a:spLocks noGrp="1"/>
          </p:cNvSpPr>
          <p:nvPr>
            <p:ph idx="1"/>
          </p:nvPr>
        </p:nvSpPr>
        <p:spPr>
          <a:xfrm>
            <a:off x="723482" y="1408447"/>
            <a:ext cx="6571621" cy="3201845"/>
          </a:xfrm>
        </p:spPr>
        <p:txBody>
          <a:bodyPr>
            <a:normAutofit/>
          </a:bodyPr>
          <a:lstStyle/>
          <a:p>
            <a:r>
              <a:rPr lang="en-US" altLang="zh-CN" sz="2400" dirty="0">
                <a:ea typeface="宋体" panose="02010600030101010101" pitchFamily="2" charset="-122"/>
              </a:rPr>
              <a:t>Foundation on which other layers build</a:t>
            </a:r>
          </a:p>
          <a:p>
            <a:pPr lvl="1"/>
            <a:r>
              <a:rPr lang="en-US" altLang="zh-CN" sz="2000" dirty="0">
                <a:ea typeface="宋体" panose="02010600030101010101" pitchFamily="2" charset="-122"/>
              </a:rPr>
              <a:t>Properties of wires, fiber, wireless limit what the network can do</a:t>
            </a:r>
          </a:p>
          <a:p>
            <a:pPr lvl="1"/>
            <a:endParaRPr lang="en-US" altLang="zh-CN" sz="2000" dirty="0">
              <a:ea typeface="宋体" panose="02010600030101010101" pitchFamily="2" charset="-122"/>
            </a:endParaRPr>
          </a:p>
          <a:p>
            <a:r>
              <a:rPr lang="en-US" altLang="zh-CN" sz="2400" dirty="0">
                <a:ea typeface="宋体" panose="02010600030101010101" pitchFamily="2" charset="-122"/>
              </a:rPr>
              <a:t>Key problem is to send (digital) bits using only (analog) signals</a:t>
            </a:r>
          </a:p>
          <a:p>
            <a:pPr lvl="1"/>
            <a:r>
              <a:rPr lang="en-US" altLang="zh-CN" sz="2000" dirty="0">
                <a:ea typeface="宋体" panose="02010600030101010101" pitchFamily="2" charset="-122"/>
              </a:rPr>
              <a:t>This is called modulation(</a:t>
            </a:r>
            <a:r>
              <a:rPr lang="zh-CN" altLang="en-US" sz="2000" dirty="0">
                <a:ea typeface="宋体" panose="02010600030101010101" pitchFamily="2" charset="-122"/>
              </a:rPr>
              <a:t>调制</a:t>
            </a:r>
            <a:r>
              <a:rPr lang="en-US" altLang="zh-CN" sz="2000" dirty="0">
                <a:ea typeface="宋体" panose="02010600030101010101" pitchFamily="2" charset="-122"/>
              </a:rPr>
              <a:t>)</a:t>
            </a:r>
          </a:p>
        </p:txBody>
      </p:sp>
      <p:sp>
        <p:nvSpPr>
          <p:cNvPr id="7174" name="Rectangle 4"/>
          <p:cNvSpPr>
            <a:spLocks noChangeArrowheads="1"/>
          </p:cNvSpPr>
          <p:nvPr/>
        </p:nvSpPr>
        <p:spPr bwMode="auto">
          <a:xfrm>
            <a:off x="8779639" y="3783038"/>
            <a:ext cx="1584000" cy="369332"/>
          </a:xfrm>
          <a:prstGeom prst="rect">
            <a:avLst/>
          </a:prstGeom>
          <a:solidFill>
            <a:srgbClr val="FF2BD8">
              <a:alpha val="50195"/>
            </a:srgbClr>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5" name="Rectangle 5"/>
          <p:cNvSpPr>
            <a:spLocks noChangeArrowheads="1"/>
          </p:cNvSpPr>
          <p:nvPr/>
        </p:nvSpPr>
        <p:spPr bwMode="auto">
          <a:xfrm>
            <a:off x="8779639" y="3402038"/>
            <a:ext cx="1584000" cy="369332"/>
          </a:xfrm>
          <a:prstGeom prst="rect">
            <a:avLst/>
          </a:prstGeom>
          <a:solidFill>
            <a:schemeClr val="bg1"/>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6" name="Rectangle 6"/>
          <p:cNvSpPr>
            <a:spLocks noChangeArrowheads="1"/>
          </p:cNvSpPr>
          <p:nvPr/>
        </p:nvSpPr>
        <p:spPr bwMode="auto">
          <a:xfrm>
            <a:off x="8779639" y="3021038"/>
            <a:ext cx="1584000" cy="369332"/>
          </a:xfrm>
          <a:prstGeom prst="rect">
            <a:avLst/>
          </a:prstGeom>
          <a:solidFill>
            <a:schemeClr val="bg1"/>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7" name="Rectangle 7"/>
          <p:cNvSpPr>
            <a:spLocks noChangeArrowheads="1"/>
          </p:cNvSpPr>
          <p:nvPr/>
        </p:nvSpPr>
        <p:spPr bwMode="auto">
          <a:xfrm>
            <a:off x="8779639" y="2640038"/>
            <a:ext cx="1584000"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8" name="Rectangle 10"/>
          <p:cNvSpPr>
            <a:spLocks noChangeArrowheads="1"/>
          </p:cNvSpPr>
          <p:nvPr/>
        </p:nvSpPr>
        <p:spPr bwMode="auto">
          <a:xfrm>
            <a:off x="8779639" y="2262213"/>
            <a:ext cx="1584000"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9" name="Text Box 11"/>
          <p:cNvSpPr txBox="1">
            <a:spLocks noChangeArrowheads="1"/>
          </p:cNvSpPr>
          <p:nvPr/>
        </p:nvSpPr>
        <p:spPr bwMode="auto">
          <a:xfrm>
            <a:off x="9070045" y="3768601"/>
            <a:ext cx="119609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Physical</a:t>
            </a:r>
          </a:p>
        </p:txBody>
      </p:sp>
      <p:sp>
        <p:nvSpPr>
          <p:cNvPr id="7180" name="Text Box 12"/>
          <p:cNvSpPr txBox="1">
            <a:spLocks noChangeArrowheads="1"/>
          </p:cNvSpPr>
          <p:nvPr/>
        </p:nvSpPr>
        <p:spPr bwMode="auto">
          <a:xfrm>
            <a:off x="9321514" y="3403476"/>
            <a:ext cx="6931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Link</a:t>
            </a:r>
          </a:p>
        </p:txBody>
      </p:sp>
      <p:sp>
        <p:nvSpPr>
          <p:cNvPr id="7181" name="Text Box 13"/>
          <p:cNvSpPr txBox="1">
            <a:spLocks noChangeArrowheads="1"/>
          </p:cNvSpPr>
          <p:nvPr/>
        </p:nvSpPr>
        <p:spPr bwMode="auto">
          <a:xfrm>
            <a:off x="9078433" y="3038351"/>
            <a:ext cx="117932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Network</a:t>
            </a:r>
          </a:p>
        </p:txBody>
      </p:sp>
      <p:sp>
        <p:nvSpPr>
          <p:cNvPr id="7182" name="Text Box 14"/>
          <p:cNvSpPr txBox="1">
            <a:spLocks noChangeArrowheads="1"/>
          </p:cNvSpPr>
          <p:nvPr/>
        </p:nvSpPr>
        <p:spPr bwMode="auto">
          <a:xfrm>
            <a:off x="8997071" y="2641476"/>
            <a:ext cx="134204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dirty="0">
                <a:ea typeface="宋体" panose="02010600030101010101" pitchFamily="2" charset="-122"/>
              </a:rPr>
              <a:t>Transport</a:t>
            </a:r>
          </a:p>
        </p:txBody>
      </p:sp>
      <p:sp>
        <p:nvSpPr>
          <p:cNvPr id="7183" name="Text Box 17"/>
          <p:cNvSpPr txBox="1">
            <a:spLocks noChangeArrowheads="1"/>
          </p:cNvSpPr>
          <p:nvPr/>
        </p:nvSpPr>
        <p:spPr bwMode="auto">
          <a:xfrm>
            <a:off x="8913193" y="2264614"/>
            <a:ext cx="150980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Application</a:t>
            </a:r>
          </a:p>
        </p:txBody>
      </p:sp>
      <p:sp>
        <p:nvSpPr>
          <p:cNvPr id="2" name="矩形 1">
            <a:extLst>
              <a:ext uri="{FF2B5EF4-FFF2-40B4-BE49-F238E27FC236}">
                <a16:creationId xmlns:a16="http://schemas.microsoft.com/office/drawing/2014/main" id="{7DFD67CA-5238-4DB8-8F2E-90F04B08F80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The Physical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037F334-2D83-4B9D-8A6C-56C667F8504F}"/>
              </a:ext>
            </a:extLst>
          </p:cNvPr>
          <p:cNvPicPr>
            <a:picLocks noChangeAspect="1"/>
          </p:cNvPicPr>
          <p:nvPr/>
        </p:nvPicPr>
        <p:blipFill>
          <a:blip r:embed="rId3"/>
          <a:stretch>
            <a:fillRect/>
          </a:stretch>
        </p:blipFill>
        <p:spPr>
          <a:xfrm>
            <a:off x="723482" y="4610292"/>
            <a:ext cx="5838092" cy="735062"/>
          </a:xfrm>
          <a:prstGeom prst="rect">
            <a:avLst/>
          </a:prstGeom>
        </p:spPr>
      </p:pic>
    </p:spTree>
    <p:extLst>
      <p:ext uri="{BB962C8B-B14F-4D97-AF65-F5344CB8AC3E}">
        <p14:creationId xmlns:p14="http://schemas.microsoft.com/office/powerpoint/2010/main" val="795781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4"/>
          <p:cNvSpPr>
            <a:spLocks noGrp="1"/>
          </p:cNvSpPr>
          <p:nvPr>
            <p:ph idx="1"/>
          </p:nvPr>
        </p:nvSpPr>
        <p:spPr>
          <a:xfrm>
            <a:off x="337693" y="1011237"/>
            <a:ext cx="11384407" cy="929111"/>
          </a:xfrm>
        </p:spPr>
        <p:txBody>
          <a:bodyPr>
            <a:normAutofit fontScale="92500" lnSpcReduction="10000"/>
          </a:bodyPr>
          <a:lstStyle/>
          <a:p>
            <a:r>
              <a:rPr lang="en-US" altLang="zh-CN" sz="2000" dirty="0">
                <a:latin typeface="Arial" panose="020B0604020202020204" pitchFamily="34" charset="0"/>
                <a:ea typeface="微软雅黑" panose="020B0503020204020204" pitchFamily="34" charset="-122"/>
              </a:rPr>
              <a:t>A time-varying signal can be equivalently represented as a series of frequency components (harmonics</a:t>
            </a:r>
            <a:r>
              <a:rPr lang="zh-CN" altLang="en-US" sz="2000" dirty="0">
                <a:latin typeface="Arial" panose="020B0604020202020204" pitchFamily="34" charset="0"/>
                <a:ea typeface="微软雅黑" panose="020B0503020204020204" pitchFamily="34" charset="-122"/>
              </a:rPr>
              <a:t>谐波</a:t>
            </a:r>
            <a:r>
              <a:rPr lang="en-US" altLang="zh-CN" sz="2000" dirty="0">
                <a:latin typeface="Arial" panose="020B0604020202020204" pitchFamily="34" charset="0"/>
                <a:ea typeface="微软雅黑" panose="020B0503020204020204" pitchFamily="34" charset="-122"/>
              </a:rPr>
              <a:t>):</a:t>
            </a:r>
          </a:p>
          <a:p>
            <a:r>
              <a:rPr lang="zh-CN" altLang="en-US" sz="2000" dirty="0">
                <a:latin typeface="Arial" panose="020B0604020202020204" pitchFamily="34" charset="0"/>
                <a:ea typeface="微软雅黑" panose="020B0503020204020204" pitchFamily="34" charset="-122"/>
              </a:rPr>
              <a:t>傅立叶分析：将任意信号分解为简单正弦分量的一种数学工具。</a:t>
            </a:r>
            <a:endParaRPr lang="en-US" altLang="zh-CN" sz="2000" dirty="0">
              <a:latin typeface="Arial" panose="020B0604020202020204" pitchFamily="34" charset="0"/>
              <a:ea typeface="微软雅黑" panose="020B0503020204020204" pitchFamily="34" charset="-122"/>
            </a:endParaRPr>
          </a:p>
          <a:p>
            <a:endParaRPr lang="en-US" altLang="zh-CN" sz="2000" dirty="0">
              <a:latin typeface="Arial" panose="020B0604020202020204" pitchFamily="34" charset="0"/>
              <a:ea typeface="微软雅黑" panose="020B0503020204020204" pitchFamily="34" charset="-122"/>
            </a:endParaRPr>
          </a:p>
          <a:p>
            <a:endParaRPr lang="en-US" altLang="zh-CN" sz="2000" dirty="0">
              <a:latin typeface="Arial" panose="020B0604020202020204" pitchFamily="34" charset="0"/>
              <a:ea typeface="微软雅黑" panose="020B0503020204020204" pitchFamily="34" charset="-122"/>
            </a:endParaRPr>
          </a:p>
        </p:txBody>
      </p:sp>
      <p:pic>
        <p:nvPicPr>
          <p:cNvPr id="409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023" y="1845098"/>
            <a:ext cx="69151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Footer Placeholder 9"/>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40966" name="TextBox 14"/>
          <p:cNvSpPr txBox="1">
            <a:spLocks noChangeArrowheads="1"/>
          </p:cNvSpPr>
          <p:nvPr/>
        </p:nvSpPr>
        <p:spPr bwMode="auto">
          <a:xfrm>
            <a:off x="6848475" y="5476875"/>
            <a:ext cx="286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a, b weights of harmonics</a:t>
            </a:r>
          </a:p>
        </p:txBody>
      </p:sp>
      <p:pic>
        <p:nvPicPr>
          <p:cNvPr id="40967" name="Picture 2"/>
          <p:cNvPicPr>
            <a:picLocks noChangeAspect="1" noChangeArrowheads="1"/>
          </p:cNvPicPr>
          <p:nvPr/>
        </p:nvPicPr>
        <p:blipFill>
          <a:blip r:embed="rId4">
            <a:extLst>
              <a:ext uri="{28A0092B-C50C-407E-A947-70E740481C1C}">
                <a14:useLocalDpi xmlns:a14="http://schemas.microsoft.com/office/drawing/2010/main" val="0"/>
              </a:ext>
            </a:extLst>
          </a:blip>
          <a:srcRect b="10660"/>
          <a:stretch>
            <a:fillRect/>
          </a:stretch>
        </p:blipFill>
        <p:spPr bwMode="auto">
          <a:xfrm>
            <a:off x="2168526" y="3895725"/>
            <a:ext cx="77644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Rectangle 32"/>
          <p:cNvSpPr>
            <a:spLocks noChangeArrowheads="1"/>
          </p:cNvSpPr>
          <p:nvPr/>
        </p:nvSpPr>
        <p:spPr bwMode="auto">
          <a:xfrm>
            <a:off x="3619501" y="5324475"/>
            <a:ext cx="1057275" cy="2667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40969" name="TextBox 12"/>
          <p:cNvSpPr txBox="1">
            <a:spLocks noChangeArrowheads="1"/>
          </p:cNvSpPr>
          <p:nvPr/>
        </p:nvSpPr>
        <p:spPr bwMode="auto">
          <a:xfrm>
            <a:off x="3152776" y="5438775"/>
            <a:ext cx="183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Signal over time</a:t>
            </a:r>
          </a:p>
        </p:txBody>
      </p:sp>
      <p:cxnSp>
        <p:nvCxnSpPr>
          <p:cNvPr id="40970" name="Straight Arrow Connector 34"/>
          <p:cNvCxnSpPr>
            <a:cxnSpLocks noChangeShapeType="1"/>
          </p:cNvCxnSpPr>
          <p:nvPr/>
        </p:nvCxnSpPr>
        <p:spPr bwMode="auto">
          <a:xfrm>
            <a:off x="4953000" y="5648325"/>
            <a:ext cx="4191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0973" name="Oval 37"/>
          <p:cNvSpPr>
            <a:spLocks noChangeArrowheads="1"/>
          </p:cNvSpPr>
          <p:nvPr/>
        </p:nvSpPr>
        <p:spPr bwMode="auto">
          <a:xfrm>
            <a:off x="4543426" y="2159838"/>
            <a:ext cx="447675" cy="447675"/>
          </a:xfrm>
          <a:prstGeom prst="ellipse">
            <a:avLst/>
          </a:prstGeom>
          <a:solidFill>
            <a:srgbClr val="0000FF">
              <a:alpha val="39999"/>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39" name="Freeform 38"/>
          <p:cNvSpPr/>
          <p:nvPr/>
        </p:nvSpPr>
        <p:spPr>
          <a:xfrm>
            <a:off x="2438400" y="4410076"/>
            <a:ext cx="2971800" cy="866775"/>
          </a:xfrm>
          <a:custGeom>
            <a:avLst/>
            <a:gdLst>
              <a:gd name="connsiteX0" fmla="*/ 0 w 2971800"/>
              <a:gd name="connsiteY0" fmla="*/ 857250 h 866775"/>
              <a:gd name="connsiteX1" fmla="*/ 400050 w 2971800"/>
              <a:gd name="connsiteY1" fmla="*/ 866775 h 866775"/>
              <a:gd name="connsiteX2" fmla="*/ 409575 w 2971800"/>
              <a:gd name="connsiteY2" fmla="*/ 9525 h 866775"/>
              <a:gd name="connsiteX3" fmla="*/ 1257300 w 2971800"/>
              <a:gd name="connsiteY3" fmla="*/ 19050 h 866775"/>
              <a:gd name="connsiteX4" fmla="*/ 1257300 w 2971800"/>
              <a:gd name="connsiteY4" fmla="*/ 866775 h 866775"/>
              <a:gd name="connsiteX5" fmla="*/ 2533650 w 2971800"/>
              <a:gd name="connsiteY5" fmla="*/ 866775 h 866775"/>
              <a:gd name="connsiteX6" fmla="*/ 2533650 w 2971800"/>
              <a:gd name="connsiteY6" fmla="*/ 0 h 866775"/>
              <a:gd name="connsiteX7" fmla="*/ 2962275 w 2971800"/>
              <a:gd name="connsiteY7" fmla="*/ 0 h 866775"/>
              <a:gd name="connsiteX8" fmla="*/ 2971800 w 2971800"/>
              <a:gd name="connsiteY8" fmla="*/ 866775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1800" h="866775">
                <a:moveTo>
                  <a:pt x="0" y="857250"/>
                </a:moveTo>
                <a:lnTo>
                  <a:pt x="400050" y="866775"/>
                </a:lnTo>
                <a:lnTo>
                  <a:pt x="409575" y="9525"/>
                </a:lnTo>
                <a:lnTo>
                  <a:pt x="1257300" y="19050"/>
                </a:lnTo>
                <a:lnTo>
                  <a:pt x="1257300" y="866775"/>
                </a:lnTo>
                <a:lnTo>
                  <a:pt x="2533650" y="866775"/>
                </a:lnTo>
                <a:lnTo>
                  <a:pt x="2533650" y="0"/>
                </a:lnTo>
                <a:lnTo>
                  <a:pt x="2962275" y="0"/>
                </a:lnTo>
                <a:lnTo>
                  <a:pt x="2971800" y="866775"/>
                </a:lnTo>
              </a:path>
            </a:pathLst>
          </a:custGeom>
          <a:ln w="28575">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cxnSp>
        <p:nvCxnSpPr>
          <p:cNvPr id="40" name="Straight Connector 39"/>
          <p:cNvCxnSpPr/>
          <p:nvPr/>
        </p:nvCxnSpPr>
        <p:spPr>
          <a:xfrm rot="5400000">
            <a:off x="6462713" y="5062538"/>
            <a:ext cx="42862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6467475" y="4876800"/>
            <a:ext cx="8191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6929438" y="5119688"/>
            <a:ext cx="33337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7177088" y="5157788"/>
            <a:ext cx="25717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7415213" y="5176838"/>
            <a:ext cx="20002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7600950" y="5143500"/>
            <a:ext cx="2476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7896225" y="5238750"/>
            <a:ext cx="7620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8310563" y="5233988"/>
            <a:ext cx="10477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8505825" y="5191125"/>
            <a:ext cx="1333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8734425" y="5229225"/>
            <a:ext cx="952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8939213" y="5214938"/>
            <a:ext cx="10477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9129713" y="5205413"/>
            <a:ext cx="142875"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9353550" y="5191125"/>
            <a:ext cx="1333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9582150" y="5219700"/>
            <a:ext cx="9525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989" name="TextBox 53"/>
          <p:cNvSpPr txBox="1">
            <a:spLocks noChangeArrowheads="1"/>
          </p:cNvSpPr>
          <p:nvPr/>
        </p:nvSpPr>
        <p:spPr bwMode="auto">
          <a:xfrm>
            <a:off x="5962650" y="4581526"/>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800">
                <a:ea typeface="宋体" panose="02010600030101010101" pitchFamily="2" charset="-122"/>
              </a:rPr>
              <a:t>=</a:t>
            </a:r>
          </a:p>
        </p:txBody>
      </p:sp>
      <p:sp>
        <p:nvSpPr>
          <p:cNvPr id="2" name="标题 1">
            <a:extLst>
              <a:ext uri="{FF2B5EF4-FFF2-40B4-BE49-F238E27FC236}">
                <a16:creationId xmlns:a16="http://schemas.microsoft.com/office/drawing/2014/main" id="{989D0EE8-37FF-4520-B14C-B058EDB804D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Fourier Analysis</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
        <p:nvSpPr>
          <p:cNvPr id="32" name="Oval 37">
            <a:extLst>
              <a:ext uri="{FF2B5EF4-FFF2-40B4-BE49-F238E27FC236}">
                <a16:creationId xmlns:a16="http://schemas.microsoft.com/office/drawing/2014/main" id="{0B57DD27-BB40-4515-9FF5-DCDCBA561C53}"/>
              </a:ext>
            </a:extLst>
          </p:cNvPr>
          <p:cNvSpPr>
            <a:spLocks noChangeArrowheads="1"/>
          </p:cNvSpPr>
          <p:nvPr/>
        </p:nvSpPr>
        <p:spPr bwMode="auto">
          <a:xfrm>
            <a:off x="7187504" y="2140372"/>
            <a:ext cx="447675" cy="447675"/>
          </a:xfrm>
          <a:prstGeom prst="ellipse">
            <a:avLst/>
          </a:prstGeom>
          <a:solidFill>
            <a:srgbClr val="0000FF">
              <a:alpha val="39999"/>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3" name="文本框 2">
            <a:extLst>
              <a:ext uri="{FF2B5EF4-FFF2-40B4-BE49-F238E27FC236}">
                <a16:creationId xmlns:a16="http://schemas.microsoft.com/office/drawing/2014/main" id="{55233606-ED74-4B1B-85A1-8CB5B2467DFB}"/>
              </a:ext>
            </a:extLst>
          </p:cNvPr>
          <p:cNvSpPr txBox="1"/>
          <p:nvPr/>
        </p:nvSpPr>
        <p:spPr>
          <a:xfrm>
            <a:off x="277401" y="3119023"/>
            <a:ext cx="1189292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任何周期为</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的周期阶梯函数</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，可展开傅立叶级数，如上式。其中</a:t>
            </a:r>
            <a:r>
              <a:rPr lang="en-US" altLang="zh-CN" dirty="0">
                <a:latin typeface="微软雅黑" panose="020B0503020204020204" pitchFamily="34" charset="-122"/>
                <a:ea typeface="微软雅黑" panose="020B0503020204020204" pitchFamily="34" charset="-122"/>
              </a:rPr>
              <a:t>f=1/T</a:t>
            </a:r>
            <a:r>
              <a:rPr lang="zh-CN" altLang="en-US" dirty="0">
                <a:latin typeface="微软雅黑" panose="020B0503020204020204" pitchFamily="34" charset="-122"/>
                <a:ea typeface="微软雅黑" panose="020B0503020204020204" pitchFamily="34" charset="-122"/>
              </a:rPr>
              <a:t>是基波频率，</a:t>
            </a:r>
            <a:r>
              <a:rPr lang="en-US" altLang="zh-CN" dirty="0">
                <a:latin typeface="微软雅黑" panose="020B0503020204020204" pitchFamily="34" charset="-122"/>
                <a:ea typeface="微软雅黑" panose="020B0503020204020204" pitchFamily="34" charset="-122"/>
              </a:rPr>
              <a:t>a</a:t>
            </a:r>
            <a:r>
              <a:rPr lang="en-US" altLang="zh-CN" baseline="-25000"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b</a:t>
            </a:r>
            <a:r>
              <a:rPr lang="en-US" altLang="zh-CN" baseline="-25000"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是正弦和余弦函数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次谐波的正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余弦振幅。</a:t>
            </a:r>
          </a:p>
        </p:txBody>
      </p:sp>
      <p:sp>
        <p:nvSpPr>
          <p:cNvPr id="4" name="文本框 3">
            <a:extLst>
              <a:ext uri="{FF2B5EF4-FFF2-40B4-BE49-F238E27FC236}">
                <a16:creationId xmlns:a16="http://schemas.microsoft.com/office/drawing/2014/main" id="{7CFC4627-F3CB-46AB-8EBA-7F29BA8D636B}"/>
              </a:ext>
            </a:extLst>
          </p:cNvPr>
          <p:cNvSpPr txBox="1"/>
          <p:nvPr/>
        </p:nvSpPr>
        <p:spPr>
          <a:xfrm>
            <a:off x="2438400" y="5959058"/>
            <a:ext cx="332975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字符“</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”的二进制信号</a:t>
            </a:r>
            <a:r>
              <a:rPr lang="en-US" altLang="zh-CN" sz="1600" dirty="0">
                <a:latin typeface="微软雅黑" panose="020B0503020204020204" pitchFamily="34" charset="-122"/>
                <a:ea typeface="微软雅黑" panose="020B0503020204020204" pitchFamily="34" charset="-122"/>
              </a:rPr>
              <a:t>01100010</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2500A127-B067-4F46-AEE7-9F762F7BF8B6}"/>
                  </a:ext>
                </a:extLst>
              </p:cNvPr>
              <p:cNvSpPr txBox="1"/>
              <p:nvPr/>
            </p:nvSpPr>
            <p:spPr>
              <a:xfrm>
                <a:off x="6906160" y="5922963"/>
                <a:ext cx="2893869" cy="375296"/>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其平方根</a:t>
                </a:r>
                <a14:m>
                  <m:oMath xmlns:m="http://schemas.openxmlformats.org/officeDocument/2006/math">
                    <m:rad>
                      <m:radPr>
                        <m:degHide m:val="on"/>
                        <m:ctrlPr>
                          <a:rPr lang="zh-CN" altLang="en-US" sz="1600" i="1" smtClean="0">
                            <a:latin typeface="Cambria Math" panose="02040503050406030204" pitchFamily="18" charset="0"/>
                          </a:rPr>
                        </m:ctrlPr>
                      </m:radPr>
                      <m:deg/>
                      <m:e>
                        <m:r>
                          <m:rPr>
                            <m:nor/>
                          </m:rPr>
                          <a:rPr lang="en-US" altLang="zh-CN" sz="1600" dirty="0">
                            <a:latin typeface="微软雅黑" panose="020B0503020204020204" pitchFamily="34" charset="-122"/>
                            <a:ea typeface="微软雅黑" panose="020B0503020204020204" pitchFamily="34" charset="-122"/>
                          </a:rPr>
                          <m:t>a</m:t>
                        </m:r>
                        <m:r>
                          <m:rPr>
                            <m:nor/>
                          </m:rPr>
                          <a:rPr lang="en-US" altLang="zh-CN" sz="1600" baseline="-25000" dirty="0">
                            <a:latin typeface="微软雅黑" panose="020B0503020204020204" pitchFamily="34" charset="-122"/>
                            <a:ea typeface="微软雅黑" panose="020B0503020204020204" pitchFamily="34" charset="-122"/>
                          </a:rPr>
                          <m:t>n</m:t>
                        </m:r>
                        <m:r>
                          <m:rPr>
                            <m:nor/>
                          </m:rPr>
                          <a:rPr lang="en-US" altLang="zh-CN" sz="1600" baseline="30000" dirty="0">
                            <a:latin typeface="微软雅黑" panose="020B0503020204020204" pitchFamily="34" charset="-122"/>
                            <a:ea typeface="微软雅黑" panose="020B0503020204020204" pitchFamily="34" charset="-122"/>
                          </a:rPr>
                          <m:t>2</m:t>
                        </m:r>
                        <m:r>
                          <m:rPr>
                            <m:nor/>
                          </m:rPr>
                          <a:rPr lang="en-US" altLang="zh-CN" sz="1600" dirty="0">
                            <a:latin typeface="微软雅黑" panose="020B0503020204020204" pitchFamily="34" charset="-122"/>
                            <a:ea typeface="微软雅黑" panose="020B0503020204020204" pitchFamily="34" charset="-122"/>
                          </a:rPr>
                          <m:t>+</m:t>
                        </m:r>
                        <m:r>
                          <m:rPr>
                            <m:nor/>
                          </m:rPr>
                          <a:rPr lang="en-US" altLang="zh-CN" sz="1600" dirty="0">
                            <a:latin typeface="微软雅黑" panose="020B0503020204020204" pitchFamily="34" charset="-122"/>
                            <a:ea typeface="微软雅黑" panose="020B0503020204020204" pitchFamily="34" charset="-122"/>
                          </a:rPr>
                          <m:t>bn</m:t>
                        </m:r>
                        <m:r>
                          <m:rPr>
                            <m:nor/>
                          </m:rPr>
                          <a:rPr lang="en-US" altLang="zh-CN" sz="1600" baseline="30000" dirty="0">
                            <a:latin typeface="微软雅黑" panose="020B0503020204020204" pitchFamily="34" charset="-122"/>
                            <a:ea typeface="微软雅黑" panose="020B0503020204020204" pitchFamily="34" charset="-122"/>
                          </a:rPr>
                          <m:t>2</m:t>
                        </m:r>
                      </m:e>
                    </m:rad>
                  </m:oMath>
                </a14:m>
                <a:r>
                  <a:rPr lang="zh-CN" altLang="en-US" sz="1600" dirty="0">
                    <a:latin typeface="微软雅黑" panose="020B0503020204020204" pitchFamily="34" charset="-122"/>
                    <a:ea typeface="微软雅黑" panose="020B0503020204020204" pitchFamily="34" charset="-122"/>
                  </a:rPr>
                  <a:t>傅立叶振幅</a:t>
                </a:r>
              </a:p>
            </p:txBody>
          </p:sp>
        </mc:Choice>
        <mc:Fallback xmlns="">
          <p:sp>
            <p:nvSpPr>
              <p:cNvPr id="35" name="文本框 34">
                <a:extLst>
                  <a:ext uri="{FF2B5EF4-FFF2-40B4-BE49-F238E27FC236}">
                    <a16:creationId xmlns:a16="http://schemas.microsoft.com/office/drawing/2014/main" id="{2500A127-B067-4F46-AEE7-9F762F7BF8B6}"/>
                  </a:ext>
                </a:extLst>
              </p:cNvPr>
              <p:cNvSpPr txBox="1">
                <a:spLocks noRot="1" noChangeAspect="1" noMove="1" noResize="1" noEditPoints="1" noAdjustHandles="1" noChangeArrowheads="1" noChangeShapeType="1" noTextEdit="1"/>
              </p:cNvSpPr>
              <p:nvPr/>
            </p:nvSpPr>
            <p:spPr>
              <a:xfrm>
                <a:off x="6906160" y="5922963"/>
                <a:ext cx="2893869" cy="375296"/>
              </a:xfrm>
              <a:prstGeom prst="rect">
                <a:avLst/>
              </a:prstGeom>
              <a:blipFill>
                <a:blip r:embed="rId5"/>
                <a:stretch>
                  <a:fillRect l="-1263"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0904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Content Placeholder 46"/>
          <p:cNvSpPr>
            <a:spLocks noGrp="1"/>
          </p:cNvSpPr>
          <p:nvPr>
            <p:ph idx="1"/>
          </p:nvPr>
        </p:nvSpPr>
        <p:spPr>
          <a:xfrm>
            <a:off x="549180" y="1008772"/>
            <a:ext cx="11297380" cy="704530"/>
          </a:xfrm>
        </p:spPr>
        <p:txBody>
          <a:bodyPr>
            <a:noAutofit/>
          </a:bodyPr>
          <a:lstStyle/>
          <a:p>
            <a:pPr>
              <a:lnSpc>
                <a:spcPct val="100000"/>
              </a:lnSpc>
              <a:spcBef>
                <a:spcPts val="0"/>
              </a:spcBef>
            </a:pPr>
            <a:r>
              <a:rPr lang="zh-CN" altLang="en-US" sz="1400" dirty="0">
                <a:latin typeface="微软雅黑" panose="020B0503020204020204" pitchFamily="34" charset="-122"/>
                <a:ea typeface="微软雅黑" panose="020B0503020204020204" pitchFamily="34" charset="-122"/>
              </a:rPr>
              <a:t>数据通信中的信号都是有限带宽的信号。</a:t>
            </a:r>
            <a:endParaRPr lang="en-US" altLang="zh-CN" sz="1400" dirty="0">
              <a:latin typeface="微软雅黑" panose="020B0503020204020204" pitchFamily="34" charset="-122"/>
              <a:ea typeface="微软雅黑" panose="020B0503020204020204" pitchFamily="34" charset="-122"/>
            </a:endParaRPr>
          </a:p>
          <a:p>
            <a:pPr>
              <a:lnSpc>
                <a:spcPct val="100000"/>
              </a:lnSpc>
              <a:spcBef>
                <a:spcPts val="0"/>
              </a:spcBef>
            </a:pPr>
            <a:r>
              <a:rPr lang="zh-CN" altLang="en-US" sz="1400" dirty="0">
                <a:latin typeface="微软雅黑" panose="020B0503020204020204" pitchFamily="34" charset="-122"/>
                <a:ea typeface="微软雅黑" panose="020B0503020204020204" pitchFamily="34" charset="-122"/>
              </a:rPr>
              <a:t>信道的带宽越宽，那么能通过的谐波的次数就越高，接收端恢复的波形就越接近于原发送端的波形，相当于</a:t>
            </a:r>
            <a:r>
              <a:rPr lang="en-US" altLang="zh-CN" sz="1400" dirty="0">
                <a:latin typeface="微软雅黑" panose="020B0503020204020204" pitchFamily="34" charset="-122"/>
                <a:ea typeface="微软雅黑" panose="020B0503020204020204" pitchFamily="34" charset="-122"/>
              </a:rPr>
              <a:t>n</a:t>
            </a:r>
            <a:r>
              <a:rPr lang="zh-CN" altLang="en-US" sz="1400" dirty="0">
                <a:latin typeface="微软雅黑" panose="020B0503020204020204" pitchFamily="34" charset="-122"/>
                <a:ea typeface="微软雅黑" panose="020B0503020204020204" pitchFamily="34" charset="-122"/>
              </a:rPr>
              <a:t>越大则傅立叶级数中前</a:t>
            </a:r>
            <a:r>
              <a:rPr lang="en-US" altLang="zh-CN" sz="1400" dirty="0">
                <a:latin typeface="微软雅黑" panose="020B0503020204020204" pitchFamily="34" charset="-122"/>
                <a:ea typeface="微软雅黑" panose="020B0503020204020204" pitchFamily="34" charset="-122"/>
              </a:rPr>
              <a:t>n</a:t>
            </a:r>
            <a:r>
              <a:rPr lang="zh-CN" altLang="en-US" sz="1400" dirty="0">
                <a:latin typeface="微软雅黑" panose="020B0503020204020204" pitchFamily="34" charset="-122"/>
                <a:ea typeface="微软雅黑" panose="020B0503020204020204" pitchFamily="34" charset="-122"/>
              </a:rPr>
              <a:t>项求和得到的值越接近于原来的周期函数。</a:t>
            </a:r>
            <a:endParaRPr lang="en-US" altLang="zh-CN" sz="1400" dirty="0">
              <a:latin typeface="微软雅黑" panose="020B0503020204020204" pitchFamily="34" charset="-122"/>
              <a:ea typeface="微软雅黑" panose="020B0503020204020204" pitchFamily="34" charset="-122"/>
            </a:endParaRPr>
          </a:p>
        </p:txBody>
      </p:sp>
      <p:sp>
        <p:nvSpPr>
          <p:cNvPr id="41988" name="Rectangle 5"/>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grpSp>
        <p:nvGrpSpPr>
          <p:cNvPr id="41989" name="Group 69"/>
          <p:cNvGrpSpPr>
            <a:grpSpLocks/>
          </p:cNvGrpSpPr>
          <p:nvPr/>
        </p:nvGrpSpPr>
        <p:grpSpPr bwMode="auto">
          <a:xfrm>
            <a:off x="2244725" y="3564649"/>
            <a:ext cx="7526337" cy="1281113"/>
            <a:chOff x="541337" y="3019425"/>
            <a:chExt cx="7955280" cy="1322381"/>
          </a:xfrm>
        </p:grpSpPr>
        <p:pic>
          <p:nvPicPr>
            <p:cNvPr id="420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37" y="3019425"/>
              <a:ext cx="7955280" cy="132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18" name="Group 66"/>
            <p:cNvGrpSpPr>
              <a:grpSpLocks/>
            </p:cNvGrpSpPr>
            <p:nvPr/>
          </p:nvGrpSpPr>
          <p:grpSpPr bwMode="auto">
            <a:xfrm>
              <a:off x="5229226" y="3219453"/>
              <a:ext cx="640080" cy="841248"/>
              <a:chOff x="5229226" y="3238503"/>
              <a:chExt cx="628650" cy="819146"/>
            </a:xfrm>
          </p:grpSpPr>
          <p:cxnSp>
            <p:nvCxnSpPr>
              <p:cNvPr id="10" name="Straight Connector 9"/>
              <p:cNvCxnSpPr/>
              <p:nvPr/>
            </p:nvCxnSpPr>
            <p:spPr>
              <a:xfrm rot="5400000">
                <a:off x="5015785" y="3833545"/>
                <a:ext cx="427617"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019735" y="3647659"/>
                <a:ext cx="818536"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5481450" y="3890188"/>
                <a:ext cx="333478"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5729041" y="3928482"/>
                <a:ext cx="25689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990" name="Group 70"/>
          <p:cNvGrpSpPr>
            <a:grpSpLocks/>
          </p:cNvGrpSpPr>
          <p:nvPr/>
        </p:nvGrpSpPr>
        <p:grpSpPr bwMode="auto">
          <a:xfrm>
            <a:off x="2203450" y="1800936"/>
            <a:ext cx="7615237" cy="1427162"/>
            <a:chOff x="490538" y="1403337"/>
            <a:chExt cx="8046720" cy="1473213"/>
          </a:xfrm>
        </p:grpSpPr>
        <p:pic>
          <p:nvPicPr>
            <p:cNvPr id="4200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38" y="1403337"/>
              <a:ext cx="8046720" cy="14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09" name="Group 37"/>
            <p:cNvGrpSpPr>
              <a:grpSpLocks/>
            </p:cNvGrpSpPr>
            <p:nvPr/>
          </p:nvGrpSpPr>
          <p:grpSpPr bwMode="auto">
            <a:xfrm>
              <a:off x="5229226" y="1771653"/>
              <a:ext cx="1289304" cy="868680"/>
              <a:chOff x="5229226" y="1790703"/>
              <a:chExt cx="1257302" cy="819146"/>
            </a:xfrm>
          </p:grpSpPr>
          <p:cxnSp>
            <p:nvCxnSpPr>
              <p:cNvPr id="24" name="Straight Connector 23"/>
              <p:cNvCxnSpPr/>
              <p:nvPr/>
            </p:nvCxnSpPr>
            <p:spPr>
              <a:xfrm rot="5400000">
                <a:off x="5015305" y="2386783"/>
                <a:ext cx="428042"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5019396" y="2200577"/>
                <a:ext cx="818999"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481204" y="2433914"/>
                <a:ext cx="333781"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729220" y="2472546"/>
                <a:ext cx="256517"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5968055" y="2500361"/>
                <a:ext cx="200887"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6153487" y="2467138"/>
                <a:ext cx="248790"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6449407" y="2553674"/>
                <a:ext cx="75718"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991" name="Group 68"/>
          <p:cNvGrpSpPr>
            <a:grpSpLocks/>
          </p:cNvGrpSpPr>
          <p:nvPr/>
        </p:nvGrpSpPr>
        <p:grpSpPr bwMode="auto">
          <a:xfrm>
            <a:off x="2255837" y="5069598"/>
            <a:ext cx="7680325" cy="1265238"/>
            <a:chOff x="548640" y="4448177"/>
            <a:chExt cx="8145874" cy="1321918"/>
          </a:xfrm>
        </p:grpSpPr>
        <p:pic>
          <p:nvPicPr>
            <p:cNvPr id="4200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 y="4448177"/>
              <a:ext cx="8145874" cy="132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p:cNvCxnSpPr/>
            <p:nvPr/>
          </p:nvCxnSpPr>
          <p:spPr>
            <a:xfrm rot="5400000">
              <a:off x="5005338" y="5300707"/>
              <a:ext cx="427923"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5009307" y="5107478"/>
              <a:ext cx="840919"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76" name="Straight Arrow Connector 75"/>
          <p:cNvCxnSpPr/>
          <p:nvPr/>
        </p:nvCxnSpPr>
        <p:spPr>
          <a:xfrm>
            <a:off x="6665911" y="3285248"/>
            <a:ext cx="1466850" cy="1588"/>
          </a:xfrm>
          <a:prstGeom prst="straightConnector1">
            <a:avLst/>
          </a:prstGeom>
          <a:ln w="19050">
            <a:solidFill>
              <a:srgbClr val="0000FF"/>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627812" y="4904498"/>
            <a:ext cx="714375" cy="1588"/>
          </a:xfrm>
          <a:prstGeom prst="straightConnector1">
            <a:avLst/>
          </a:prstGeom>
          <a:ln w="19050">
            <a:solidFill>
              <a:srgbClr val="0000FF"/>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618286" y="6390398"/>
            <a:ext cx="266700" cy="1588"/>
          </a:xfrm>
          <a:prstGeom prst="straightConnector1">
            <a:avLst/>
          </a:prstGeom>
          <a:ln w="19050">
            <a:solidFill>
              <a:srgbClr val="0000FF"/>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7580311" y="1894599"/>
            <a:ext cx="118110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83" name="Rectangle 82"/>
          <p:cNvSpPr/>
          <p:nvPr/>
        </p:nvSpPr>
        <p:spPr>
          <a:xfrm>
            <a:off x="7466011" y="3513849"/>
            <a:ext cx="118110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84" name="Rectangle 83"/>
          <p:cNvSpPr/>
          <p:nvPr/>
        </p:nvSpPr>
        <p:spPr>
          <a:xfrm>
            <a:off x="7456486" y="5037849"/>
            <a:ext cx="118110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41998" name="TextBox 84"/>
          <p:cNvSpPr txBox="1">
            <a:spLocks noChangeArrowheads="1"/>
          </p:cNvSpPr>
          <p:nvPr/>
        </p:nvSpPr>
        <p:spPr bwMode="auto">
          <a:xfrm>
            <a:off x="7380286" y="2208923"/>
            <a:ext cx="144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8 harmonics</a:t>
            </a:r>
          </a:p>
        </p:txBody>
      </p:sp>
      <p:sp>
        <p:nvSpPr>
          <p:cNvPr id="41999" name="TextBox 85"/>
          <p:cNvSpPr txBox="1">
            <a:spLocks noChangeArrowheads="1"/>
          </p:cNvSpPr>
          <p:nvPr/>
        </p:nvSpPr>
        <p:spPr bwMode="auto">
          <a:xfrm>
            <a:off x="7304086" y="3961523"/>
            <a:ext cx="144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4 harmonics</a:t>
            </a:r>
          </a:p>
        </p:txBody>
      </p:sp>
      <p:sp>
        <p:nvSpPr>
          <p:cNvPr id="42000" name="TextBox 86"/>
          <p:cNvSpPr txBox="1">
            <a:spLocks noChangeArrowheads="1"/>
          </p:cNvSpPr>
          <p:nvPr/>
        </p:nvSpPr>
        <p:spPr bwMode="auto">
          <a:xfrm>
            <a:off x="7227886" y="5418848"/>
            <a:ext cx="144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2 harmonics</a:t>
            </a:r>
          </a:p>
        </p:txBody>
      </p:sp>
      <p:sp>
        <p:nvSpPr>
          <p:cNvPr id="90" name="Rectangle 89"/>
          <p:cNvSpPr/>
          <p:nvPr/>
        </p:nvSpPr>
        <p:spPr bwMode="auto">
          <a:xfrm>
            <a:off x="8281986" y="2742323"/>
            <a:ext cx="1189038" cy="369332"/>
          </a:xfrm>
          <a:prstGeom prst="rect">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a:spAutoFit/>
          </a:bodyPr>
          <a:lstStyle/>
          <a:p>
            <a:pPr algn="ctr">
              <a:defRPr/>
            </a:pPr>
            <a:r>
              <a:rPr lang="en-US" dirty="0">
                <a:latin typeface="Arial" charset="0"/>
                <a:cs typeface="Arial" charset="0"/>
              </a:rPr>
              <a:t>Lost!</a:t>
            </a:r>
          </a:p>
        </p:txBody>
      </p:sp>
      <p:sp>
        <p:nvSpPr>
          <p:cNvPr id="42002" name="TextBox 76"/>
          <p:cNvSpPr txBox="1">
            <a:spLocks noChangeArrowheads="1"/>
          </p:cNvSpPr>
          <p:nvPr/>
        </p:nvSpPr>
        <p:spPr bwMode="auto">
          <a:xfrm>
            <a:off x="6742112" y="3275723"/>
            <a:ext cx="1262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Bandwidth</a:t>
            </a:r>
          </a:p>
        </p:txBody>
      </p:sp>
      <p:sp>
        <p:nvSpPr>
          <p:cNvPr id="91" name="Rectangle 90"/>
          <p:cNvSpPr/>
          <p:nvPr/>
        </p:nvSpPr>
        <p:spPr bwMode="auto">
          <a:xfrm>
            <a:off x="7443787" y="4342523"/>
            <a:ext cx="2011363" cy="369332"/>
          </a:xfrm>
          <a:prstGeom prst="rect">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a:spAutoFit/>
          </a:bodyPr>
          <a:lstStyle/>
          <a:p>
            <a:pPr algn="ctr">
              <a:defRPr/>
            </a:pPr>
            <a:r>
              <a:rPr lang="en-US" dirty="0">
                <a:latin typeface="Arial" charset="0"/>
                <a:cs typeface="Arial" charset="0"/>
              </a:rPr>
              <a:t>Lost!</a:t>
            </a:r>
          </a:p>
        </p:txBody>
      </p:sp>
      <p:sp>
        <p:nvSpPr>
          <p:cNvPr id="92" name="Rectangle 91"/>
          <p:cNvSpPr/>
          <p:nvPr/>
        </p:nvSpPr>
        <p:spPr bwMode="auto">
          <a:xfrm>
            <a:off x="7053262" y="5885573"/>
            <a:ext cx="2378075" cy="369332"/>
          </a:xfrm>
          <a:prstGeom prst="rect">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a:spAutoFit/>
          </a:bodyPr>
          <a:lstStyle/>
          <a:p>
            <a:pPr algn="ctr">
              <a:defRPr/>
            </a:pPr>
            <a:r>
              <a:rPr lang="en-US" dirty="0">
                <a:latin typeface="Arial" charset="0"/>
                <a:cs typeface="Arial" charset="0"/>
              </a:rPr>
              <a:t>Lost!</a:t>
            </a:r>
          </a:p>
        </p:txBody>
      </p:sp>
      <p:sp>
        <p:nvSpPr>
          <p:cNvPr id="2" name="标题 1">
            <a:extLst>
              <a:ext uri="{FF2B5EF4-FFF2-40B4-BE49-F238E27FC236}">
                <a16:creationId xmlns:a16="http://schemas.microsoft.com/office/drawing/2014/main" id="{1997AE25-06A8-4A56-B399-73DA206CBC0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Bandwidth-Limited Signals</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06AC2507-8DC1-473B-A387-025461A7070B}"/>
              </a:ext>
            </a:extLst>
          </p:cNvPr>
          <p:cNvSpPr txBox="1"/>
          <p:nvPr/>
        </p:nvSpPr>
        <p:spPr>
          <a:xfrm>
            <a:off x="5665626" y="1584119"/>
            <a:ext cx="6191570" cy="369332"/>
          </a:xfrm>
          <a:prstGeom prst="rect">
            <a:avLst/>
          </a:prstGeom>
          <a:noFill/>
        </p:spPr>
        <p:txBody>
          <a:bodyPr wrap="square" rtlCol="0">
            <a:spAutoFit/>
          </a:bodyPr>
          <a:lstStyle/>
          <a:p>
            <a:r>
              <a:rPr lang="en-US" altLang="zh-CN" dirty="0">
                <a:solidFill>
                  <a:srgbClr val="FF0000"/>
                </a:solidFill>
              </a:rPr>
              <a:t>Having less bandwidth(harmonics) degrades the signal.</a:t>
            </a:r>
            <a:endParaRPr lang="zh-CN" altLang="en-US" dirty="0">
              <a:solidFill>
                <a:srgbClr val="FF0000"/>
              </a:solidFill>
            </a:endParaRPr>
          </a:p>
        </p:txBody>
      </p:sp>
    </p:spTree>
    <p:extLst>
      <p:ext uri="{BB962C8B-B14F-4D97-AF65-F5344CB8AC3E}">
        <p14:creationId xmlns:p14="http://schemas.microsoft.com/office/powerpoint/2010/main" val="4250361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ctrTitle"/>
          </p:nvPr>
        </p:nvSpPr>
        <p:spPr/>
        <p:txBody>
          <a:bodyPr>
            <a:normAutofit fontScale="90000"/>
          </a:bodyPr>
          <a:lstStyle/>
          <a:p>
            <a:pPr eaLnBrk="1" hangingPunct="1"/>
            <a:r>
              <a:rPr lang="en-US" altLang="zh-CN">
                <a:solidFill>
                  <a:srgbClr val="0000FF"/>
                </a:solidFill>
                <a:latin typeface="Calibri" panose="020F0502020204030204" pitchFamily="34" charset="0"/>
                <a:ea typeface="宋体" panose="02010600030101010101" pitchFamily="2" charset="-122"/>
                <a:cs typeface="Calibri" panose="020F0502020204030204" pitchFamily="34" charset="0"/>
              </a:rPr>
              <a:t>How fast we can send data, in bits per second, over a channel?</a:t>
            </a:r>
            <a:endParaRPr lang="zh-CN" altLang="en-US">
              <a:solidFill>
                <a:srgbClr val="0000FF"/>
              </a:solidFill>
              <a:latin typeface="Calibri" panose="020F0502020204030204" pitchFamily="34" charset="0"/>
              <a:ea typeface="宋体" panose="02010600030101010101" pitchFamily="2" charset="-122"/>
              <a:cs typeface="Calibri" panose="020F0502020204030204" pitchFamily="34" charset="0"/>
            </a:endParaRPr>
          </a:p>
        </p:txBody>
      </p:sp>
      <p:sp>
        <p:nvSpPr>
          <p:cNvPr id="4505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Tree>
    <p:extLst>
      <p:ext uri="{BB962C8B-B14F-4D97-AF65-F5344CB8AC3E}">
        <p14:creationId xmlns:p14="http://schemas.microsoft.com/office/powerpoint/2010/main" val="1546746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DB7C8D1-F592-4C39-AB01-4D0598F5DA59}"/>
              </a:ext>
            </a:extLst>
          </p:cNvPr>
          <p:cNvSpPr>
            <a:spLocks noGrp="1"/>
          </p:cNvSpPr>
          <p:nvPr>
            <p:ph idx="1"/>
          </p:nvPr>
        </p:nvSpPr>
        <p:spPr>
          <a:xfrm>
            <a:off x="682690" y="1253330"/>
            <a:ext cx="10515600" cy="4494327"/>
          </a:xfrm>
        </p:spPr>
        <p:txBody>
          <a:bodyPr>
            <a:normAutofit/>
          </a:bodyPr>
          <a:lstStyle/>
          <a:p>
            <a:pPr>
              <a:lnSpc>
                <a:spcPct val="100000"/>
              </a:lnSpc>
            </a:pPr>
            <a:r>
              <a:rPr lang="zh-CN" altLang="en-US" sz="2000" b="1" i="0" dirty="0">
                <a:solidFill>
                  <a:srgbClr val="FF0000"/>
                </a:solidFill>
                <a:effectLst/>
                <a:latin typeface="微软雅黑" panose="020B0503020204020204" pitchFamily="34" charset="-122"/>
                <a:ea typeface="微软雅黑" panose="020B0503020204020204" pitchFamily="34" charset="-122"/>
              </a:rPr>
              <a:t>带宽：</a:t>
            </a:r>
            <a:r>
              <a:rPr lang="zh-CN" altLang="en-US" sz="2000" b="0" i="0" dirty="0">
                <a:solidFill>
                  <a:srgbClr val="191919"/>
                </a:solidFill>
                <a:effectLst/>
                <a:latin typeface="微软雅黑" panose="020B0503020204020204" pitchFamily="34" charset="-122"/>
                <a:ea typeface="微软雅黑" panose="020B0503020204020204" pitchFamily="34" charset="-122"/>
              </a:rPr>
              <a:t>通常信道都有一个最高的信号频率（频率是指每秒钟的周期数，而每个周期都会有几次电平变化）和最低的信号频率，只有在这两个频率之间的信号才能通过这个信道，这两个频率的差值就叫做这个信道的带宽，单位是</a:t>
            </a:r>
            <a:r>
              <a:rPr lang="en-US" altLang="zh-CN" sz="2000" b="0" i="0" dirty="0">
                <a:solidFill>
                  <a:srgbClr val="191919"/>
                </a:solidFill>
                <a:effectLst/>
                <a:latin typeface="微软雅黑" panose="020B0503020204020204" pitchFamily="34" charset="-122"/>
                <a:ea typeface="微软雅黑" panose="020B0503020204020204" pitchFamily="34" charset="-122"/>
              </a:rPr>
              <a:t>Hz</a:t>
            </a:r>
            <a:r>
              <a:rPr lang="zh-CN" altLang="en-US" sz="2000" b="0" i="0" dirty="0">
                <a:solidFill>
                  <a:srgbClr val="191919"/>
                </a:solidFill>
                <a:effectLst/>
                <a:latin typeface="微软雅黑" panose="020B0503020204020204" pitchFamily="34" charset="-122"/>
                <a:ea typeface="微软雅黑" panose="020B0503020204020204" pitchFamily="34" charset="-122"/>
              </a:rPr>
              <a:t>。</a:t>
            </a:r>
            <a:endParaRPr lang="en-US" altLang="zh-CN" sz="2000" b="0" i="0" dirty="0">
              <a:solidFill>
                <a:srgbClr val="191919"/>
              </a:solidFill>
              <a:effectLst/>
              <a:latin typeface="微软雅黑" panose="020B0503020204020204" pitchFamily="34" charset="-122"/>
              <a:ea typeface="微软雅黑" panose="020B0503020204020204" pitchFamily="34" charset="-122"/>
            </a:endParaRPr>
          </a:p>
          <a:p>
            <a:pPr>
              <a:lnSpc>
                <a:spcPct val="100000"/>
              </a:lnSpc>
            </a:pPr>
            <a:endParaRPr lang="en-US" altLang="zh-CN" sz="2000" b="0" i="0" dirty="0">
              <a:solidFill>
                <a:srgbClr val="191919"/>
              </a:solidFill>
              <a:effectLst/>
              <a:latin typeface="微软雅黑" panose="020B0503020204020204" pitchFamily="34" charset="-122"/>
              <a:ea typeface="微软雅黑" panose="020B0503020204020204" pitchFamily="34" charset="-122"/>
            </a:endParaRPr>
          </a:p>
          <a:p>
            <a:pPr>
              <a:lnSpc>
                <a:spcPct val="100000"/>
              </a:lnSpc>
            </a:pPr>
            <a:r>
              <a:rPr lang="zh-CN" altLang="en-US" sz="2000" b="1" dirty="0">
                <a:solidFill>
                  <a:srgbClr val="FF0000"/>
                </a:solidFill>
                <a:latin typeface="微软雅黑" panose="020B0503020204020204" pitchFamily="34" charset="-122"/>
                <a:ea typeface="微软雅黑" panose="020B0503020204020204" pitchFamily="34" charset="-122"/>
              </a:rPr>
              <a:t>信道容量：</a:t>
            </a:r>
            <a:r>
              <a:rPr lang="zh-CN" altLang="en-US" sz="2000" dirty="0">
                <a:solidFill>
                  <a:srgbClr val="191919"/>
                </a:solidFill>
                <a:latin typeface="微软雅黑" panose="020B0503020204020204" pitchFamily="34" charset="-122"/>
                <a:ea typeface="微软雅黑" panose="020B0503020204020204" pitchFamily="34" charset="-122"/>
              </a:rPr>
              <a:t>数据在信道中传输会有他们的速度</a:t>
            </a:r>
            <a:r>
              <a:rPr lang="en-US" altLang="zh-CN" sz="2000" dirty="0">
                <a:solidFill>
                  <a:srgbClr val="191919"/>
                </a:solidFill>
                <a:latin typeface="微软雅黑" panose="020B0503020204020204" pitchFamily="34" charset="-122"/>
                <a:ea typeface="微软雅黑" panose="020B0503020204020204" pitchFamily="34" charset="-122"/>
              </a:rPr>
              <a:t>——</a:t>
            </a:r>
            <a:r>
              <a:rPr lang="zh-CN" altLang="en-US" sz="2000" dirty="0">
                <a:solidFill>
                  <a:srgbClr val="191919"/>
                </a:solidFill>
                <a:latin typeface="微软雅黑" panose="020B0503020204020204" pitchFamily="34" charset="-122"/>
                <a:ea typeface="微软雅黑" panose="020B0503020204020204" pitchFamily="34" charset="-122"/>
              </a:rPr>
              <a:t>比特率，这里面最高的比特率就叫做这个信道的容量，单位是</a:t>
            </a:r>
            <a:r>
              <a:rPr lang="en-US" altLang="zh-CN" sz="2000" dirty="0">
                <a:solidFill>
                  <a:srgbClr val="191919"/>
                </a:solidFill>
                <a:latin typeface="微软雅黑" panose="020B0503020204020204" pitchFamily="34" charset="-122"/>
                <a:ea typeface="微软雅黑" panose="020B0503020204020204" pitchFamily="34" charset="-122"/>
              </a:rPr>
              <a:t>bps</a:t>
            </a:r>
            <a:r>
              <a:rPr lang="zh-CN" altLang="en-US" sz="2000" dirty="0">
                <a:solidFill>
                  <a:srgbClr val="191919"/>
                </a:solidFill>
                <a:latin typeface="微软雅黑" panose="020B0503020204020204" pitchFamily="34" charset="-122"/>
                <a:ea typeface="微软雅黑" panose="020B0503020204020204" pitchFamily="34" charset="-122"/>
              </a:rPr>
              <a:t>。就好象每条公路都有他们的最高限速，那么所有在里面开的车都不会超过这个速度。</a:t>
            </a:r>
            <a:endParaRPr lang="en-US" altLang="zh-CN" sz="2000" dirty="0">
              <a:solidFill>
                <a:srgbClr val="191919"/>
              </a:solidFill>
              <a:latin typeface="微软雅黑" panose="020B0503020204020204" pitchFamily="34" charset="-122"/>
              <a:ea typeface="微软雅黑" panose="020B0503020204020204" pitchFamily="34" charset="-122"/>
            </a:endParaRPr>
          </a:p>
          <a:p>
            <a:pPr>
              <a:lnSpc>
                <a:spcPct val="100000"/>
              </a:lnSpc>
            </a:pPr>
            <a:endParaRPr lang="en-US" altLang="zh-CN" sz="2000" dirty="0">
              <a:solidFill>
                <a:srgbClr val="191919"/>
              </a:solidFill>
              <a:latin typeface="微软雅黑" panose="020B0503020204020204" pitchFamily="34" charset="-122"/>
              <a:ea typeface="微软雅黑" panose="020B0503020204020204" pitchFamily="34" charset="-122"/>
            </a:endParaRPr>
          </a:p>
          <a:p>
            <a:pPr>
              <a:lnSpc>
                <a:spcPct val="100000"/>
              </a:lnSpc>
            </a:pPr>
            <a:r>
              <a:rPr lang="zh-CN" altLang="en-US" sz="2000" dirty="0">
                <a:solidFill>
                  <a:srgbClr val="191919"/>
                </a:solidFill>
                <a:latin typeface="微软雅黑" panose="020B0503020204020204" pitchFamily="34" charset="-122"/>
                <a:ea typeface="微软雅黑" panose="020B0503020204020204" pitchFamily="34" charset="-122"/>
              </a:rPr>
              <a:t>注：通常习惯上，平时也会把信道容量叫做“带宽”，比如“带宽</a:t>
            </a:r>
            <a:r>
              <a:rPr lang="en-US" altLang="zh-CN" sz="2000" dirty="0">
                <a:solidFill>
                  <a:srgbClr val="191919"/>
                </a:solidFill>
                <a:latin typeface="微软雅黑" panose="020B0503020204020204" pitchFamily="34" charset="-122"/>
                <a:ea typeface="微软雅黑" panose="020B0503020204020204" pitchFamily="34" charset="-122"/>
              </a:rPr>
              <a:t>10M</a:t>
            </a:r>
            <a:r>
              <a:rPr lang="zh-CN" altLang="en-US" sz="2000" dirty="0">
                <a:solidFill>
                  <a:srgbClr val="191919"/>
                </a:solidFill>
                <a:latin typeface="微软雅黑" panose="020B0503020204020204" pitchFamily="34" charset="-122"/>
                <a:ea typeface="微软雅黑" panose="020B0503020204020204" pitchFamily="34" charset="-122"/>
              </a:rPr>
              <a:t>的网络”，“网络带宽是</a:t>
            </a:r>
            <a:r>
              <a:rPr lang="en-US" altLang="zh-CN" sz="2000" dirty="0">
                <a:solidFill>
                  <a:srgbClr val="191919"/>
                </a:solidFill>
                <a:latin typeface="微软雅黑" panose="020B0503020204020204" pitchFamily="34" charset="-122"/>
                <a:ea typeface="微软雅黑" panose="020B0503020204020204" pitchFamily="34" charset="-122"/>
              </a:rPr>
              <a:t>10M”</a:t>
            </a:r>
            <a:r>
              <a:rPr lang="zh-CN" altLang="en-US" sz="2000" dirty="0">
                <a:solidFill>
                  <a:srgbClr val="191919"/>
                </a:solidFill>
                <a:latin typeface="微软雅黑" panose="020B0503020204020204" pitchFamily="34" charset="-122"/>
                <a:ea typeface="微软雅黑" panose="020B0503020204020204" pitchFamily="34" charset="-122"/>
              </a:rPr>
              <a:t>等等。所以这两个概念也很容易混淆。我们平常所说的“带宽”不是带宽，而是信道容量。</a:t>
            </a:r>
          </a:p>
        </p:txBody>
      </p:sp>
      <p:sp>
        <p:nvSpPr>
          <p:cNvPr id="5" name="标题 1">
            <a:extLst>
              <a:ext uri="{FF2B5EF4-FFF2-40B4-BE49-F238E27FC236}">
                <a16:creationId xmlns:a16="http://schemas.microsoft.com/office/drawing/2014/main" id="{3AF6AC65-1320-4DB7-95E0-9DC341FCC717}"/>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Bandwidth and Channel Capacity </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带宽和信道容量</a:t>
            </a:r>
          </a:p>
        </p:txBody>
      </p:sp>
    </p:spTree>
    <p:extLst>
      <p:ext uri="{BB962C8B-B14F-4D97-AF65-F5344CB8AC3E}">
        <p14:creationId xmlns:p14="http://schemas.microsoft.com/office/powerpoint/2010/main" val="688981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724907" y="1039381"/>
            <a:ext cx="11180038" cy="5095947"/>
          </a:xfrm>
        </p:spPr>
        <p:txBody>
          <a:bodyPr>
            <a:normAutofit/>
          </a:bodyPr>
          <a:lstStyle/>
          <a:p>
            <a:pPr>
              <a:lnSpc>
                <a:spcPct val="100000"/>
              </a:lnSpc>
            </a:pPr>
            <a:r>
              <a:rPr lang="zh-CN" altLang="en-US" sz="2400" b="0" i="0" dirty="0">
                <a:solidFill>
                  <a:srgbClr val="191919"/>
                </a:solidFill>
                <a:effectLst/>
                <a:latin typeface="微软雅黑" panose="020B0503020204020204" pitchFamily="34" charset="-122"/>
                <a:ea typeface="微软雅黑" panose="020B0503020204020204" pitchFamily="34" charset="-122"/>
              </a:rPr>
              <a:t>波特率（也称线路信号速率、信息传送速率、码元速率、符号速率、或传码率），其定义为每秒钟传送</a:t>
            </a:r>
            <a:r>
              <a:rPr lang="zh-CN" altLang="en-US" sz="2400" b="1" i="0" dirty="0">
                <a:solidFill>
                  <a:srgbClr val="C00000"/>
                </a:solidFill>
                <a:effectLst/>
                <a:latin typeface="微软雅黑" panose="020B0503020204020204" pitchFamily="34" charset="-122"/>
                <a:ea typeface="微软雅黑" panose="020B0503020204020204" pitchFamily="34" charset="-122"/>
              </a:rPr>
              <a:t>码元</a:t>
            </a:r>
            <a:r>
              <a:rPr lang="zh-CN" altLang="en-US" sz="2400" b="0" i="0" dirty="0">
                <a:solidFill>
                  <a:srgbClr val="191919"/>
                </a:solidFill>
                <a:effectLst/>
                <a:latin typeface="微软雅黑" panose="020B0503020204020204" pitchFamily="34" charset="-122"/>
                <a:ea typeface="微软雅黑" panose="020B0503020204020204" pitchFamily="34" charset="-122"/>
              </a:rPr>
              <a:t>的数目，码元速率的单位为“波特”，常用符号“</a:t>
            </a:r>
            <a:r>
              <a:rPr lang="en-US" altLang="zh-CN" sz="2400" b="0" i="0" dirty="0">
                <a:solidFill>
                  <a:srgbClr val="191919"/>
                </a:solidFill>
                <a:effectLst/>
                <a:latin typeface="微软雅黑" panose="020B0503020204020204" pitchFamily="34" charset="-122"/>
                <a:ea typeface="微软雅黑" panose="020B0503020204020204" pitchFamily="34" charset="-122"/>
              </a:rPr>
              <a:t>Baud”</a:t>
            </a:r>
            <a:r>
              <a:rPr lang="zh-CN" altLang="en-US" sz="2400" b="0" i="0" dirty="0">
                <a:solidFill>
                  <a:srgbClr val="191919"/>
                </a:solidFill>
                <a:effectLst/>
                <a:latin typeface="微软雅黑" panose="020B0503020204020204" pitchFamily="34" charset="-122"/>
                <a:ea typeface="微软雅黑" panose="020B0503020204020204" pitchFamily="34" charset="-122"/>
              </a:rPr>
              <a:t>表示，简写为“</a:t>
            </a:r>
            <a:r>
              <a:rPr lang="en-US" altLang="zh-CN" sz="2400" b="0" i="0" dirty="0">
                <a:solidFill>
                  <a:srgbClr val="191919"/>
                </a:solidFill>
                <a:effectLst/>
                <a:latin typeface="微软雅黑" panose="020B0503020204020204" pitchFamily="34" charset="-122"/>
                <a:ea typeface="微软雅黑" panose="020B0503020204020204" pitchFamily="34" charset="-122"/>
              </a:rPr>
              <a:t>B”</a:t>
            </a:r>
            <a:r>
              <a:rPr lang="zh-CN" altLang="en-US" sz="2400" b="0" i="0" dirty="0">
                <a:solidFill>
                  <a:srgbClr val="191919"/>
                </a:solidFill>
                <a:effectLst/>
                <a:latin typeface="微软雅黑" panose="020B0503020204020204" pitchFamily="34" charset="-122"/>
                <a:ea typeface="微软雅黑" panose="020B0503020204020204" pitchFamily="34" charset="-122"/>
              </a:rPr>
              <a:t>。</a:t>
            </a:r>
            <a:endParaRPr lang="en-US" altLang="zh-CN" sz="2400" b="0" i="0" dirty="0">
              <a:solidFill>
                <a:srgbClr val="191919"/>
              </a:solidFill>
              <a:effectLst/>
              <a:latin typeface="微软雅黑" panose="020B0503020204020204" pitchFamily="34" charset="-122"/>
              <a:ea typeface="微软雅黑" panose="020B0503020204020204" pitchFamily="34" charset="-122"/>
            </a:endParaRPr>
          </a:p>
          <a:p>
            <a:pPr marL="685800" lvl="2">
              <a:lnSpc>
                <a:spcPct val="100000"/>
              </a:lnSpc>
              <a:spcBef>
                <a:spcPts val="1000"/>
              </a:spcBef>
            </a:pPr>
            <a:r>
              <a:rPr lang="zh-CN" altLang="en-US" b="1" dirty="0">
                <a:solidFill>
                  <a:srgbClr val="C00000"/>
                </a:solidFill>
                <a:latin typeface="微软雅黑" panose="020B0503020204020204" pitchFamily="34" charset="-122"/>
                <a:ea typeface="微软雅黑" panose="020B0503020204020204" pitchFamily="34" charset="-122"/>
              </a:rPr>
              <a:t>码元</a:t>
            </a:r>
            <a:r>
              <a:rPr lang="zh-CN" altLang="en-US" b="1" dirty="0">
                <a:solidFill>
                  <a:srgbClr val="191919"/>
                </a:solidFill>
                <a:latin typeface="微软雅黑" panose="020B0503020204020204" pitchFamily="34" charset="-122"/>
                <a:ea typeface="微软雅黑" panose="020B0503020204020204" pitchFamily="34" charset="-122"/>
              </a:rPr>
              <a:t>：</a:t>
            </a:r>
            <a:r>
              <a:rPr lang="zh-CN" altLang="en-US" dirty="0">
                <a:solidFill>
                  <a:srgbClr val="191919"/>
                </a:solidFill>
                <a:latin typeface="微软雅黑" panose="020B0503020204020204" pitchFamily="34" charset="-122"/>
                <a:ea typeface="微软雅黑" panose="020B0503020204020204" pitchFamily="34" charset="-122"/>
              </a:rPr>
              <a:t>一个数字脉冲就是一个码元，我们用码元速率表示单位时间内信号波形的变换次数，即单位时间内通过信道传输的码元个数。</a:t>
            </a:r>
            <a:endParaRPr lang="en-US" altLang="zh-CN" dirty="0">
              <a:solidFill>
                <a:srgbClr val="191919"/>
              </a:solidFill>
              <a:latin typeface="微软雅黑" panose="020B0503020204020204" pitchFamily="34" charset="-122"/>
              <a:ea typeface="微软雅黑" panose="020B0503020204020204" pitchFamily="34" charset="-122"/>
            </a:endParaRPr>
          </a:p>
          <a:p>
            <a:pPr lvl="1">
              <a:lnSpc>
                <a:spcPct val="100000"/>
              </a:lnSpc>
            </a:pPr>
            <a:r>
              <a:rPr lang="zh-CN" altLang="en-US" sz="2000" b="1" dirty="0">
                <a:solidFill>
                  <a:srgbClr val="0000FF"/>
                </a:solidFill>
                <a:latin typeface="微软雅黑" panose="020B0503020204020204" pitchFamily="34" charset="-122"/>
                <a:ea typeface="微软雅黑" panose="020B0503020204020204" pitchFamily="34" charset="-122"/>
              </a:rPr>
              <a:t>电平级数：码元数。</a:t>
            </a:r>
            <a:r>
              <a:rPr lang="zh-CN" altLang="en-US" sz="2000" dirty="0">
                <a:solidFill>
                  <a:srgbClr val="191919"/>
                </a:solidFill>
                <a:latin typeface="微软雅黑" panose="020B0503020204020204" pitchFamily="34" charset="-122"/>
                <a:ea typeface="微软雅黑" panose="020B0503020204020204" pitchFamily="34" charset="-122"/>
              </a:rPr>
              <a:t>比如一个信号有两个</a:t>
            </a:r>
            <a:r>
              <a:rPr lang="en-US" altLang="zh-CN" sz="2000" dirty="0">
                <a:solidFill>
                  <a:srgbClr val="191919"/>
                </a:solidFill>
                <a:latin typeface="微软雅黑" panose="020B0503020204020204" pitchFamily="34" charset="-122"/>
                <a:ea typeface="微软雅黑" panose="020B0503020204020204" pitchFamily="34" charset="-122"/>
              </a:rPr>
              <a:t>2</a:t>
            </a:r>
            <a:r>
              <a:rPr lang="zh-CN" altLang="en-US" sz="2000" dirty="0">
                <a:solidFill>
                  <a:srgbClr val="191919"/>
                </a:solidFill>
                <a:latin typeface="微软雅黑" panose="020B0503020204020204" pitchFamily="34" charset="-122"/>
                <a:ea typeface="微软雅黑" panose="020B0503020204020204" pitchFamily="34" charset="-122"/>
              </a:rPr>
              <a:t>电平状态（即电平级数为</a:t>
            </a:r>
            <a:r>
              <a:rPr lang="en-US" altLang="zh-CN" sz="2000" dirty="0">
                <a:solidFill>
                  <a:srgbClr val="191919"/>
                </a:solidFill>
                <a:latin typeface="微软雅黑" panose="020B0503020204020204" pitchFamily="34" charset="-122"/>
                <a:ea typeface="微软雅黑" panose="020B0503020204020204" pitchFamily="34" charset="-122"/>
              </a:rPr>
              <a:t>2</a:t>
            </a:r>
            <a:r>
              <a:rPr lang="zh-CN" altLang="en-US" sz="2000" dirty="0">
                <a:solidFill>
                  <a:srgbClr val="191919"/>
                </a:solidFill>
                <a:latin typeface="微软雅黑" panose="020B0503020204020204" pitchFamily="34" charset="-122"/>
                <a:ea typeface="微软雅黑" panose="020B0503020204020204" pitchFamily="34" charset="-122"/>
              </a:rPr>
              <a:t>），那么这个时候可以把低电平理解为“</a:t>
            </a:r>
            <a:r>
              <a:rPr lang="en-US" altLang="zh-CN" sz="2000" dirty="0">
                <a:solidFill>
                  <a:srgbClr val="191919"/>
                </a:solidFill>
                <a:latin typeface="微软雅黑" panose="020B0503020204020204" pitchFamily="34" charset="-122"/>
                <a:ea typeface="微软雅黑" panose="020B0503020204020204" pitchFamily="34" charset="-122"/>
              </a:rPr>
              <a:t>0”</a:t>
            </a:r>
            <a:r>
              <a:rPr lang="zh-CN" altLang="en-US" sz="2000" dirty="0">
                <a:solidFill>
                  <a:srgbClr val="191919"/>
                </a:solidFill>
                <a:latin typeface="微软雅黑" panose="020B0503020204020204" pitchFamily="34" charset="-122"/>
                <a:ea typeface="微软雅黑" panose="020B0503020204020204" pitchFamily="34" charset="-122"/>
              </a:rPr>
              <a:t>，高电平理解为“</a:t>
            </a:r>
            <a:r>
              <a:rPr lang="en-US" altLang="zh-CN" sz="2000" dirty="0">
                <a:solidFill>
                  <a:srgbClr val="191919"/>
                </a:solidFill>
                <a:latin typeface="微软雅黑" panose="020B0503020204020204" pitchFamily="34" charset="-122"/>
                <a:ea typeface="微软雅黑" panose="020B0503020204020204" pitchFamily="34" charset="-122"/>
              </a:rPr>
              <a:t>1”</a:t>
            </a:r>
            <a:r>
              <a:rPr lang="zh-CN" altLang="en-US" sz="2000" dirty="0">
                <a:solidFill>
                  <a:srgbClr val="191919"/>
                </a:solidFill>
                <a:latin typeface="微软雅黑" panose="020B0503020204020204" pitchFamily="34" charset="-122"/>
                <a:ea typeface="微软雅黑" panose="020B0503020204020204" pitchFamily="34" charset="-122"/>
              </a:rPr>
              <a:t>。</a:t>
            </a:r>
            <a:endParaRPr lang="en-US" altLang="zh-CN" sz="2000" dirty="0">
              <a:solidFill>
                <a:srgbClr val="191919"/>
              </a:solidFill>
              <a:latin typeface="微软雅黑" panose="020B0503020204020204" pitchFamily="34" charset="-122"/>
              <a:ea typeface="微软雅黑" panose="020B0503020204020204" pitchFamily="34" charset="-122"/>
            </a:endParaRPr>
          </a:p>
          <a:p>
            <a:pPr>
              <a:lnSpc>
                <a:spcPct val="100000"/>
              </a:lnSpc>
            </a:pPr>
            <a:r>
              <a:rPr lang="zh-CN" altLang="en-US" sz="2400" dirty="0">
                <a:solidFill>
                  <a:srgbClr val="191919"/>
                </a:solidFill>
                <a:latin typeface="微软雅黑" panose="020B0503020204020204" pitchFamily="34" charset="-122"/>
                <a:ea typeface="微软雅黑" panose="020B0503020204020204" pitchFamily="34" charset="-122"/>
              </a:rPr>
              <a:t>比特率（数据传输率）：单位</a:t>
            </a:r>
            <a:r>
              <a:rPr lang="en-US" altLang="zh-CN" sz="2400" dirty="0">
                <a:solidFill>
                  <a:srgbClr val="191919"/>
                </a:solidFill>
                <a:latin typeface="微软雅黑" panose="020B0503020204020204" pitchFamily="34" charset="-122"/>
                <a:ea typeface="微软雅黑" panose="020B0503020204020204" pitchFamily="34" charset="-122"/>
              </a:rPr>
              <a:t>bit/s</a:t>
            </a:r>
          </a:p>
          <a:p>
            <a:pPr>
              <a:lnSpc>
                <a:spcPct val="100000"/>
              </a:lnSpc>
            </a:pPr>
            <a:endParaRPr lang="en-US" altLang="zh-CN" sz="2400" dirty="0">
              <a:solidFill>
                <a:srgbClr val="191919"/>
              </a:solidFill>
              <a:latin typeface="微软雅黑" panose="020B0503020204020204" pitchFamily="34" charset="-122"/>
              <a:ea typeface="微软雅黑" panose="020B0503020204020204" pitchFamily="34" charset="-122"/>
            </a:endParaRPr>
          </a:p>
          <a:p>
            <a:pPr>
              <a:lnSpc>
                <a:spcPct val="100000"/>
              </a:lnSpc>
            </a:pPr>
            <a:r>
              <a:rPr lang="zh-CN" altLang="en-US" sz="2400" dirty="0">
                <a:solidFill>
                  <a:srgbClr val="191919"/>
                </a:solidFill>
                <a:latin typeface="微软雅黑" panose="020B0503020204020204" pitchFamily="34" charset="-122"/>
                <a:ea typeface="微软雅黑" panose="020B0503020204020204" pitchFamily="34" charset="-122"/>
              </a:rPr>
              <a:t>比特率</a:t>
            </a:r>
            <a:r>
              <a:rPr lang="en-US" altLang="zh-CN" sz="2400" dirty="0">
                <a:solidFill>
                  <a:srgbClr val="191919"/>
                </a:solidFill>
                <a:latin typeface="微软雅黑" panose="020B0503020204020204" pitchFamily="34" charset="-122"/>
                <a:ea typeface="微软雅黑" panose="020B0503020204020204" pitchFamily="34" charset="-122"/>
              </a:rPr>
              <a:t>R</a:t>
            </a:r>
            <a:r>
              <a:rPr lang="en-US" altLang="zh-CN" sz="2400" baseline="-25000" dirty="0">
                <a:solidFill>
                  <a:srgbClr val="191919"/>
                </a:solidFill>
                <a:latin typeface="微软雅黑" panose="020B0503020204020204" pitchFamily="34" charset="-122"/>
                <a:ea typeface="微软雅黑" panose="020B0503020204020204" pitchFamily="34" charset="-122"/>
              </a:rPr>
              <a:t>b</a:t>
            </a:r>
            <a:r>
              <a:rPr lang="zh-CN" altLang="en-US" sz="2400" dirty="0">
                <a:solidFill>
                  <a:srgbClr val="191919"/>
                </a:solidFill>
                <a:latin typeface="微软雅黑" panose="020B0503020204020204" pitchFamily="34" charset="-122"/>
                <a:ea typeface="微软雅黑" panose="020B0503020204020204" pitchFamily="34" charset="-122"/>
              </a:rPr>
              <a:t>和波特率</a:t>
            </a:r>
            <a:r>
              <a:rPr lang="en-US" altLang="zh-CN" sz="2400" dirty="0">
                <a:solidFill>
                  <a:srgbClr val="191919"/>
                </a:solidFill>
                <a:latin typeface="微软雅黑" panose="020B0503020204020204" pitchFamily="34" charset="-122"/>
                <a:ea typeface="微软雅黑" panose="020B0503020204020204" pitchFamily="34" charset="-122"/>
              </a:rPr>
              <a:t>R</a:t>
            </a:r>
            <a:r>
              <a:rPr lang="en-US" altLang="zh-CN" sz="2400" baseline="-25000" dirty="0">
                <a:solidFill>
                  <a:srgbClr val="191919"/>
                </a:solidFill>
                <a:latin typeface="微软雅黑" panose="020B0503020204020204" pitchFamily="34" charset="-122"/>
                <a:ea typeface="微软雅黑" panose="020B0503020204020204" pitchFamily="34" charset="-122"/>
              </a:rPr>
              <a:t>B</a:t>
            </a:r>
            <a:r>
              <a:rPr lang="zh-CN" altLang="en-US" sz="2400" dirty="0">
                <a:solidFill>
                  <a:srgbClr val="191919"/>
                </a:solidFill>
                <a:latin typeface="微软雅黑" panose="020B0503020204020204" pitchFamily="34" charset="-122"/>
                <a:ea typeface="微软雅黑" panose="020B0503020204020204" pitchFamily="34" charset="-122"/>
              </a:rPr>
              <a:t>的关系：</a:t>
            </a:r>
            <a:r>
              <a:rPr lang="en-US" altLang="zh-CN" sz="2400" dirty="0">
                <a:solidFill>
                  <a:srgbClr val="191919"/>
                </a:soli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R</a:t>
            </a:r>
            <a:r>
              <a:rPr lang="en-US" altLang="zh-CN" sz="2400" baseline="-25000" dirty="0">
                <a:solidFill>
                  <a:srgbClr val="C00000"/>
                </a:solidFill>
                <a:latin typeface="微软雅黑" panose="020B0503020204020204" pitchFamily="34" charset="-122"/>
                <a:ea typeface="微软雅黑" panose="020B0503020204020204" pitchFamily="34" charset="-122"/>
              </a:rPr>
              <a:t>b </a:t>
            </a:r>
            <a:r>
              <a:rPr lang="en-US" altLang="zh-CN" sz="2400" dirty="0">
                <a:solidFill>
                  <a:srgbClr val="C00000"/>
                </a:solidFill>
                <a:latin typeface="微软雅黑" panose="020B0503020204020204" pitchFamily="34" charset="-122"/>
                <a:ea typeface="微软雅黑" panose="020B0503020204020204" pitchFamily="34" charset="-122"/>
              </a:rPr>
              <a:t>= R</a:t>
            </a:r>
            <a:r>
              <a:rPr lang="en-US" altLang="zh-CN" sz="2400" baseline="-25000" dirty="0">
                <a:solidFill>
                  <a:srgbClr val="C00000"/>
                </a:solidFill>
                <a:latin typeface="微软雅黑" panose="020B0503020204020204" pitchFamily="34" charset="-122"/>
                <a:ea typeface="微软雅黑" panose="020B0503020204020204" pitchFamily="34" charset="-122"/>
              </a:rPr>
              <a:t>B </a:t>
            </a:r>
            <a:r>
              <a:rPr lang="en-US" altLang="zh-CN" sz="2400" dirty="0">
                <a:solidFill>
                  <a:srgbClr val="C00000"/>
                </a:solidFill>
                <a:latin typeface="微软雅黑" panose="020B0503020204020204" pitchFamily="34" charset="-122"/>
                <a:ea typeface="微软雅黑" panose="020B0503020204020204" pitchFamily="34" charset="-122"/>
              </a:rPr>
              <a:t>log</a:t>
            </a:r>
            <a:r>
              <a:rPr lang="en-US" altLang="zh-CN" sz="2400" baseline="-25000" dirty="0">
                <a:solidFill>
                  <a:srgbClr val="C00000"/>
                </a:solidFill>
                <a:latin typeface="微软雅黑" panose="020B0503020204020204" pitchFamily="34" charset="-122"/>
                <a:ea typeface="微软雅黑" panose="020B0503020204020204" pitchFamily="34" charset="-122"/>
              </a:rPr>
              <a:t>2</a:t>
            </a:r>
            <a:r>
              <a:rPr lang="en-US" altLang="zh-CN" sz="2400" dirty="0">
                <a:solidFill>
                  <a:srgbClr val="C00000"/>
                </a:solidFill>
                <a:latin typeface="微软雅黑" panose="020B0503020204020204" pitchFamily="34" charset="-122"/>
                <a:ea typeface="微软雅黑" panose="020B0503020204020204" pitchFamily="34" charset="-122"/>
              </a:rPr>
              <a:t>V</a:t>
            </a:r>
            <a:r>
              <a:rPr lang="zh-CN" altLang="en-US" sz="2400" dirty="0">
                <a:solidFill>
                  <a:srgbClr val="191919"/>
                </a:solidFill>
                <a:latin typeface="微软雅黑" panose="020B0503020204020204" pitchFamily="34" charset="-122"/>
                <a:ea typeface="微软雅黑" panose="020B0503020204020204" pitchFamily="34" charset="-122"/>
              </a:rPr>
              <a:t>， </a:t>
            </a:r>
            <a:r>
              <a:rPr lang="en-US" altLang="zh-CN" sz="2400" dirty="0">
                <a:solidFill>
                  <a:srgbClr val="191919"/>
                </a:solidFill>
                <a:latin typeface="微软雅黑" panose="020B0503020204020204" pitchFamily="34" charset="-122"/>
                <a:ea typeface="微软雅黑" panose="020B0503020204020204" pitchFamily="34" charset="-122"/>
              </a:rPr>
              <a:t>V</a:t>
            </a:r>
            <a:r>
              <a:rPr lang="zh-CN" altLang="en-US" sz="2400" dirty="0">
                <a:solidFill>
                  <a:srgbClr val="191919"/>
                </a:solidFill>
                <a:latin typeface="微软雅黑" panose="020B0503020204020204" pitchFamily="34" charset="-122"/>
                <a:ea typeface="微软雅黑" panose="020B0503020204020204" pitchFamily="34" charset="-122"/>
              </a:rPr>
              <a:t>是信号电平级数（码元数）。</a:t>
            </a:r>
            <a:endParaRPr lang="en-US" altLang="zh-CN" sz="2400" dirty="0">
              <a:solidFill>
                <a:srgbClr val="191919"/>
              </a:solidFill>
              <a:latin typeface="微软雅黑" panose="020B0503020204020204" pitchFamily="34" charset="-122"/>
              <a:ea typeface="微软雅黑" panose="020B0503020204020204" pitchFamily="34" charset="-122"/>
            </a:endParaRPr>
          </a:p>
          <a:p>
            <a:pPr lvl="1">
              <a:lnSpc>
                <a:spcPct val="100000"/>
              </a:lnSpc>
            </a:pPr>
            <a:r>
              <a:rPr lang="en-US" altLang="zh-CN" sz="2000" dirty="0">
                <a:solidFill>
                  <a:srgbClr val="191919"/>
                </a:solidFill>
                <a:latin typeface="微软雅黑" panose="020B0503020204020204" pitchFamily="34" charset="-122"/>
                <a:ea typeface="微软雅黑" panose="020B0503020204020204" pitchFamily="34" charset="-122"/>
              </a:rPr>
              <a:t>V=2</a:t>
            </a:r>
            <a:r>
              <a:rPr lang="zh-CN" altLang="en-US" sz="2000" dirty="0">
                <a:solidFill>
                  <a:srgbClr val="191919"/>
                </a:solidFill>
                <a:latin typeface="微软雅黑" panose="020B0503020204020204" pitchFamily="34" charset="-122"/>
                <a:ea typeface="微软雅黑" panose="020B0503020204020204" pitchFamily="34" charset="-122"/>
              </a:rPr>
              <a:t>时，</a:t>
            </a:r>
            <a:r>
              <a:rPr lang="en-US" altLang="zh-CN" sz="2000" dirty="0">
                <a:solidFill>
                  <a:srgbClr val="191919"/>
                </a:solidFill>
                <a:latin typeface="微软雅黑" panose="020B0503020204020204" pitchFamily="34" charset="-122"/>
                <a:ea typeface="微软雅黑" panose="020B0503020204020204" pitchFamily="34" charset="-122"/>
              </a:rPr>
              <a:t>2</a:t>
            </a:r>
            <a:r>
              <a:rPr lang="zh-CN" altLang="en-US" sz="2000" dirty="0">
                <a:solidFill>
                  <a:srgbClr val="191919"/>
                </a:solidFill>
                <a:latin typeface="微软雅黑" panose="020B0503020204020204" pitchFamily="34" charset="-122"/>
                <a:ea typeface="微软雅黑" panose="020B0503020204020204" pitchFamily="34" charset="-122"/>
              </a:rPr>
              <a:t>个电平状态（“</a:t>
            </a:r>
            <a:r>
              <a:rPr lang="en-US" altLang="zh-CN" sz="2000" dirty="0">
                <a:solidFill>
                  <a:srgbClr val="191919"/>
                </a:solidFill>
                <a:latin typeface="微软雅黑" panose="020B0503020204020204" pitchFamily="34" charset="-122"/>
                <a:ea typeface="微软雅黑" panose="020B0503020204020204" pitchFamily="34" charset="-122"/>
              </a:rPr>
              <a:t>0</a:t>
            </a:r>
            <a:r>
              <a:rPr lang="zh-CN" altLang="en-US" sz="2000" dirty="0">
                <a:solidFill>
                  <a:srgbClr val="191919"/>
                </a:solidFill>
                <a:latin typeface="微软雅黑" panose="020B0503020204020204" pitchFamily="34" charset="-122"/>
                <a:ea typeface="微软雅黑" panose="020B0503020204020204" pitchFamily="34" charset="-122"/>
              </a:rPr>
              <a:t>”，“</a:t>
            </a:r>
            <a:r>
              <a:rPr lang="en-US" altLang="zh-CN" sz="2000" dirty="0">
                <a:solidFill>
                  <a:srgbClr val="191919"/>
                </a:solidFill>
                <a:latin typeface="微软雅黑" panose="020B0503020204020204" pitchFamily="34" charset="-122"/>
                <a:ea typeface="微软雅黑" panose="020B0503020204020204" pitchFamily="34" charset="-122"/>
              </a:rPr>
              <a:t>1</a:t>
            </a:r>
            <a:r>
              <a:rPr lang="zh-CN" altLang="en-US" sz="2000" dirty="0">
                <a:solidFill>
                  <a:srgbClr val="191919"/>
                </a:solidFill>
                <a:latin typeface="微软雅黑" panose="020B0503020204020204" pitchFamily="34" charset="-122"/>
                <a:ea typeface="微软雅黑" panose="020B0503020204020204" pitchFamily="34" charset="-122"/>
              </a:rPr>
              <a:t>”），此时</a:t>
            </a: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b </a:t>
            </a:r>
            <a:r>
              <a:rPr lang="en-US" altLang="zh-CN" sz="2000" dirty="0">
                <a:latin typeface="微软雅黑" panose="020B0503020204020204" pitchFamily="34" charset="-122"/>
                <a:ea typeface="微软雅黑" panose="020B0503020204020204" pitchFamily="34" charset="-122"/>
              </a:rPr>
              <a:t>= R</a:t>
            </a:r>
            <a:r>
              <a:rPr lang="en-US" altLang="zh-CN" sz="2000" baseline="-25000" dirty="0">
                <a:latin typeface="微软雅黑" panose="020B0503020204020204" pitchFamily="34" charset="-122"/>
                <a:ea typeface="微软雅黑" panose="020B0503020204020204" pitchFamily="34" charset="-122"/>
              </a:rPr>
              <a:t>B </a:t>
            </a:r>
          </a:p>
          <a:p>
            <a:pPr lvl="1">
              <a:lnSpc>
                <a:spcPct val="100000"/>
              </a:lnSpc>
            </a:pPr>
            <a:r>
              <a:rPr lang="en-US" altLang="zh-CN" sz="2000" dirty="0">
                <a:solidFill>
                  <a:srgbClr val="191919"/>
                </a:solidFill>
                <a:latin typeface="微软雅黑" panose="020B0503020204020204" pitchFamily="34" charset="-122"/>
                <a:ea typeface="微软雅黑" panose="020B0503020204020204" pitchFamily="34" charset="-122"/>
              </a:rPr>
              <a:t>V=4</a:t>
            </a:r>
            <a:r>
              <a:rPr lang="zh-CN" altLang="en-US" sz="2000" dirty="0">
                <a:solidFill>
                  <a:srgbClr val="191919"/>
                </a:solidFill>
                <a:latin typeface="微软雅黑" panose="020B0503020204020204" pitchFamily="34" charset="-122"/>
                <a:ea typeface="微软雅黑" panose="020B0503020204020204" pitchFamily="34" charset="-122"/>
              </a:rPr>
              <a:t>时，</a:t>
            </a:r>
            <a:r>
              <a:rPr lang="en-US" altLang="zh-CN" sz="2000" dirty="0">
                <a:solidFill>
                  <a:srgbClr val="191919"/>
                </a:solidFill>
                <a:latin typeface="微软雅黑" panose="020B0503020204020204" pitchFamily="34" charset="-122"/>
                <a:ea typeface="微软雅黑" panose="020B0503020204020204" pitchFamily="34" charset="-122"/>
              </a:rPr>
              <a:t>4</a:t>
            </a:r>
            <a:r>
              <a:rPr lang="zh-CN" altLang="en-US" sz="2000" dirty="0">
                <a:solidFill>
                  <a:srgbClr val="191919"/>
                </a:solidFill>
                <a:latin typeface="微软雅黑" panose="020B0503020204020204" pitchFamily="34" charset="-122"/>
                <a:ea typeface="微软雅黑" panose="020B0503020204020204" pitchFamily="34" charset="-122"/>
              </a:rPr>
              <a:t>个电平状态（ “</a:t>
            </a:r>
            <a:r>
              <a:rPr lang="en-US" altLang="zh-CN" sz="2000" dirty="0">
                <a:solidFill>
                  <a:srgbClr val="191919"/>
                </a:solidFill>
                <a:latin typeface="微软雅黑" panose="020B0503020204020204" pitchFamily="34" charset="-122"/>
                <a:ea typeface="微软雅黑" panose="020B0503020204020204" pitchFamily="34" charset="-122"/>
              </a:rPr>
              <a:t>00”</a:t>
            </a:r>
            <a:r>
              <a:rPr lang="zh-CN" altLang="en-US" sz="2000" dirty="0">
                <a:solidFill>
                  <a:srgbClr val="191919"/>
                </a:solidFill>
                <a:latin typeface="微软雅黑" panose="020B0503020204020204" pitchFamily="34" charset="-122"/>
                <a:ea typeface="微软雅黑" panose="020B0503020204020204" pitchFamily="34" charset="-122"/>
              </a:rPr>
              <a:t>，“</a:t>
            </a:r>
            <a:r>
              <a:rPr lang="en-US" altLang="zh-CN" sz="2000" dirty="0">
                <a:solidFill>
                  <a:srgbClr val="191919"/>
                </a:solidFill>
                <a:latin typeface="微软雅黑" panose="020B0503020204020204" pitchFamily="34" charset="-122"/>
                <a:ea typeface="微软雅黑" panose="020B0503020204020204" pitchFamily="34" charset="-122"/>
              </a:rPr>
              <a:t>01”</a:t>
            </a:r>
            <a:r>
              <a:rPr lang="zh-CN" altLang="en-US" sz="2000" dirty="0">
                <a:solidFill>
                  <a:srgbClr val="191919"/>
                </a:solidFill>
                <a:latin typeface="微软雅黑" panose="020B0503020204020204" pitchFamily="34" charset="-122"/>
                <a:ea typeface="微软雅黑" panose="020B0503020204020204" pitchFamily="34" charset="-122"/>
              </a:rPr>
              <a:t>，“</a:t>
            </a:r>
            <a:r>
              <a:rPr lang="en-US" altLang="zh-CN" sz="2000" dirty="0">
                <a:solidFill>
                  <a:srgbClr val="191919"/>
                </a:solidFill>
                <a:latin typeface="微软雅黑" panose="020B0503020204020204" pitchFamily="34" charset="-122"/>
                <a:ea typeface="微软雅黑" panose="020B0503020204020204" pitchFamily="34" charset="-122"/>
              </a:rPr>
              <a:t>10”</a:t>
            </a:r>
            <a:r>
              <a:rPr lang="zh-CN" altLang="en-US" sz="2000" dirty="0">
                <a:solidFill>
                  <a:srgbClr val="191919"/>
                </a:solidFill>
                <a:latin typeface="微软雅黑" panose="020B0503020204020204" pitchFamily="34" charset="-122"/>
                <a:ea typeface="微软雅黑" panose="020B0503020204020204" pitchFamily="34" charset="-122"/>
              </a:rPr>
              <a:t>，“</a:t>
            </a:r>
            <a:r>
              <a:rPr lang="en-US" altLang="zh-CN" sz="2000" dirty="0">
                <a:solidFill>
                  <a:srgbClr val="191919"/>
                </a:solidFill>
                <a:latin typeface="微软雅黑" panose="020B0503020204020204" pitchFamily="34" charset="-122"/>
                <a:ea typeface="微软雅黑" panose="020B0503020204020204" pitchFamily="34" charset="-122"/>
              </a:rPr>
              <a:t>11” </a:t>
            </a:r>
            <a:r>
              <a:rPr lang="zh-CN" altLang="en-US" sz="2000" dirty="0">
                <a:solidFill>
                  <a:srgbClr val="191919"/>
                </a:solidFill>
                <a:latin typeface="微软雅黑" panose="020B0503020204020204" pitchFamily="34" charset="-122"/>
                <a:ea typeface="微软雅黑" panose="020B0503020204020204" pitchFamily="34" charset="-122"/>
              </a:rPr>
              <a:t>），此时</a:t>
            </a:r>
            <a:r>
              <a:rPr lang="en-US" altLang="zh-CN" sz="2000" dirty="0">
                <a:latin typeface="微软雅黑" panose="020B0503020204020204" pitchFamily="34" charset="-122"/>
                <a:ea typeface="微软雅黑" panose="020B0503020204020204" pitchFamily="34" charset="-122"/>
              </a:rPr>
              <a:t>R</a:t>
            </a:r>
            <a:r>
              <a:rPr lang="en-US" altLang="zh-CN" sz="2000" baseline="-25000" dirty="0">
                <a:latin typeface="微软雅黑" panose="020B0503020204020204" pitchFamily="34" charset="-122"/>
                <a:ea typeface="微软雅黑" panose="020B0503020204020204" pitchFamily="34" charset="-122"/>
              </a:rPr>
              <a:t>b </a:t>
            </a:r>
            <a:r>
              <a:rPr lang="en-US" altLang="zh-CN" sz="2000" dirty="0">
                <a:latin typeface="微软雅黑" panose="020B0503020204020204" pitchFamily="34" charset="-122"/>
                <a:ea typeface="微软雅黑" panose="020B0503020204020204" pitchFamily="34" charset="-122"/>
              </a:rPr>
              <a:t>=2 R</a:t>
            </a:r>
            <a:r>
              <a:rPr lang="en-US" altLang="zh-CN" sz="2000" baseline="-25000" dirty="0">
                <a:latin typeface="微软雅黑" panose="020B0503020204020204" pitchFamily="34" charset="-122"/>
                <a:ea typeface="微软雅黑" panose="020B0503020204020204" pitchFamily="34" charset="-122"/>
              </a:rPr>
              <a:t>B </a:t>
            </a:r>
            <a:endParaRPr lang="en-US" altLang="zh-CN" sz="2000" dirty="0">
              <a:solidFill>
                <a:srgbClr val="191919"/>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17E53183-8969-41A1-8919-BA9600005BB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zh-CN" altLang="en-US" dirty="0">
                <a:hlinkClick r:id="rId3" action="ppaction://hlinksldjump"/>
              </a:rPr>
              <a:t>比特率和波特率</a:t>
            </a:r>
            <a:endParaRPr lang="zh-CN" altLang="en-US" dirty="0"/>
          </a:p>
        </p:txBody>
      </p:sp>
    </p:spTree>
    <p:extLst>
      <p:ext uri="{BB962C8B-B14F-4D97-AF65-F5344CB8AC3E}">
        <p14:creationId xmlns:p14="http://schemas.microsoft.com/office/powerpoint/2010/main" val="1605604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724907" y="1039382"/>
            <a:ext cx="11180038" cy="4700690"/>
          </a:xfrm>
        </p:spPr>
        <p:txBody>
          <a:bodyPr>
            <a:normAutofit/>
          </a:bodyPr>
          <a:lstStyle/>
          <a:p>
            <a:r>
              <a:rPr lang="en-US" altLang="zh-CN" sz="2400" b="1" dirty="0">
                <a:solidFill>
                  <a:srgbClr val="0000FF"/>
                </a:solidFill>
                <a:ea typeface="宋体" panose="02010600030101010101" pitchFamily="2" charset="-122"/>
              </a:rPr>
              <a:t>Nyquist</a:t>
            </a:r>
            <a:r>
              <a:rPr lang="en-US" altLang="zh-CN" sz="2400" dirty="0">
                <a:ea typeface="宋体" panose="02010600030101010101" pitchFamily="2" charset="-122"/>
              </a:rPr>
              <a:t>’s theorem relates the data rate to the bandwidth (B) and number of signal levels (V) for a noiseless channel</a:t>
            </a:r>
          </a:p>
          <a:p>
            <a:pPr marL="0" indent="0">
              <a:lnSpc>
                <a:spcPct val="100000"/>
              </a:lnSpc>
              <a:buNone/>
            </a:pPr>
            <a:r>
              <a:rPr lang="en-US" altLang="zh-CN" sz="1800" dirty="0">
                <a:latin typeface="微软雅黑" panose="020B0503020204020204" pitchFamily="34" charset="-122"/>
                <a:ea typeface="微软雅黑" panose="020B0503020204020204" pitchFamily="34" charset="-122"/>
              </a:rPr>
              <a:t>   Nyquist</a:t>
            </a:r>
            <a:r>
              <a:rPr lang="zh-CN" altLang="en-US" sz="1800" dirty="0">
                <a:latin typeface="微软雅黑" panose="020B0503020204020204" pitchFamily="34" charset="-122"/>
                <a:ea typeface="微软雅黑" panose="020B0503020204020204" pitchFamily="34" charset="-122"/>
              </a:rPr>
              <a:t>定理（</a:t>
            </a:r>
            <a:r>
              <a:rPr lang="en-US" altLang="zh-CN" sz="1800" dirty="0">
                <a:latin typeface="微软雅黑" panose="020B0503020204020204" pitchFamily="34" charset="-122"/>
                <a:ea typeface="微软雅黑" panose="020B0503020204020204" pitchFamily="34" charset="-122"/>
              </a:rPr>
              <a:t>1924</a:t>
            </a:r>
            <a:r>
              <a:rPr lang="zh-CN" altLang="en-US" sz="1800" dirty="0">
                <a:latin typeface="微软雅黑" panose="020B0503020204020204" pitchFamily="34" charset="-122"/>
                <a:ea typeface="微软雅黑" panose="020B0503020204020204" pitchFamily="34" charset="-122"/>
              </a:rPr>
              <a:t>年）：</a:t>
            </a:r>
            <a:r>
              <a:rPr lang="zh-CN" altLang="en-US" sz="1800" b="1" dirty="0">
                <a:solidFill>
                  <a:srgbClr val="FF0000"/>
                </a:solidFill>
                <a:latin typeface="微软雅黑" panose="020B0503020204020204" pitchFamily="34" charset="-122"/>
                <a:ea typeface="微软雅黑" panose="020B0503020204020204" pitchFamily="34" charset="-122"/>
              </a:rPr>
              <a:t>无噪声的</a:t>
            </a:r>
            <a:r>
              <a:rPr lang="zh-CN" altLang="en-US" sz="1800" dirty="0">
                <a:solidFill>
                  <a:srgbClr val="FF0000"/>
                </a:solidFill>
                <a:latin typeface="微软雅黑" panose="020B0503020204020204" pitchFamily="34" charset="-122"/>
                <a:ea typeface="微软雅黑" panose="020B0503020204020204" pitchFamily="34" charset="-122"/>
              </a:rPr>
              <a:t>理想低通信道</a:t>
            </a:r>
            <a:r>
              <a:rPr lang="zh-CN" altLang="en-US" sz="1800" baseline="30000" dirty="0">
                <a:solidFill>
                  <a:srgbClr val="FF0000"/>
                </a:solidFill>
                <a:latin typeface="微软雅黑" panose="020B0503020204020204" pitchFamily="34" charset="-122"/>
                <a:ea typeface="微软雅黑" panose="020B0503020204020204" pitchFamily="34" charset="-122"/>
              </a:rPr>
              <a:t>注</a:t>
            </a:r>
            <a:r>
              <a:rPr lang="en-US" altLang="zh-CN" sz="1800" baseline="30000" dirty="0">
                <a:solidFill>
                  <a:srgbClr val="FF0000"/>
                </a:solidFill>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，若带宽为</a:t>
            </a:r>
            <a:r>
              <a:rPr lang="en-US" altLang="zh-CN" sz="1800" dirty="0">
                <a:latin typeface="微软雅黑" panose="020B0503020204020204" pitchFamily="34" charset="-122"/>
                <a:ea typeface="微软雅黑" panose="020B0503020204020204" pitchFamily="34" charset="-122"/>
              </a:rPr>
              <a:t>B (Hz)</a:t>
            </a:r>
            <a:r>
              <a:rPr lang="zh-CN" altLang="en-US" sz="1800" dirty="0">
                <a:latin typeface="微软雅黑" panose="020B0503020204020204" pitchFamily="34" charset="-122"/>
                <a:ea typeface="微软雅黑" panose="020B0503020204020204" pitchFamily="34" charset="-122"/>
              </a:rPr>
              <a:t>，信号电平为</a:t>
            </a:r>
            <a:r>
              <a:rPr lang="en-US" altLang="zh-CN" sz="1800" dirty="0">
                <a:latin typeface="微软雅黑" panose="020B0503020204020204" pitchFamily="34" charset="-122"/>
                <a:ea typeface="微软雅黑" panose="020B0503020204020204" pitchFamily="34" charset="-122"/>
              </a:rPr>
              <a:t>V</a:t>
            </a:r>
            <a:r>
              <a:rPr lang="zh-CN" altLang="en-US" sz="1800" dirty="0">
                <a:latin typeface="微软雅黑" panose="020B0503020204020204" pitchFamily="34" charset="-122"/>
                <a:ea typeface="微软雅黑" panose="020B0503020204020204" pitchFamily="34" charset="-122"/>
              </a:rPr>
              <a:t>级（码元数），则最大数据传输速率</a:t>
            </a:r>
            <a:r>
              <a:rPr lang="zh-CN" altLang="en-US" sz="1800" dirty="0">
                <a:latin typeface="Arial" panose="020B0604020202020204" pitchFamily="34" charset="0"/>
                <a:ea typeface="微软雅黑" panose="020B0503020204020204" pitchFamily="34" charset="-122"/>
              </a:rPr>
              <a:t>（信道容量）</a:t>
            </a:r>
            <a:r>
              <a:rPr lang="zh-CN" altLang="en-US" sz="1800" dirty="0">
                <a:latin typeface="微软雅黑" panose="020B0503020204020204" pitchFamily="34" charset="-122"/>
                <a:ea typeface="微软雅黑" panose="020B0503020204020204" pitchFamily="34" charset="-122"/>
              </a:rPr>
              <a:t>为：</a:t>
            </a:r>
            <a:endParaRPr lang="en-US" altLang="zh-CN" sz="1800" dirty="0">
              <a:latin typeface="微软雅黑" panose="020B0503020204020204" pitchFamily="34" charset="-122"/>
              <a:ea typeface="微软雅黑" panose="020B0503020204020204" pitchFamily="34" charset="-122"/>
            </a:endParaRPr>
          </a:p>
          <a:p>
            <a:endParaRPr lang="en-US" altLang="zh-CN" sz="2400" dirty="0">
              <a:ea typeface="宋体" panose="02010600030101010101" pitchFamily="2" charset="-122"/>
            </a:endParaRPr>
          </a:p>
          <a:p>
            <a:pPr>
              <a:lnSpc>
                <a:spcPct val="100000"/>
              </a:lnSpc>
            </a:pPr>
            <a:endParaRPr lang="en-US" altLang="zh-CN" sz="1050" b="1" dirty="0">
              <a:solidFill>
                <a:srgbClr val="0000FF"/>
              </a:solidFill>
              <a:ea typeface="宋体" panose="02010600030101010101" pitchFamily="2" charset="-122"/>
            </a:endParaRPr>
          </a:p>
          <a:p>
            <a:pPr>
              <a:lnSpc>
                <a:spcPct val="100000"/>
              </a:lnSpc>
            </a:pPr>
            <a:endParaRPr lang="en-US" altLang="zh-CN" sz="1050" b="1" dirty="0">
              <a:solidFill>
                <a:srgbClr val="0000FF"/>
              </a:solidFill>
              <a:ea typeface="宋体" panose="02010600030101010101" pitchFamily="2" charset="-122"/>
            </a:endParaRPr>
          </a:p>
          <a:p>
            <a:pPr>
              <a:lnSpc>
                <a:spcPct val="100000"/>
              </a:lnSpc>
            </a:pPr>
            <a:endParaRPr lang="en-US" altLang="zh-CN" sz="1050" b="1" dirty="0">
              <a:solidFill>
                <a:srgbClr val="0000FF"/>
              </a:solidFill>
              <a:ea typeface="宋体" panose="02010600030101010101" pitchFamily="2" charset="-122"/>
            </a:endParaRPr>
          </a:p>
          <a:p>
            <a:pPr marL="0" indent="0">
              <a:lnSpc>
                <a:spcPct val="100000"/>
              </a:lnSpc>
              <a:buNone/>
            </a:pPr>
            <a:endParaRPr lang="en-US" altLang="zh-CN" sz="1050" b="1" dirty="0">
              <a:solidFill>
                <a:srgbClr val="0000FF"/>
              </a:solidFill>
              <a:ea typeface="宋体" panose="02010600030101010101" pitchFamily="2" charset="-122"/>
            </a:endParaRPr>
          </a:p>
          <a:p>
            <a:pPr>
              <a:lnSpc>
                <a:spcPct val="100000"/>
              </a:lnSpc>
            </a:pPr>
            <a:r>
              <a:rPr lang="en-US" altLang="zh-CN" sz="2400" b="1" dirty="0">
                <a:solidFill>
                  <a:srgbClr val="0000FF"/>
                </a:solidFill>
                <a:ea typeface="宋体" panose="02010600030101010101" pitchFamily="2" charset="-122"/>
              </a:rPr>
              <a:t>Shannon</a:t>
            </a:r>
            <a:r>
              <a:rPr lang="en-US" altLang="zh-CN" sz="2400" dirty="0">
                <a:ea typeface="宋体" panose="02010600030101010101" pitchFamily="2" charset="-122"/>
              </a:rPr>
              <a:t>‘s theorem relates the data rate to the bandwidth (B) and signal strength (S) relative to the noise (N):</a:t>
            </a:r>
            <a:br>
              <a:rPr lang="en-US" altLang="zh-CN" sz="2400" dirty="0">
                <a:ea typeface="宋体" panose="02010600030101010101" pitchFamily="2" charset="-122"/>
              </a:rPr>
            </a:br>
            <a:r>
              <a:rPr lang="zh-CN" altLang="en-US" sz="1800" dirty="0">
                <a:latin typeface="Arial" panose="020B0604020202020204" pitchFamily="34" charset="0"/>
                <a:ea typeface="微软雅黑" panose="020B0503020204020204" pitchFamily="34" charset="-122"/>
              </a:rPr>
              <a:t>香农定理（</a:t>
            </a:r>
            <a:r>
              <a:rPr lang="en-US" altLang="zh-CN" sz="1800" dirty="0">
                <a:latin typeface="Arial" panose="020B0604020202020204" pitchFamily="34" charset="0"/>
                <a:ea typeface="微软雅黑" panose="020B0503020204020204" pitchFamily="34" charset="-122"/>
              </a:rPr>
              <a:t>1948</a:t>
            </a:r>
            <a:r>
              <a:rPr lang="zh-CN" altLang="en-US" sz="1800" dirty="0">
                <a:latin typeface="Arial" panose="020B0604020202020204" pitchFamily="34" charset="0"/>
                <a:ea typeface="微软雅黑" panose="020B0503020204020204" pitchFamily="34" charset="-122"/>
              </a:rPr>
              <a:t>年）：</a:t>
            </a:r>
            <a:r>
              <a:rPr lang="en-US" altLang="zh-CN" sz="1800" dirty="0">
                <a:latin typeface="Arial" panose="020B0604020202020204" pitchFamily="34" charset="0"/>
                <a:ea typeface="微软雅黑" panose="020B0503020204020204" pitchFamily="34" charset="-122"/>
              </a:rPr>
              <a:t>S</a:t>
            </a:r>
            <a:r>
              <a:rPr lang="zh-CN" altLang="en-US" sz="1800" dirty="0">
                <a:latin typeface="Arial" panose="020B0604020202020204" pitchFamily="34" charset="0"/>
                <a:ea typeface="微软雅黑" panose="020B0503020204020204" pitchFamily="34" charset="-122"/>
              </a:rPr>
              <a:t>为信号功率，</a:t>
            </a:r>
            <a:r>
              <a:rPr lang="en-US" altLang="zh-CN" sz="1800" dirty="0">
                <a:latin typeface="Arial" panose="020B0604020202020204" pitchFamily="34" charset="0"/>
                <a:ea typeface="微软雅黑" panose="020B0503020204020204" pitchFamily="34" charset="-122"/>
              </a:rPr>
              <a:t>N</a:t>
            </a:r>
            <a:r>
              <a:rPr lang="zh-CN" altLang="en-US" sz="1800" dirty="0">
                <a:latin typeface="Arial" panose="020B0604020202020204" pitchFamily="34" charset="0"/>
                <a:ea typeface="微软雅黑" panose="020B0503020204020204" pitchFamily="34" charset="-122"/>
              </a:rPr>
              <a:t>为噪声功率，</a:t>
            </a:r>
            <a:r>
              <a:rPr lang="en-US" altLang="zh-CN" sz="1800" dirty="0">
                <a:latin typeface="Arial" panose="020B0604020202020204" pitchFamily="34" charset="0"/>
                <a:ea typeface="微软雅黑" panose="020B0503020204020204" pitchFamily="34" charset="-122"/>
              </a:rPr>
              <a:t>S/N</a:t>
            </a:r>
            <a:r>
              <a:rPr lang="zh-CN" altLang="en-US" sz="1800" dirty="0">
                <a:latin typeface="Arial" panose="020B0604020202020204" pitchFamily="34" charset="0"/>
                <a:ea typeface="微软雅黑" panose="020B0503020204020204" pitchFamily="34" charset="-122"/>
              </a:rPr>
              <a:t>称</a:t>
            </a:r>
            <a:r>
              <a:rPr lang="zh-CN" altLang="en-US" sz="1800">
                <a:latin typeface="Arial" panose="020B0604020202020204" pitchFamily="34" charset="0"/>
                <a:ea typeface="微软雅黑" panose="020B0503020204020204" pitchFamily="34" charset="-122"/>
              </a:rPr>
              <a:t>为</a:t>
            </a:r>
            <a:r>
              <a:rPr lang="zh-CN" altLang="en-US" sz="1800" dirty="0">
                <a:latin typeface="Arial" panose="020B0604020202020204" pitchFamily="34" charset="0"/>
                <a:ea typeface="微软雅黑" panose="020B0503020204020204" pitchFamily="34" charset="-122"/>
              </a:rPr>
              <a:t>信噪比（通常</a:t>
            </a:r>
            <a:r>
              <a:rPr lang="en-US" altLang="zh-CN" sz="1800" dirty="0">
                <a:latin typeface="Arial" panose="020B0604020202020204" pitchFamily="34" charset="0"/>
                <a:ea typeface="微软雅黑" panose="020B0503020204020204" pitchFamily="34" charset="-122"/>
              </a:rPr>
              <a:t>10log</a:t>
            </a:r>
            <a:r>
              <a:rPr lang="en-US" altLang="zh-CN" sz="1800" baseline="-25000" dirty="0">
                <a:latin typeface="Arial" panose="020B0604020202020204" pitchFamily="34" charset="0"/>
                <a:ea typeface="微软雅黑" panose="020B0503020204020204" pitchFamily="34" charset="-122"/>
              </a:rPr>
              <a:t>10</a:t>
            </a:r>
            <a:r>
              <a:rPr lang="en-US" altLang="zh-CN" sz="1800" dirty="0">
                <a:latin typeface="Arial" panose="020B0604020202020204" pitchFamily="34" charset="0"/>
                <a:ea typeface="微软雅黑" panose="020B0503020204020204" pitchFamily="34" charset="-122"/>
              </a:rPr>
              <a:t>S/N (dB)</a:t>
            </a:r>
            <a:r>
              <a:rPr lang="zh-CN" altLang="en-US" sz="1800" dirty="0">
                <a:latin typeface="Arial" panose="020B0604020202020204" pitchFamily="34" charset="0"/>
                <a:ea typeface="微软雅黑" panose="020B0503020204020204" pitchFamily="34" charset="-122"/>
              </a:rPr>
              <a:t>，比如</a:t>
            </a:r>
            <a:r>
              <a:rPr lang="en-US" altLang="zh-CN" sz="1800" dirty="0">
                <a:latin typeface="Arial" panose="020B0604020202020204" pitchFamily="34" charset="0"/>
                <a:ea typeface="微软雅黑" panose="020B0503020204020204" pitchFamily="34" charset="-122"/>
              </a:rPr>
              <a:t>S/N=1000</a:t>
            </a:r>
            <a:r>
              <a:rPr lang="zh-CN" altLang="en-US" sz="1800" dirty="0">
                <a:latin typeface="Arial" panose="020B0604020202020204" pitchFamily="34" charset="0"/>
                <a:ea typeface="微软雅黑" panose="020B0503020204020204" pitchFamily="34" charset="-122"/>
              </a:rPr>
              <a:t>则为</a:t>
            </a:r>
            <a:r>
              <a:rPr lang="en-US" altLang="zh-CN" sz="1800" dirty="0">
                <a:latin typeface="Arial" panose="020B0604020202020204" pitchFamily="34" charset="0"/>
                <a:ea typeface="微软雅黑" panose="020B0503020204020204" pitchFamily="34" charset="-122"/>
              </a:rPr>
              <a:t>30dB</a:t>
            </a:r>
            <a:r>
              <a:rPr lang="zh-CN" altLang="en-US" sz="1800" dirty="0">
                <a:latin typeface="Arial" panose="020B0604020202020204" pitchFamily="34" charset="0"/>
                <a:ea typeface="微软雅黑" panose="020B0503020204020204" pitchFamily="34" charset="-122"/>
              </a:rPr>
              <a:t>）。信噪比为</a:t>
            </a:r>
            <a:r>
              <a:rPr lang="en-US" altLang="zh-CN" sz="1800" dirty="0">
                <a:latin typeface="Arial" panose="020B0604020202020204" pitchFamily="34" charset="0"/>
                <a:ea typeface="微软雅黑" panose="020B0503020204020204" pitchFamily="34" charset="-122"/>
              </a:rPr>
              <a:t>S/N</a:t>
            </a:r>
            <a:r>
              <a:rPr lang="zh-CN" altLang="en-US" sz="1800" dirty="0">
                <a:latin typeface="Arial" panose="020B0604020202020204" pitchFamily="34" charset="0"/>
                <a:ea typeface="微软雅黑" panose="020B0503020204020204" pitchFamily="34" charset="-122"/>
              </a:rPr>
              <a:t>的信道，若带宽为</a:t>
            </a:r>
            <a:r>
              <a:rPr lang="en-US" altLang="zh-CN" sz="1800" dirty="0">
                <a:latin typeface="Arial" panose="020B0604020202020204" pitchFamily="34" charset="0"/>
                <a:ea typeface="微软雅黑" panose="020B0503020204020204" pitchFamily="34" charset="-122"/>
              </a:rPr>
              <a:t>B(Hz)</a:t>
            </a:r>
            <a:r>
              <a:rPr lang="zh-CN" altLang="en-US" sz="1800" dirty="0">
                <a:latin typeface="Arial" panose="020B0604020202020204" pitchFamily="34" charset="0"/>
                <a:ea typeface="微软雅黑" panose="020B0503020204020204" pitchFamily="34" charset="-122"/>
              </a:rPr>
              <a:t>，则最大数据传输速率（信道容量）为：</a:t>
            </a:r>
            <a:endParaRPr lang="en-US" altLang="zh-CN" sz="1800" dirty="0">
              <a:latin typeface="Arial" panose="020B0604020202020204" pitchFamily="34" charset="0"/>
              <a:ea typeface="微软雅黑" panose="020B0503020204020204" pitchFamily="34" charset="-122"/>
            </a:endParaRPr>
          </a:p>
        </p:txBody>
      </p:sp>
      <p:sp>
        <p:nvSpPr>
          <p:cNvPr id="46084"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16" name="TextBox 15"/>
          <p:cNvSpPr txBox="1"/>
          <p:nvPr/>
        </p:nvSpPr>
        <p:spPr>
          <a:xfrm>
            <a:off x="3084849" y="2610443"/>
            <a:ext cx="5600700" cy="461665"/>
          </a:xfrm>
          <a:prstGeom prst="rect">
            <a:avLst/>
          </a:prstGeom>
          <a:solidFill>
            <a:schemeClr val="bg1">
              <a:lumMod val="95000"/>
            </a:schemeClr>
          </a:solidFill>
          <a:ln>
            <a:solidFill>
              <a:schemeClr val="tx1"/>
            </a:solidFill>
          </a:ln>
        </p:spPr>
        <p:txBody>
          <a:bodyPr wrap="square">
            <a:spAutoFit/>
          </a:bodyPr>
          <a:lstStyle/>
          <a:p>
            <a:pPr eaLnBrk="1" hangingPunct="1">
              <a:defRPr/>
            </a:pPr>
            <a:r>
              <a:rPr lang="en-US" sz="2400" dirty="0">
                <a:latin typeface="Arial" charset="0"/>
                <a:cs typeface="Arial" charset="0"/>
              </a:rPr>
              <a:t>Max. data rate = 2B log</a:t>
            </a:r>
            <a:r>
              <a:rPr lang="en-US" sz="2400" baseline="-25000" dirty="0">
                <a:latin typeface="Arial" charset="0"/>
                <a:cs typeface="Arial" charset="0"/>
              </a:rPr>
              <a:t>2</a:t>
            </a:r>
            <a:r>
              <a:rPr lang="en-US" sz="2400" dirty="0">
                <a:latin typeface="Arial" charset="0"/>
                <a:cs typeface="Arial" charset="0"/>
              </a:rPr>
              <a:t>V bits/sec</a:t>
            </a:r>
          </a:p>
        </p:txBody>
      </p:sp>
      <p:sp>
        <p:nvSpPr>
          <p:cNvPr id="17" name="TextBox 16"/>
          <p:cNvSpPr txBox="1"/>
          <p:nvPr/>
        </p:nvSpPr>
        <p:spPr>
          <a:xfrm>
            <a:off x="2813050" y="5712056"/>
            <a:ext cx="6565900" cy="461665"/>
          </a:xfrm>
          <a:prstGeom prst="rect">
            <a:avLst/>
          </a:prstGeom>
          <a:solidFill>
            <a:schemeClr val="bg1">
              <a:lumMod val="95000"/>
            </a:schemeClr>
          </a:solidFill>
          <a:ln>
            <a:solidFill>
              <a:schemeClr val="tx1"/>
            </a:solidFill>
          </a:ln>
        </p:spPr>
        <p:txBody>
          <a:bodyPr anchor="ctr">
            <a:spAutoFit/>
          </a:bodyPr>
          <a:lstStyle/>
          <a:p>
            <a:pPr eaLnBrk="1" hangingPunct="1">
              <a:defRPr/>
            </a:pPr>
            <a:r>
              <a:rPr lang="en-US" sz="2400" dirty="0">
                <a:latin typeface="Arial" charset="0"/>
                <a:cs typeface="Arial" charset="0"/>
              </a:rPr>
              <a:t>Max. data rate = B log</a:t>
            </a:r>
            <a:r>
              <a:rPr lang="en-US" sz="2400" baseline="-25000" dirty="0">
                <a:latin typeface="Arial" charset="0"/>
                <a:cs typeface="Arial" charset="0"/>
              </a:rPr>
              <a:t>2</a:t>
            </a:r>
            <a:r>
              <a:rPr lang="en-US" sz="2400" dirty="0">
                <a:latin typeface="Arial" charset="0"/>
                <a:cs typeface="Arial" charset="0"/>
              </a:rPr>
              <a:t>(1 + S/N) bits/sec</a:t>
            </a:r>
          </a:p>
        </p:txBody>
      </p:sp>
      <p:sp>
        <p:nvSpPr>
          <p:cNvPr id="2" name="标题 1">
            <a:extLst>
              <a:ext uri="{FF2B5EF4-FFF2-40B4-BE49-F238E27FC236}">
                <a16:creationId xmlns:a16="http://schemas.microsoft.com/office/drawing/2014/main" id="{17E53183-8969-41A1-8919-BA9600005BB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Maximum Data Rate of a Channel</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C6B5877E-71E7-42EA-9529-7104167DE630}"/>
              </a:ext>
            </a:extLst>
          </p:cNvPr>
          <p:cNvSpPr txBox="1"/>
          <p:nvPr/>
        </p:nvSpPr>
        <p:spPr>
          <a:xfrm>
            <a:off x="853171" y="3274925"/>
            <a:ext cx="10613922" cy="338554"/>
          </a:xfrm>
          <a:prstGeom prst="rect">
            <a:avLst/>
          </a:prstGeom>
          <a:noFill/>
        </p:spPr>
        <p:txBody>
          <a:bodyPr wrap="square">
            <a:spAutoFit/>
          </a:bodyPr>
          <a:lstStyle/>
          <a:p>
            <a:r>
              <a:rPr lang="zh-CN" altLang="en-US" sz="1600" b="0" i="0" dirty="0">
                <a:solidFill>
                  <a:srgbClr val="333333"/>
                </a:solidFill>
                <a:effectLst/>
                <a:latin typeface="微软雅黑" panose="020B0503020204020204" pitchFamily="34" charset="-122"/>
                <a:ea typeface="微软雅黑" panose="020B0503020204020204" pitchFamily="34" charset="-122"/>
              </a:rPr>
              <a:t>注</a:t>
            </a:r>
            <a:r>
              <a:rPr lang="en-US" altLang="zh-CN" sz="1600" b="0" i="0" dirty="0">
                <a:solidFill>
                  <a:srgbClr val="333333"/>
                </a:solidFill>
                <a:effectLst/>
                <a:latin typeface="微软雅黑" panose="020B0503020204020204" pitchFamily="34" charset="-122"/>
                <a:ea typeface="微软雅黑" panose="020B0503020204020204" pitchFamily="34" charset="-122"/>
              </a:rPr>
              <a:t>1</a:t>
            </a:r>
            <a:r>
              <a:rPr lang="zh-CN" altLang="en-US" sz="1600" b="0" i="0" dirty="0">
                <a:solidFill>
                  <a:srgbClr val="333333"/>
                </a:solidFill>
                <a:effectLst/>
                <a:latin typeface="微软雅黑" panose="020B0503020204020204" pitchFamily="34" charset="-122"/>
                <a:ea typeface="微软雅黑" panose="020B0503020204020204" pitchFamily="34" charset="-122"/>
              </a:rPr>
              <a:t>：</a:t>
            </a:r>
            <a:r>
              <a:rPr lang="zh-CN" altLang="en-US" sz="1600" b="0" i="0" dirty="0">
                <a:solidFill>
                  <a:srgbClr val="FF0000"/>
                </a:solidFill>
                <a:effectLst/>
                <a:latin typeface="微软雅黑" panose="020B0503020204020204" pitchFamily="34" charset="-122"/>
                <a:ea typeface="微软雅黑" panose="020B0503020204020204" pitchFamily="34" charset="-122"/>
              </a:rPr>
              <a:t>理想低通信道</a:t>
            </a:r>
            <a:r>
              <a:rPr lang="zh-CN" altLang="en-US" sz="1600" b="0" i="0" dirty="0">
                <a:solidFill>
                  <a:srgbClr val="333333"/>
                </a:solidFill>
                <a:effectLst/>
                <a:latin typeface="微软雅黑" panose="020B0503020204020204" pitchFamily="34" charset="-122"/>
                <a:ea typeface="微软雅黑" panose="020B0503020204020204" pitchFamily="34" charset="-122"/>
              </a:rPr>
              <a:t>就是信号的所有低频分量，只要其频率不超过某个上限值，都能够不失真地通过此信道</a:t>
            </a:r>
            <a:endParaRPr lang="zh-CN" altLang="en-US" sz="16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84C39DB7-82CD-400D-AB37-14753BAFB209}"/>
              </a:ext>
            </a:extLst>
          </p:cNvPr>
          <p:cNvSpPr/>
          <p:nvPr/>
        </p:nvSpPr>
        <p:spPr>
          <a:xfrm>
            <a:off x="9863721" y="2438323"/>
            <a:ext cx="1545631" cy="54128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C00000"/>
                </a:solidFill>
                <a:effectLst/>
                <a:latin typeface="微软雅黑" panose="020B0503020204020204" pitchFamily="34" charset="-122"/>
                <a:ea typeface="微软雅黑" panose="020B0503020204020204" pitchFamily="34" charset="-122"/>
              </a:rPr>
              <a:t>无噪声信道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A3C990F0-80EE-4795-B0DE-970C500D746A}"/>
              </a:ext>
            </a:extLst>
          </p:cNvPr>
          <p:cNvSpPr/>
          <p:nvPr/>
        </p:nvSpPr>
        <p:spPr>
          <a:xfrm>
            <a:off x="9863721" y="5655278"/>
            <a:ext cx="1545631" cy="54128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C00000"/>
                </a:solidFill>
                <a:effectLst/>
                <a:latin typeface="微软雅黑" panose="020B0503020204020204" pitchFamily="34" charset="-122"/>
                <a:ea typeface="微软雅黑" panose="020B0503020204020204" pitchFamily="34" charset="-122"/>
              </a:rPr>
              <a:t>有噪声信道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2C511711-EDB6-4B76-94D5-447AEF9F7DD1}"/>
              </a:ext>
            </a:extLst>
          </p:cNvPr>
          <p:cNvSpPr txBox="1"/>
          <p:nvPr/>
        </p:nvSpPr>
        <p:spPr>
          <a:xfrm>
            <a:off x="724907" y="5741254"/>
            <a:ext cx="2060349" cy="369332"/>
          </a:xfrm>
          <a:prstGeom prst="rect">
            <a:avLst/>
          </a:prstGeom>
          <a:noFill/>
        </p:spPr>
        <p:txBody>
          <a:bodyPr wrap="square">
            <a:spAutoFit/>
          </a:bodyPr>
          <a:lstStyle/>
          <a:p>
            <a:r>
              <a:rPr lang="zh-CN" altLang="en-US" b="0" i="0" dirty="0">
                <a:solidFill>
                  <a:srgbClr val="191919"/>
                </a:solidFill>
                <a:effectLst/>
                <a:latin typeface="微软雅黑" panose="020B0503020204020204" pitchFamily="34" charset="-122"/>
                <a:ea typeface="微软雅黑" panose="020B0503020204020204" pitchFamily="34" charset="-122"/>
              </a:rPr>
              <a:t>香农信道容量公式</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6507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53331"/>
            <a:ext cx="10515600" cy="835824"/>
          </a:xfrm>
        </p:spPr>
        <p:txBody>
          <a:bodyPr>
            <a:normAutofit/>
          </a:bodyPr>
          <a:lstStyle/>
          <a:p>
            <a:pPr marL="457200" indent="-457200">
              <a:buFont typeface="+mj-lt"/>
              <a:buAutoNum type="arabicPeriod"/>
              <a:defRPr/>
            </a:pPr>
            <a:r>
              <a:rPr lang="en-US" altLang="zh-CN" sz="2400" dirty="0">
                <a:latin typeface="Arial" panose="020B0604020202020204" pitchFamily="34" charset="0"/>
                <a:ea typeface="宋体" panose="02010600030101010101" pitchFamily="2" charset="-122"/>
                <a:cs typeface="Arial" panose="020B0604020202020204" pitchFamily="34" charset="0"/>
              </a:rPr>
              <a:t>We need to send 265 kbps over a noiseless channel with a bandwidth of 20 kHz. How many signal levels do we need?</a:t>
            </a:r>
          </a:p>
        </p:txBody>
      </p:sp>
      <p:sp>
        <p:nvSpPr>
          <p:cNvPr id="4813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dirty="0">
                <a:ea typeface="宋体" panose="02010600030101010101" pitchFamily="2" charset="-122"/>
              </a:rPr>
              <a:t>Computer Networks, Chapter 2 The Physical Layer</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61" y="2089155"/>
            <a:ext cx="880427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E0049D02-C004-4F94-8E91-67445A6F22CD}"/>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Exercises</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B38A489A-2138-4015-9538-824F0684949C}"/>
              </a:ext>
            </a:extLst>
          </p:cNvPr>
          <p:cNvSpPr txBox="1"/>
          <p:nvPr/>
        </p:nvSpPr>
        <p:spPr>
          <a:xfrm>
            <a:off x="1368649" y="2774951"/>
            <a:ext cx="9985151" cy="881207"/>
          </a:xfrm>
          <a:prstGeom prst="rect">
            <a:avLst/>
          </a:prstGeom>
        </p:spPr>
        <p:txBody>
          <a:bodyPr vert="horz" lIns="91440" tIns="45720" rIns="91440" bIns="45720" rtlCol="0">
            <a:normAutofit lnSpcReduction="10000"/>
          </a:bodyPr>
          <a:lstStyle>
            <a:lvl1pPr marL="342900" indent="-342900">
              <a:lnSpc>
                <a:spcPct val="90000"/>
              </a:lnSpc>
              <a:spcBef>
                <a:spcPts val="1000"/>
              </a:spcBef>
              <a:buFont typeface="Arial" panose="020B0604020202020204" pitchFamily="34" charset="0"/>
              <a:buChar char="•"/>
              <a:defRPr sz="2400">
                <a:latin typeface="Arial" panose="020B0604020202020204" pitchFamily="34" charset="0"/>
                <a:ea typeface="宋体" panose="02010600030101010101" pitchFamily="2" charset="-122"/>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dirty="0"/>
              <a:t>Since this result is not a power of 2, we need to either increase the number of levels or reduce the bit rate. If we have 128 levels, the bit rate is 280 kbps. If we have 64 levels, the bit rate is 240 kbps.</a:t>
            </a:r>
            <a:endParaRPr lang="zh-CN" altLang="en-US" sz="2000" dirty="0"/>
          </a:p>
        </p:txBody>
      </p:sp>
      <p:sp>
        <p:nvSpPr>
          <p:cNvPr id="8" name="内容占位符 2">
            <a:extLst>
              <a:ext uri="{FF2B5EF4-FFF2-40B4-BE49-F238E27FC236}">
                <a16:creationId xmlns:a16="http://schemas.microsoft.com/office/drawing/2014/main" id="{0D1995F7-2C9D-4E33-B678-E3561C06ED24}"/>
              </a:ext>
            </a:extLst>
          </p:cNvPr>
          <p:cNvSpPr txBox="1">
            <a:spLocks/>
          </p:cNvSpPr>
          <p:nvPr/>
        </p:nvSpPr>
        <p:spPr>
          <a:xfrm>
            <a:off x="838200" y="3746827"/>
            <a:ext cx="10515600" cy="52654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startAt="2"/>
              <a:defRPr/>
            </a:pPr>
            <a:r>
              <a:rPr lang="zh-CN" altLang="en-US" sz="2000" dirty="0">
                <a:latin typeface="微软雅黑" panose="020B0503020204020204" pitchFamily="34" charset="-122"/>
                <a:ea typeface="微软雅黑" panose="020B0503020204020204" pitchFamily="34" charset="-122"/>
              </a:rPr>
              <a:t>假设一个传四进制（四个电平等级）数据信号的无噪声数字信道，带宽为</a:t>
            </a:r>
            <a:r>
              <a:rPr lang="en-US" altLang="zh-CN" sz="2000" dirty="0">
                <a:latin typeface="微软雅黑" panose="020B0503020204020204" pitchFamily="34" charset="-122"/>
                <a:ea typeface="微软雅黑" panose="020B0503020204020204" pitchFamily="34" charset="-122"/>
              </a:rPr>
              <a:t>3000Hz</a:t>
            </a:r>
            <a:r>
              <a:rPr lang="zh-CN" altLang="en-US" sz="2000" dirty="0">
                <a:latin typeface="微软雅黑" panose="020B0503020204020204" pitchFamily="34" charset="-122"/>
                <a:ea typeface="微软雅黑" panose="020B0503020204020204" pitchFamily="34" charset="-122"/>
              </a:rPr>
              <a:t>，求其信道容量</a:t>
            </a:r>
            <a:r>
              <a:rPr lang="en-US" altLang="zh-CN" sz="2000" dirty="0">
                <a:latin typeface="微软雅黑" panose="020B0503020204020204" pitchFamily="34" charset="-122"/>
                <a:ea typeface="微软雅黑" panose="020B0503020204020204" pitchFamily="34" charset="-122"/>
              </a:rPr>
              <a:t>C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a:t>
            </a:r>
          </a:p>
        </p:txBody>
      </p:sp>
      <p:sp>
        <p:nvSpPr>
          <p:cNvPr id="10" name="内容占位符 2">
            <a:extLst>
              <a:ext uri="{FF2B5EF4-FFF2-40B4-BE49-F238E27FC236}">
                <a16:creationId xmlns:a16="http://schemas.microsoft.com/office/drawing/2014/main" id="{AE0AEDD4-EBCD-4028-95CA-28025F1F8C06}"/>
              </a:ext>
            </a:extLst>
          </p:cNvPr>
          <p:cNvSpPr txBox="1">
            <a:spLocks/>
          </p:cNvSpPr>
          <p:nvPr/>
        </p:nvSpPr>
        <p:spPr>
          <a:xfrm>
            <a:off x="2397462" y="4139139"/>
            <a:ext cx="7454461" cy="526542"/>
          </a:xfrm>
          <a:prstGeom prst="rect">
            <a:avLst/>
          </a:prstGeom>
          <a:solidFill>
            <a:schemeClr val="bg1">
              <a:lumMod val="8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altLang="zh-CN" sz="2000" dirty="0">
                <a:latin typeface="微软雅黑" panose="020B0503020204020204" pitchFamily="34" charset="-122"/>
                <a:ea typeface="微软雅黑" panose="020B0503020204020204" pitchFamily="34" charset="-122"/>
                <a:cs typeface="Arial" panose="020B0604020202020204" pitchFamily="34" charset="0"/>
              </a:rPr>
              <a:t>C = 2Blog</a:t>
            </a:r>
            <a:r>
              <a:rPr lang="en-US" altLang="zh-CN" sz="20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L = 2*3000*log</a:t>
            </a:r>
            <a:r>
              <a:rPr lang="en-US" altLang="zh-CN" sz="20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4=12000 bits/s</a:t>
            </a:r>
          </a:p>
        </p:txBody>
      </p:sp>
      <p:sp>
        <p:nvSpPr>
          <p:cNvPr id="12" name="文本框 11">
            <a:extLst>
              <a:ext uri="{FF2B5EF4-FFF2-40B4-BE49-F238E27FC236}">
                <a16:creationId xmlns:a16="http://schemas.microsoft.com/office/drawing/2014/main" id="{2C73BF77-EF8D-43B9-BD85-3A32AC8778AB}"/>
              </a:ext>
            </a:extLst>
          </p:cNvPr>
          <p:cNvSpPr txBox="1"/>
          <p:nvPr/>
        </p:nvSpPr>
        <p:spPr>
          <a:xfrm>
            <a:off x="838200" y="4972406"/>
            <a:ext cx="10909383" cy="1077218"/>
          </a:xfrm>
          <a:prstGeom prst="rect">
            <a:avLst/>
          </a:prstGeom>
          <a:noFill/>
        </p:spPr>
        <p:txBody>
          <a:bodyPr wrap="square">
            <a:spAutoFit/>
          </a:bodyPr>
          <a:lstStyle/>
          <a:p>
            <a:pPr algn="l"/>
            <a:r>
              <a:rPr lang="zh-CN" altLang="en-US" sz="1600" b="1" i="0" dirty="0">
                <a:solidFill>
                  <a:srgbClr val="191919"/>
                </a:solidFill>
                <a:effectLst/>
                <a:latin typeface="微软雅黑" panose="020B0503020204020204" pitchFamily="34" charset="-122"/>
                <a:ea typeface="微软雅黑" panose="020B0503020204020204" pitchFamily="34" charset="-122"/>
              </a:rPr>
              <a:t>根据奈奎斯特准则我们可以推断出：</a:t>
            </a:r>
            <a:endParaRPr lang="zh-CN" altLang="en-US" sz="1600" b="0" i="0" dirty="0">
              <a:solidFill>
                <a:srgbClr val="191919"/>
              </a:solidFill>
              <a:effectLst/>
              <a:latin typeface="微软雅黑" panose="020B0503020204020204" pitchFamily="34" charset="-122"/>
              <a:ea typeface="微软雅黑" panose="020B0503020204020204" pitchFamily="34" charset="-122"/>
            </a:endParaRPr>
          </a:p>
          <a:p>
            <a:pPr algn="l"/>
            <a:r>
              <a:rPr lang="zh-CN" altLang="en-US" sz="1600" b="0" i="0" dirty="0">
                <a:solidFill>
                  <a:srgbClr val="191919"/>
                </a:solidFill>
                <a:effectLst/>
                <a:latin typeface="微软雅黑" panose="020B0503020204020204" pitchFamily="34" charset="-122"/>
                <a:ea typeface="微软雅黑" panose="020B0503020204020204" pitchFamily="34" charset="-122"/>
              </a:rPr>
              <a:t>（</a:t>
            </a:r>
            <a:r>
              <a:rPr lang="en-US" altLang="zh-CN" sz="1600" b="0" i="0" dirty="0">
                <a:solidFill>
                  <a:srgbClr val="191919"/>
                </a:solidFill>
                <a:effectLst/>
                <a:latin typeface="微软雅黑" panose="020B0503020204020204" pitchFamily="34" charset="-122"/>
                <a:ea typeface="微软雅黑" panose="020B0503020204020204" pitchFamily="34" charset="-122"/>
              </a:rPr>
              <a:t>1</a:t>
            </a:r>
            <a:r>
              <a:rPr lang="zh-CN" altLang="en-US" sz="1600" b="0" i="0" dirty="0">
                <a:solidFill>
                  <a:srgbClr val="191919"/>
                </a:solidFill>
                <a:effectLst/>
                <a:latin typeface="微软雅黑" panose="020B0503020204020204" pitchFamily="34" charset="-122"/>
                <a:ea typeface="微软雅黑" panose="020B0503020204020204" pitchFamily="34" charset="-122"/>
              </a:rPr>
              <a:t>）给定了信道的带宽，则该信道的极限传输速率就确定了，不可能超过这个极限传输速率传输码元，除非改善该信道的带宽；</a:t>
            </a:r>
          </a:p>
          <a:p>
            <a:pPr algn="l"/>
            <a:r>
              <a:rPr lang="zh-CN" altLang="en-US" sz="1600" b="0" i="0" dirty="0">
                <a:solidFill>
                  <a:srgbClr val="191919"/>
                </a:solidFill>
                <a:effectLst/>
                <a:latin typeface="微软雅黑" panose="020B0503020204020204" pitchFamily="34" charset="-122"/>
                <a:ea typeface="微软雅黑" panose="020B0503020204020204" pitchFamily="34" charset="-122"/>
              </a:rPr>
              <a:t>（</a:t>
            </a:r>
            <a:r>
              <a:rPr lang="en-US" altLang="zh-CN" sz="1600" b="0" i="0" dirty="0">
                <a:solidFill>
                  <a:srgbClr val="191919"/>
                </a:solidFill>
                <a:effectLst/>
                <a:latin typeface="微软雅黑" panose="020B0503020204020204" pitchFamily="34" charset="-122"/>
                <a:ea typeface="微软雅黑" panose="020B0503020204020204" pitchFamily="34" charset="-122"/>
              </a:rPr>
              <a:t>2</a:t>
            </a:r>
            <a:r>
              <a:rPr lang="zh-CN" altLang="en-US" sz="1600" b="0" i="0" dirty="0">
                <a:solidFill>
                  <a:srgbClr val="191919"/>
                </a:solidFill>
                <a:effectLst/>
                <a:latin typeface="微软雅黑" panose="020B0503020204020204" pitchFamily="34" charset="-122"/>
                <a:ea typeface="微软雅黑" panose="020B0503020204020204" pitchFamily="34" charset="-122"/>
              </a:rPr>
              <a:t>）要想增加信道的比特传送率有两条途径，一方面可以增加该信道的带宽，另一方面可以选择更高的编码方式。</a:t>
            </a:r>
          </a:p>
        </p:txBody>
      </p:sp>
    </p:spTree>
    <p:extLst>
      <p:ext uri="{BB962C8B-B14F-4D97-AF65-F5344CB8AC3E}">
        <p14:creationId xmlns:p14="http://schemas.microsoft.com/office/powerpoint/2010/main" val="78708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内容占位符 2"/>
          <p:cNvSpPr>
            <a:spLocks noGrp="1"/>
          </p:cNvSpPr>
          <p:nvPr>
            <p:ph idx="1"/>
          </p:nvPr>
        </p:nvSpPr>
        <p:spPr>
          <a:xfrm>
            <a:off x="838200" y="1155561"/>
            <a:ext cx="10515600" cy="1257440"/>
          </a:xfrm>
        </p:spPr>
        <p:txBody>
          <a:bodyPr>
            <a:normAutofit/>
          </a:bodyPr>
          <a:lstStyle/>
          <a:p>
            <a:r>
              <a:rPr lang="en-US" altLang="zh-CN" sz="2400" dirty="0">
                <a:latin typeface="Arial" panose="020B0604020202020204" pitchFamily="34" charset="0"/>
                <a:ea typeface="宋体" panose="02010600030101010101" pitchFamily="2" charset="-122"/>
                <a:cs typeface="Arial" panose="020B0604020202020204" pitchFamily="34" charset="0"/>
              </a:rPr>
              <a:t>A telephone line normally has a bandwidth of 3000 Hz (300 to 3300 Hz) assigned for data communications. The signal-to-noise ratio is usually 3162. The capacity of this channel is calculated as</a:t>
            </a:r>
          </a:p>
        </p:txBody>
      </p:sp>
      <p:sp>
        <p:nvSpPr>
          <p:cNvPr id="49156"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dirty="0">
                <a:ea typeface="宋体" panose="02010600030101010101" pitchFamily="2" charset="-122"/>
              </a:rPr>
              <a:t>Computer Networks, Chapter 2 The Physical Layer</a:t>
            </a:r>
          </a:p>
        </p:txBody>
      </p:sp>
      <p:pic>
        <p:nvPicPr>
          <p:cNvPr id="491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889" y="2528311"/>
            <a:ext cx="87439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FF088923-4435-4BE1-89C4-CC6A7968A417}"/>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The theoretical highest bit rate of a regular telephone line</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7D6D5C05-BCE7-4145-AE68-91DA60AB5CAA}"/>
              </a:ext>
            </a:extLst>
          </p:cNvPr>
          <p:cNvSpPr txBox="1"/>
          <p:nvPr/>
        </p:nvSpPr>
        <p:spPr>
          <a:xfrm>
            <a:off x="838200" y="3437937"/>
            <a:ext cx="10261600" cy="1754326"/>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latin typeface="Arial" panose="020B0604020202020204" pitchFamily="34" charset="0"/>
                <a:ea typeface="宋体" panose="02010600030101010101" pitchFamily="2" charset="-122"/>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This means that the highest bit rate for a telephone line is 34.860 kbps. If we want to send data faster than this, we can either increase the bandwidth of the line or improve the signal-to-noise ratio.</a:t>
            </a:r>
          </a:p>
        </p:txBody>
      </p:sp>
    </p:spTree>
    <p:extLst>
      <p:ext uri="{BB962C8B-B14F-4D97-AF65-F5344CB8AC3E}">
        <p14:creationId xmlns:p14="http://schemas.microsoft.com/office/powerpoint/2010/main" val="153994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57"/>
                                        </p:tgtEl>
                                        <p:attrNameLst>
                                          <p:attrName>style.visibility</p:attrName>
                                        </p:attrNameLst>
                                      </p:cBhvr>
                                      <p:to>
                                        <p:strVal val="visible"/>
                                      </p:to>
                                    </p:set>
                                    <p:animEffect transition="in" filter="fade">
                                      <p:cBhvr>
                                        <p:cTn id="7" dur="500"/>
                                        <p:tgtEl>
                                          <p:spTgt spid="491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p:cNvSpPr>
            <a:spLocks noGrp="1"/>
          </p:cNvSpPr>
          <p:nvPr>
            <p:ph idx="1"/>
          </p:nvPr>
        </p:nvSpPr>
        <p:spPr>
          <a:xfrm>
            <a:off x="838200" y="1155560"/>
            <a:ext cx="10515600" cy="1764850"/>
          </a:xfrm>
        </p:spPr>
        <p:txBody>
          <a:bodyPr>
            <a:normAutofit fontScale="92500" lnSpcReduction="10000"/>
          </a:bodyPr>
          <a:lstStyle/>
          <a:p>
            <a:r>
              <a:rPr lang="en-US" altLang="zh-CN" dirty="0">
                <a:latin typeface="Calibri" panose="020F0502020204030204" pitchFamily="34" charset="0"/>
                <a:ea typeface="宋体" panose="02010600030101010101" pitchFamily="2" charset="-122"/>
                <a:cs typeface="Calibri" panose="020F0502020204030204" pitchFamily="34" charset="0"/>
              </a:rPr>
              <a:t>Signal-to-noise ratio(S/N)</a:t>
            </a:r>
            <a:r>
              <a:rPr lang="zh-CN" altLang="en-US" dirty="0">
                <a:latin typeface="Calibri" panose="020F0502020204030204" pitchFamily="34" charset="0"/>
                <a:ea typeface="宋体" panose="02010600030101010101" pitchFamily="2" charset="-122"/>
                <a:cs typeface="Calibri" panose="020F0502020204030204" pitchFamily="34" charset="0"/>
              </a:rPr>
              <a:t>：</a:t>
            </a:r>
            <a:r>
              <a:rPr lang="en-US" altLang="zh-CN" dirty="0">
                <a:latin typeface="Calibri" panose="020F0502020204030204" pitchFamily="34" charset="0"/>
                <a:ea typeface="宋体" panose="02010600030101010101" pitchFamily="2" charset="-122"/>
                <a:cs typeface="Calibri" panose="020F0502020204030204" pitchFamily="34" charset="0"/>
              </a:rPr>
              <a:t>signal strength (S) relative to the noise (N)</a:t>
            </a:r>
          </a:p>
          <a:p>
            <a:r>
              <a:rPr lang="en-US" altLang="zh-CN" dirty="0">
                <a:latin typeface="Calibri" panose="020F0502020204030204" pitchFamily="34" charset="0"/>
                <a:ea typeface="宋体" panose="02010600030101010101" pitchFamily="2" charset="-122"/>
                <a:cs typeface="Calibri" panose="020F0502020204030204" pitchFamily="34" charset="0"/>
              </a:rPr>
              <a:t>The signal-to-noise ratio is often given in decibels(</a:t>
            </a:r>
            <a:r>
              <a:rPr lang="zh-CN" altLang="en-US" dirty="0">
                <a:latin typeface="Calibri" panose="020F0502020204030204" pitchFamily="34" charset="0"/>
                <a:ea typeface="宋体" panose="02010600030101010101" pitchFamily="2" charset="-122"/>
                <a:cs typeface="Calibri" panose="020F0502020204030204" pitchFamily="34" charset="0"/>
              </a:rPr>
              <a:t>分贝</a:t>
            </a:r>
            <a:r>
              <a:rPr lang="en-US" altLang="zh-CN" dirty="0">
                <a:latin typeface="Calibri" panose="020F0502020204030204" pitchFamily="34" charset="0"/>
                <a:ea typeface="宋体" panose="02010600030101010101" pitchFamily="2" charset="-122"/>
                <a:cs typeface="Calibri" panose="020F0502020204030204" pitchFamily="34" charset="0"/>
              </a:rPr>
              <a:t>). </a:t>
            </a:r>
          </a:p>
          <a:p>
            <a:r>
              <a:rPr lang="en-US" altLang="zh-CN" dirty="0">
                <a:latin typeface="Calibri" panose="020F0502020204030204" pitchFamily="34" charset="0"/>
                <a:ea typeface="宋体" panose="02010600030101010101" pitchFamily="2" charset="-122"/>
                <a:cs typeface="Calibri" panose="020F0502020204030204" pitchFamily="34" charset="0"/>
              </a:rPr>
              <a:t>Assume that </a:t>
            </a:r>
            <a:r>
              <a:rPr lang="en-US" altLang="zh-CN" dirty="0" err="1">
                <a:latin typeface="Calibri" panose="020F0502020204030204" pitchFamily="34" charset="0"/>
                <a:ea typeface="宋体" panose="02010600030101010101" pitchFamily="2" charset="-122"/>
                <a:cs typeface="Calibri" panose="020F0502020204030204" pitchFamily="34" charset="0"/>
              </a:rPr>
              <a:t>SNR</a:t>
            </a:r>
            <a:r>
              <a:rPr lang="en-US" altLang="zh-CN" baseline="-25000" dirty="0" err="1">
                <a:latin typeface="Calibri" panose="020F0502020204030204" pitchFamily="34" charset="0"/>
                <a:ea typeface="宋体" panose="02010600030101010101" pitchFamily="2" charset="-122"/>
                <a:cs typeface="Calibri" panose="020F0502020204030204" pitchFamily="34" charset="0"/>
              </a:rPr>
              <a:t>dB</a:t>
            </a:r>
            <a:r>
              <a:rPr lang="en-US" altLang="zh-CN" dirty="0">
                <a:latin typeface="Calibri" panose="020F0502020204030204" pitchFamily="34" charset="0"/>
                <a:ea typeface="宋体" panose="02010600030101010101" pitchFamily="2" charset="-122"/>
                <a:cs typeface="Calibri" panose="020F0502020204030204" pitchFamily="34" charset="0"/>
              </a:rPr>
              <a:t> = 36 and the channel bandwidth is 2 </a:t>
            </a:r>
            <a:r>
              <a:rPr lang="en-US" altLang="zh-CN" dirty="0" err="1">
                <a:latin typeface="Calibri" panose="020F0502020204030204" pitchFamily="34" charset="0"/>
                <a:ea typeface="宋体" panose="02010600030101010101" pitchFamily="2" charset="-122"/>
                <a:cs typeface="Calibri" panose="020F0502020204030204" pitchFamily="34" charset="0"/>
              </a:rPr>
              <a:t>MHz.</a:t>
            </a:r>
            <a:r>
              <a:rPr lang="en-US" altLang="zh-CN" dirty="0">
                <a:latin typeface="Calibri" panose="020F0502020204030204" pitchFamily="34" charset="0"/>
                <a:ea typeface="宋体" panose="02010600030101010101" pitchFamily="2" charset="-122"/>
                <a:cs typeface="Calibri" panose="020F0502020204030204" pitchFamily="34" charset="0"/>
              </a:rPr>
              <a:t> The theoretical channel capacity can be calculated as</a:t>
            </a:r>
          </a:p>
          <a:p>
            <a:endParaRPr lang="zh-CN" altLang="en-US" dirty="0">
              <a:ea typeface="宋体" panose="02010600030101010101" pitchFamily="2" charset="-122"/>
              <a:cs typeface="Calibri" panose="020F0502020204030204" pitchFamily="34" charset="0"/>
            </a:endParaRPr>
          </a:p>
        </p:txBody>
      </p:sp>
      <p:sp>
        <p:nvSpPr>
          <p:cNvPr id="50180"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01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054" y="3144263"/>
            <a:ext cx="9025666" cy="120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3CED1F9-3328-4671-B43B-FEDEE0B62089}"/>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Decibel (dB)</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3319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fade">
                                      <p:cBhvr>
                                        <p:cTn id="7" dur="5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CB16ED95-E85C-4FF8-8993-24205C98A1D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521EA41-06E0-4688-974A-6CB45494C8DF}" type="slidenum">
              <a:rPr lang="zh-CN" altLang="en-US"/>
              <a:pPr eaLnBrk="1" hangingPunct="1"/>
              <a:t>39</a:t>
            </a:fld>
            <a:endParaRPr lang="en-US" altLang="zh-CN"/>
          </a:p>
        </p:txBody>
      </p:sp>
      <p:sp>
        <p:nvSpPr>
          <p:cNvPr id="19459" name="Rectangle 4">
            <a:extLst>
              <a:ext uri="{FF2B5EF4-FFF2-40B4-BE49-F238E27FC236}">
                <a16:creationId xmlns:a16="http://schemas.microsoft.com/office/drawing/2014/main" id="{64637821-DFE8-4907-8F91-D648F35EA11D}"/>
              </a:ext>
            </a:extLst>
          </p:cNvPr>
          <p:cNvSpPr>
            <a:spLocks noGrp="1" noChangeArrowheads="1"/>
          </p:cNvSpPr>
          <p:nvPr>
            <p:ph type="body" idx="1"/>
          </p:nvPr>
        </p:nvSpPr>
        <p:spPr>
          <a:xfrm>
            <a:off x="964642" y="1150137"/>
            <a:ext cx="9988061" cy="1020307"/>
          </a:xfrm>
          <a:noFill/>
        </p:spPr>
        <p:txBody>
          <a:bodyPr vert="horz" lIns="111967" tIns="55983" rIns="111967" bIns="55983" rtlCol="0">
            <a:normAutofit/>
          </a:bodyPr>
          <a:lstStyle/>
          <a:p>
            <a:r>
              <a:rPr lang="zh-CN" altLang="en-US" sz="2000" dirty="0">
                <a:latin typeface="微软雅黑" panose="020B0503020204020204" pitchFamily="34" charset="-122"/>
                <a:ea typeface="微软雅黑" panose="020B0503020204020204" pitchFamily="34" charset="-122"/>
              </a:rPr>
              <a:t>例题：</a:t>
            </a:r>
            <a:r>
              <a:rPr lang="zh-CN" altLang="zh-CN" sz="2000" dirty="0">
                <a:latin typeface="微软雅黑" panose="020B0503020204020204" pitchFamily="34" charset="-122"/>
                <a:ea typeface="微软雅黑" panose="020B0503020204020204" pitchFamily="34" charset="-122"/>
              </a:rPr>
              <a:t>假定</a:t>
            </a:r>
            <a:r>
              <a:rPr lang="en-US" altLang="zh-CN" sz="2000" dirty="0">
                <a:latin typeface="微软雅黑" panose="020B0503020204020204" pitchFamily="34" charset="-122"/>
                <a:ea typeface="微软雅黑" panose="020B0503020204020204" pitchFamily="34" charset="-122"/>
              </a:rPr>
              <a:t>PSTN</a:t>
            </a:r>
            <a:r>
              <a:rPr lang="zh-CN" altLang="zh-CN" sz="2000" dirty="0">
                <a:latin typeface="微软雅黑" panose="020B0503020204020204" pitchFamily="34" charset="-122"/>
                <a:ea typeface="微软雅黑" panose="020B0503020204020204" pitchFamily="34" charset="-122"/>
              </a:rPr>
              <a:t>的带宽是</a:t>
            </a:r>
            <a:r>
              <a:rPr lang="en-US" altLang="zh-CN" sz="2000" dirty="0">
                <a:latin typeface="微软雅黑" panose="020B0503020204020204" pitchFamily="34" charset="-122"/>
                <a:ea typeface="微软雅黑" panose="020B0503020204020204" pitchFamily="34" charset="-122"/>
              </a:rPr>
              <a:t>3000 Hz</a:t>
            </a:r>
            <a:r>
              <a:rPr lang="zh-CN" altLang="zh-CN" sz="2000" dirty="0">
                <a:latin typeface="微软雅黑" panose="020B0503020204020204" pitchFamily="34" charset="-122"/>
                <a:ea typeface="微软雅黑" panose="020B0503020204020204" pitchFamily="34" charset="-122"/>
              </a:rPr>
              <a:t>，典型的信噪功率比是</a:t>
            </a:r>
            <a:r>
              <a:rPr lang="en-US" altLang="zh-CN" sz="2000" dirty="0">
                <a:latin typeface="微软雅黑" panose="020B0503020204020204" pitchFamily="34" charset="-122"/>
                <a:ea typeface="微软雅黑" panose="020B0503020204020204" pitchFamily="34" charset="-122"/>
              </a:rPr>
              <a:t>20 dB</a:t>
            </a:r>
            <a:r>
              <a:rPr lang="zh-CN" altLang="zh-CN" sz="2000" dirty="0">
                <a:latin typeface="微软雅黑" panose="020B0503020204020204" pitchFamily="34" charset="-122"/>
                <a:ea typeface="微软雅黑" panose="020B0503020204020204" pitchFamily="34" charset="-122"/>
              </a:rPr>
              <a:t>，试确定可以取得的理论上最大的信息</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数据</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速率。</a:t>
            </a:r>
          </a:p>
        </p:txBody>
      </p:sp>
      <p:sp>
        <p:nvSpPr>
          <p:cNvPr id="4" name="Rectangle 4">
            <a:extLst>
              <a:ext uri="{FF2B5EF4-FFF2-40B4-BE49-F238E27FC236}">
                <a16:creationId xmlns:a16="http://schemas.microsoft.com/office/drawing/2014/main" id="{7AD36D27-A617-4064-BF20-D93572BA94F9}"/>
              </a:ext>
            </a:extLst>
          </p:cNvPr>
          <p:cNvSpPr txBox="1">
            <a:spLocks noChangeArrowheads="1"/>
          </p:cNvSpPr>
          <p:nvPr/>
        </p:nvSpPr>
        <p:spPr bwMode="auto">
          <a:xfrm>
            <a:off x="1155560" y="2395539"/>
            <a:ext cx="9686611" cy="396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967" tIns="55983" rIns="111967" bIns="55983"/>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atinLnBrk="1">
              <a:spcBef>
                <a:spcPts val="1800"/>
              </a:spcBef>
              <a:buClr>
                <a:srgbClr val="0000FF"/>
              </a:buClr>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解答：</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latinLnBrk="1">
              <a:spcBef>
                <a:spcPts val="1800"/>
              </a:spcBef>
              <a:buClr>
                <a:srgbClr val="0000FF"/>
              </a:buClr>
            </a:pPr>
            <a:r>
              <a:rPr lang="zh-CN" altLang="zh-CN" sz="2000" dirty="0">
                <a:latin typeface="微软雅黑" panose="020B0503020204020204" pitchFamily="34" charset="-122"/>
                <a:ea typeface="微软雅黑" panose="020B0503020204020204" pitchFamily="34" charset="-122"/>
                <a:cs typeface="Arial" panose="020B0604020202020204" pitchFamily="34" charset="0"/>
              </a:rPr>
              <a:t>∵ 分贝（</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dB</a:t>
            </a:r>
            <a:r>
              <a:rPr lang="zh-CN" altLang="zh-CN"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=10*log </a:t>
            </a:r>
            <a:r>
              <a:rPr lang="en-US" altLang="zh-CN" sz="2000" baseline="-25000" dirty="0">
                <a:latin typeface="微软雅黑" panose="020B0503020204020204" pitchFamily="34" charset="-122"/>
                <a:ea typeface="微软雅黑" panose="020B0503020204020204" pitchFamily="34" charset="-122"/>
                <a:cs typeface="Arial" panose="020B0604020202020204" pitchFamily="34" charset="0"/>
              </a:rPr>
              <a:t>10</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 (S/N)  </a:t>
            </a:r>
          </a:p>
          <a:p>
            <a:pPr lvl="1" latinLnBrk="1">
              <a:spcBef>
                <a:spcPts val="1800"/>
              </a:spcBef>
              <a:buClr>
                <a:srgbClr val="0000FF"/>
              </a:buClr>
            </a:pPr>
            <a:r>
              <a:rPr lang="zh-CN" altLang="zh-CN"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 20=10 log</a:t>
            </a:r>
            <a:r>
              <a:rPr lang="en-US" altLang="zh-CN" sz="2000" baseline="-25000" dirty="0">
                <a:latin typeface="微软雅黑" panose="020B0503020204020204" pitchFamily="34" charset="-122"/>
                <a:ea typeface="微软雅黑" panose="020B0503020204020204" pitchFamily="34" charset="-122"/>
                <a:cs typeface="Arial" panose="020B0604020202020204" pitchFamily="34" charset="0"/>
              </a:rPr>
              <a:t>10</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 (S/N)  	</a:t>
            </a:r>
            <a:r>
              <a:rPr lang="en-US" altLang="zh-CN" sz="20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可以算出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S/N=100</a:t>
            </a:r>
            <a:endParaRPr lang="zh-CN"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latinLnBrk="1">
              <a:spcBef>
                <a:spcPts val="1800"/>
              </a:spcBef>
              <a:buClr>
                <a:srgbClr val="0000FF"/>
              </a:buClr>
            </a:pPr>
            <a:r>
              <a:rPr lang="zh-CN" altLang="zh-CN" sz="2000" dirty="0">
                <a:latin typeface="微软雅黑" panose="020B0503020204020204" pitchFamily="34" charset="-122"/>
                <a:ea typeface="微软雅黑" panose="020B0503020204020204" pitchFamily="34" charset="-122"/>
                <a:cs typeface="Arial" panose="020B0604020202020204" pitchFamily="34" charset="0"/>
              </a:rPr>
              <a:t>而</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根据香农定理有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 C=Blog</a:t>
            </a:r>
            <a:r>
              <a:rPr lang="en-US" altLang="zh-CN" sz="20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 (1+S/N)</a:t>
            </a:r>
            <a:endParaRPr lang="zh-CN"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latinLnBrk="1">
              <a:spcBef>
                <a:spcPts val="1800"/>
              </a:spcBef>
              <a:buClr>
                <a:srgbClr val="0000FF"/>
              </a:buClr>
            </a:pPr>
            <a:r>
              <a:rPr lang="zh-CN" altLang="zh-CN" sz="2000" dirty="0">
                <a:latin typeface="微软雅黑" panose="020B0503020204020204" pitchFamily="34" charset="-122"/>
                <a:ea typeface="微软雅黑" panose="020B0503020204020204" pitchFamily="34" charset="-122"/>
                <a:cs typeface="Arial" panose="020B0604020202020204" pitchFamily="34" charset="0"/>
              </a:rPr>
              <a:t>因此，</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C = 3000</a:t>
            </a:r>
            <a:r>
              <a:rPr lang="zh-CN" altLang="zh-CN"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log</a:t>
            </a:r>
            <a:r>
              <a:rPr lang="en-US" altLang="zh-CN" sz="20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(1+100) = 19 936 bps </a:t>
            </a:r>
            <a:endParaRPr lang="zh-CN"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latinLnBrk="1">
              <a:spcBef>
                <a:spcPts val="1800"/>
              </a:spcBef>
              <a:buClr>
                <a:srgbClr val="0000FF"/>
              </a:buClr>
            </a:pPr>
            <a:r>
              <a:rPr lang="zh-CN" altLang="zh-CN" sz="2000" dirty="0">
                <a:latin typeface="微软雅黑" panose="020B0503020204020204" pitchFamily="34" charset="-122"/>
                <a:ea typeface="微软雅黑" panose="020B0503020204020204" pitchFamily="34" charset="-122"/>
                <a:cs typeface="Arial" panose="020B0604020202020204" pitchFamily="34" charset="0"/>
              </a:rPr>
              <a:t>即可以取得的理论上最大的信息速率是</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19 936 bps</a:t>
            </a:r>
            <a:r>
              <a:rPr lang="zh-CN" altLang="zh-CN" sz="2000" dirty="0">
                <a:latin typeface="微软雅黑" panose="020B0503020204020204" pitchFamily="34" charset="-122"/>
                <a:ea typeface="微软雅黑" panose="020B0503020204020204" pitchFamily="34" charset="-122"/>
                <a:cs typeface="Arial" panose="020B0604020202020204" pitchFamily="34" charset="0"/>
              </a:rPr>
              <a:t>。</a:t>
            </a:r>
          </a:p>
        </p:txBody>
      </p:sp>
      <p:sp>
        <p:nvSpPr>
          <p:cNvPr id="5" name="标题 1">
            <a:extLst>
              <a:ext uri="{FF2B5EF4-FFF2-40B4-BE49-F238E27FC236}">
                <a16:creationId xmlns:a16="http://schemas.microsoft.com/office/drawing/2014/main" id="{848943DD-0614-4E0B-98BA-CC2AE73A4DA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Exercises</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7172" name="Content Placeholder 2"/>
          <p:cNvSpPr>
            <a:spLocks noGrp="1"/>
          </p:cNvSpPr>
          <p:nvPr>
            <p:ph idx="1"/>
          </p:nvPr>
        </p:nvSpPr>
        <p:spPr>
          <a:xfrm>
            <a:off x="723481" y="1408447"/>
            <a:ext cx="8812405" cy="3201845"/>
          </a:xfrm>
        </p:spPr>
        <p:txBody>
          <a:bodyPr>
            <a:normAutofit/>
          </a:bodyPr>
          <a:lstStyle/>
          <a:p>
            <a:r>
              <a:rPr lang="en-US" altLang="zh-CN" sz="2400" b="1" dirty="0">
                <a:ea typeface="宋体" panose="02010600030101010101" pitchFamily="2" charset="-122"/>
              </a:rPr>
              <a:t>Media</a:t>
            </a:r>
            <a:r>
              <a:rPr lang="en-US" altLang="zh-CN" sz="2400" dirty="0">
                <a:ea typeface="宋体" panose="02010600030101010101" pitchFamily="2" charset="-122"/>
              </a:rPr>
              <a:t>: wires, fiber, satellites, radio</a:t>
            </a:r>
          </a:p>
          <a:p>
            <a:r>
              <a:rPr lang="en-US" altLang="zh-CN" sz="2400" b="1" dirty="0">
                <a:ea typeface="宋体" panose="02010600030101010101" pitchFamily="2" charset="-122"/>
              </a:rPr>
              <a:t>Signal propagation</a:t>
            </a:r>
            <a:r>
              <a:rPr lang="en-US" altLang="zh-CN" sz="2400" dirty="0">
                <a:ea typeface="宋体" panose="02010600030101010101" pitchFamily="2" charset="-122"/>
              </a:rPr>
              <a:t>: bandwidth, attenuation(</a:t>
            </a:r>
            <a:r>
              <a:rPr lang="zh-CN" altLang="en-US" sz="2400" dirty="0">
                <a:ea typeface="宋体" panose="02010600030101010101" pitchFamily="2" charset="-122"/>
              </a:rPr>
              <a:t>衰减</a:t>
            </a:r>
            <a:r>
              <a:rPr lang="en-US" altLang="zh-CN" sz="2400" dirty="0">
                <a:ea typeface="宋体" panose="02010600030101010101" pitchFamily="2" charset="-122"/>
              </a:rPr>
              <a:t>), noise</a:t>
            </a:r>
          </a:p>
          <a:p>
            <a:r>
              <a:rPr lang="en-US" altLang="zh-CN" sz="2400" b="1" dirty="0">
                <a:ea typeface="宋体" panose="02010600030101010101" pitchFamily="2" charset="-122"/>
              </a:rPr>
              <a:t>Modulation</a:t>
            </a:r>
            <a:r>
              <a:rPr lang="en-US" altLang="zh-CN" sz="2400" dirty="0">
                <a:ea typeface="宋体" panose="02010600030101010101" pitchFamily="2" charset="-122"/>
              </a:rPr>
              <a:t>: how bits are represented as voltage signals</a:t>
            </a:r>
          </a:p>
          <a:p>
            <a:r>
              <a:rPr lang="en-US" altLang="zh-CN" sz="2400" b="1" dirty="0">
                <a:ea typeface="宋体" panose="02010600030101010101" pitchFamily="2" charset="-122"/>
              </a:rPr>
              <a:t>Fundamental limits: </a:t>
            </a:r>
            <a:r>
              <a:rPr lang="en-US" altLang="zh-CN" sz="2400" dirty="0">
                <a:ea typeface="宋体" panose="02010600030101010101" pitchFamily="2" charset="-122"/>
              </a:rPr>
              <a:t>Nyquist, Shannon</a:t>
            </a:r>
          </a:p>
        </p:txBody>
      </p:sp>
      <p:sp>
        <p:nvSpPr>
          <p:cNvPr id="2" name="矩形 1">
            <a:extLst>
              <a:ext uri="{FF2B5EF4-FFF2-40B4-BE49-F238E27FC236}">
                <a16:creationId xmlns:a16="http://schemas.microsoft.com/office/drawing/2014/main" id="{7DFD67CA-5238-4DB8-8F2E-90F04B08F80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Physical Layer Issues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0030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86189"/>
            <a:ext cx="10515600" cy="3359383"/>
          </a:xfrm>
        </p:spPr>
        <p:txBody>
          <a:bodyPr>
            <a:normAutofit/>
          </a:bodyPr>
          <a:lstStyle/>
          <a:p>
            <a:r>
              <a:rPr lang="en-US" altLang="zh-CN" sz="2400" dirty="0">
                <a:latin typeface="Arial" panose="020B0604020202020204" pitchFamily="34" charset="0"/>
                <a:ea typeface="宋体" panose="02010600030101010101" pitchFamily="2" charset="-122"/>
                <a:cs typeface="Arial" panose="020B0604020202020204" pitchFamily="34" charset="0"/>
              </a:rPr>
              <a:t>Consider an extremely noisy channel in which the value of the signal-to-noise ratio is almost zero. In other words, the noise is so strong that the signal is faint. For this channel the capacity C is calculated as</a:t>
            </a:r>
          </a:p>
          <a:p>
            <a:endParaRPr lang="en-US" altLang="zh-CN" sz="2400" dirty="0">
              <a:latin typeface="Arial" panose="020B0604020202020204" pitchFamily="34" charset="0"/>
              <a:ea typeface="宋体" panose="02010600030101010101" pitchFamily="2" charset="-122"/>
              <a:cs typeface="Arial" panose="020B0604020202020204" pitchFamily="34" charset="0"/>
            </a:endParaRPr>
          </a:p>
          <a:p>
            <a:endParaRPr lang="en-US" altLang="zh-CN" sz="2400" dirty="0">
              <a:latin typeface="Arial" panose="020B0604020202020204" pitchFamily="34" charset="0"/>
              <a:ea typeface="宋体" panose="02010600030101010101" pitchFamily="2" charset="-122"/>
              <a:cs typeface="Arial" panose="020B0604020202020204" pitchFamily="34" charset="0"/>
            </a:endParaRPr>
          </a:p>
          <a:p>
            <a:pPr algn="just"/>
            <a:r>
              <a:rPr lang="en-US" altLang="zh-CN" sz="2400" dirty="0">
                <a:latin typeface="Arial" panose="020B0604020202020204" pitchFamily="34" charset="0"/>
                <a:ea typeface="宋体" panose="02010600030101010101" pitchFamily="2" charset="-122"/>
                <a:cs typeface="Arial" panose="020B0604020202020204" pitchFamily="34" charset="0"/>
              </a:rPr>
              <a:t>This means that the capacity of this channel is zero regardless of the bandwidth. In other words, we cannot receive any data through this channel.</a:t>
            </a:r>
          </a:p>
          <a:p>
            <a:endParaRPr lang="en-US" altLang="zh-CN" sz="2400" dirty="0">
              <a:latin typeface="Arial" panose="020B0604020202020204" pitchFamily="34" charset="0"/>
              <a:ea typeface="宋体" panose="02010600030101010101" pitchFamily="2" charset="-122"/>
              <a:cs typeface="Arial" panose="020B0604020202020204" pitchFamily="34" charset="0"/>
            </a:endParaRPr>
          </a:p>
          <a:p>
            <a:endParaRPr lang="zh-CN" altLang="en-US" sz="2400" dirty="0">
              <a:latin typeface="Arial" panose="020B0604020202020204" pitchFamily="34" charset="0"/>
              <a:ea typeface="宋体" panose="02010600030101010101" pitchFamily="2" charset="-122"/>
              <a:cs typeface="Arial" panose="020B0604020202020204" pitchFamily="34" charset="0"/>
            </a:endParaRPr>
          </a:p>
        </p:txBody>
      </p:sp>
      <p:sp>
        <p:nvSpPr>
          <p:cNvPr id="5120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2575571"/>
            <a:ext cx="7410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1A12A346-CFAB-4749-AD01-6D795575415C}"/>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Exercises</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17594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099" name="Subtitle 2"/>
          <p:cNvSpPr>
            <a:spLocks noGrp="1"/>
          </p:cNvSpPr>
          <p:nvPr>
            <p:ph idx="1"/>
          </p:nvPr>
        </p:nvSpPr>
        <p:spPr>
          <a:xfrm>
            <a:off x="1506016" y="1274386"/>
            <a:ext cx="9307937" cy="4145524"/>
          </a:xfrm>
        </p:spPr>
        <p:txBody>
          <a:bodyPr>
            <a:normAutofit fontScale="92500" lnSpcReduction="10000"/>
          </a:bodyPr>
          <a:lstStyle/>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Theoretical Basis for Data Communications</a:t>
            </a:r>
          </a:p>
          <a:p>
            <a:pPr lvl="1">
              <a:lnSpc>
                <a:spcPct val="110000"/>
              </a:lnSpc>
              <a:spcBef>
                <a:spcPts val="1200"/>
              </a:spcBef>
            </a:pPr>
            <a:r>
              <a:rPr lang="en-US" altLang="zh-CN" b="1" dirty="0">
                <a:solidFill>
                  <a:srgbClr val="C00000"/>
                </a:solidFill>
                <a:latin typeface="Arial" panose="020B0604020202020204" pitchFamily="34" charset="0"/>
                <a:ea typeface="宋体" panose="02010600030101010101" pitchFamily="2" charset="-122"/>
                <a:cs typeface="Arial" panose="020B0604020202020204" pitchFamily="34" charset="0"/>
              </a:rPr>
              <a:t>Guided Transmission Media</a:t>
            </a:r>
            <a:r>
              <a:rPr lang="zh-CN" altLang="en-US" b="1" dirty="0">
                <a:solidFill>
                  <a:srgbClr val="C00000"/>
                </a:solidFill>
                <a:latin typeface="Arial" panose="020B0604020202020204" pitchFamily="34" charset="0"/>
                <a:ea typeface="宋体" panose="02010600030101010101" pitchFamily="2" charset="-122"/>
                <a:cs typeface="Arial" panose="020B0604020202020204" pitchFamily="34" charset="0"/>
              </a:rPr>
              <a:t>有导向的传输介质</a:t>
            </a:r>
            <a:endParaRPr lang="en-US" altLang="zh-CN" b="1" dirty="0">
              <a:solidFill>
                <a:srgbClr val="C00000"/>
              </a:solidFill>
              <a:latin typeface="Arial" panose="020B0604020202020204" pitchFamily="34" charset="0"/>
              <a:ea typeface="宋体" panose="02010600030101010101" pitchFamily="2" charset="-122"/>
              <a:cs typeface="Arial" panose="020B0604020202020204" pitchFamily="34" charset="0"/>
            </a:endParaRP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Wireless Transmission</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Communication Satellites</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Digital Modulation and Multiplexing</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Public Switched Telephone Network</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Mobile Telephone System</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Cable Television</a:t>
            </a:r>
          </a:p>
        </p:txBody>
      </p:sp>
      <p:sp>
        <p:nvSpPr>
          <p:cNvPr id="2" name="矩形 1">
            <a:extLst>
              <a:ext uri="{FF2B5EF4-FFF2-40B4-BE49-F238E27FC236}">
                <a16:creationId xmlns:a16="http://schemas.microsoft.com/office/drawing/2014/main" id="{7410C969-53CB-4556-84C5-40C49330329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Chapter2</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The Physical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1291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8196" name="Rectangle 3"/>
          <p:cNvSpPr>
            <a:spLocks noGrp="1" noChangeArrowheads="1"/>
          </p:cNvSpPr>
          <p:nvPr>
            <p:ph idx="1"/>
          </p:nvPr>
        </p:nvSpPr>
        <p:spPr>
          <a:xfrm>
            <a:off x="1436914" y="1366576"/>
            <a:ext cx="8851137" cy="3358921"/>
          </a:xfrm>
        </p:spPr>
        <p:txBody>
          <a:bodyPr>
            <a:normAutofit lnSpcReduction="10000"/>
          </a:bodyPr>
          <a:lstStyle/>
          <a:p>
            <a:r>
              <a:rPr lang="en-US" altLang="zh-CN" dirty="0">
                <a:ea typeface="宋体" panose="02010600030101010101" pitchFamily="2" charset="-122"/>
              </a:rPr>
              <a:t>Media have different properties, hence performance</a:t>
            </a:r>
          </a:p>
          <a:p>
            <a:pPr lvl="1"/>
            <a:r>
              <a:rPr lang="en-US" altLang="zh-CN" dirty="0">
                <a:ea typeface="宋体" panose="02010600030101010101" pitchFamily="2" charset="-122"/>
              </a:rPr>
              <a:t>Reality check</a:t>
            </a:r>
          </a:p>
          <a:p>
            <a:pPr lvl="2"/>
            <a:r>
              <a:rPr lang="en-US" altLang="zh-CN" dirty="0">
                <a:ea typeface="宋体" panose="02010600030101010101" pitchFamily="2" charset="-122"/>
              </a:rPr>
              <a:t>Physical transport of storage media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物理传输</a:t>
            </a:r>
            <a:endParaRPr lang="en-US" altLang="zh-CN" dirty="0">
              <a:ea typeface="宋体" panose="02010600030101010101" pitchFamily="2" charset="-122"/>
            </a:endParaRPr>
          </a:p>
          <a:p>
            <a:pPr lvl="1"/>
            <a:r>
              <a:rPr lang="en-US" altLang="zh-CN" dirty="0">
                <a:ea typeface="宋体" panose="02010600030101010101" pitchFamily="2" charset="-122"/>
              </a:rPr>
              <a:t>Magnetic Media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磁性媒体</a:t>
            </a:r>
            <a:endParaRPr lang="en-US" altLang="zh-CN" dirty="0">
              <a:ea typeface="宋体" panose="02010600030101010101" pitchFamily="2" charset="-122"/>
            </a:endParaRPr>
          </a:p>
          <a:p>
            <a:pPr lvl="1"/>
            <a:r>
              <a:rPr lang="en-US" altLang="zh-CN" dirty="0">
                <a:ea typeface="宋体" panose="02010600030101010101" pitchFamily="2" charset="-122"/>
              </a:rPr>
              <a:t>Wires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电线</a:t>
            </a:r>
            <a:endParaRPr lang="en-US" altLang="zh-CN" dirty="0">
              <a:solidFill>
                <a:srgbClr val="0000FF"/>
              </a:solidFill>
              <a:ea typeface="宋体" panose="02010600030101010101" pitchFamily="2" charset="-122"/>
            </a:endParaRPr>
          </a:p>
          <a:p>
            <a:pPr lvl="2"/>
            <a:r>
              <a:rPr lang="en-US" altLang="zh-CN" dirty="0">
                <a:ea typeface="宋体" panose="02010600030101010101" pitchFamily="2" charset="-122"/>
              </a:rPr>
              <a:t>Twisted pairs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双绞线</a:t>
            </a:r>
            <a:endParaRPr lang="en-US" altLang="zh-CN" dirty="0">
              <a:ea typeface="宋体" panose="02010600030101010101" pitchFamily="2" charset="-122"/>
            </a:endParaRPr>
          </a:p>
          <a:p>
            <a:pPr lvl="2"/>
            <a:r>
              <a:rPr lang="en-US" altLang="zh-CN" dirty="0">
                <a:ea typeface="宋体" panose="02010600030101010101" pitchFamily="2" charset="-122"/>
              </a:rPr>
              <a:t>Coaxial cable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同轴电缆</a:t>
            </a:r>
            <a:endParaRPr lang="en-US" altLang="zh-CN" dirty="0">
              <a:ea typeface="宋体" panose="02010600030101010101" pitchFamily="2" charset="-122"/>
            </a:endParaRPr>
          </a:p>
          <a:p>
            <a:pPr lvl="2"/>
            <a:r>
              <a:rPr lang="en-US" altLang="zh-CN" dirty="0">
                <a:ea typeface="宋体" panose="02010600030101010101" pitchFamily="2" charset="-122"/>
              </a:rPr>
              <a:t>Power lines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电力线</a:t>
            </a:r>
            <a:endParaRPr lang="en-US" altLang="zh-CN" dirty="0">
              <a:ea typeface="宋体" panose="02010600030101010101" pitchFamily="2" charset="-122"/>
            </a:endParaRPr>
          </a:p>
          <a:p>
            <a:pPr lvl="1"/>
            <a:r>
              <a:rPr lang="en-US" altLang="zh-CN" dirty="0">
                <a:ea typeface="宋体" panose="02010600030101010101" pitchFamily="2" charset="-122"/>
              </a:rPr>
              <a:t>Fiber cables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光纤</a:t>
            </a:r>
            <a:endParaRPr lang="en-US" altLang="zh-CN" dirty="0">
              <a:ea typeface="宋体" panose="02010600030101010101" pitchFamily="2" charset="-122"/>
            </a:endParaRPr>
          </a:p>
        </p:txBody>
      </p:sp>
      <p:sp>
        <p:nvSpPr>
          <p:cNvPr id="2" name="标题 1">
            <a:extLst>
              <a:ext uri="{FF2B5EF4-FFF2-40B4-BE49-F238E27FC236}">
                <a16:creationId xmlns:a16="http://schemas.microsoft.com/office/drawing/2014/main" id="{FEC430AC-F24F-462A-9AC4-BF87A2CD2BB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Guided Transmission (Wires &amp; Fiber)</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86021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2 The Physical Layer</a:t>
            </a:r>
          </a:p>
        </p:txBody>
      </p:sp>
      <p:sp>
        <p:nvSpPr>
          <p:cNvPr id="3" name="Content Placeholder 2"/>
          <p:cNvSpPr>
            <a:spLocks noGrp="1"/>
          </p:cNvSpPr>
          <p:nvPr>
            <p:ph idx="1"/>
          </p:nvPr>
        </p:nvSpPr>
        <p:spPr>
          <a:xfrm>
            <a:off x="572756" y="1064679"/>
            <a:ext cx="10631156" cy="5061801"/>
          </a:xfrm>
        </p:spPr>
        <p:txBody>
          <a:bodyPr>
            <a:normAutofit fontScale="85000" lnSpcReduction="20000"/>
          </a:bodyPr>
          <a:lstStyle/>
          <a:p>
            <a:pPr marL="685800" indent="-457200">
              <a:buFont typeface="Arial" panose="020B0604020202020204" pitchFamily="34" charset="0"/>
              <a:buChar char="•"/>
            </a:pPr>
            <a:r>
              <a:rPr lang="en-US" altLang="zh-CN" sz="2400" dirty="0">
                <a:ea typeface="宋体" panose="02010600030101010101" pitchFamily="2" charset="-122"/>
              </a:rPr>
              <a:t>Never underestimate the bandwidth of a station wagon full of tapes hurtling down the highway.</a:t>
            </a:r>
          </a:p>
          <a:p>
            <a:pPr marL="685800" indent="-457200">
              <a:buFont typeface="Arial" panose="020B0604020202020204" pitchFamily="34" charset="0"/>
              <a:buChar char="•"/>
            </a:pPr>
            <a:endParaRPr lang="en-US" altLang="zh-CN" sz="2400" dirty="0">
              <a:ea typeface="宋体" panose="02010600030101010101" pitchFamily="2" charset="-122"/>
            </a:endParaRPr>
          </a:p>
          <a:p>
            <a:pPr marL="685800" indent="-457200">
              <a:buFont typeface="Arial" panose="020B0604020202020204" pitchFamily="34" charset="0"/>
              <a:buChar char="•"/>
            </a:pPr>
            <a:endParaRPr lang="en-US" altLang="zh-CN" sz="2400" dirty="0">
              <a:ea typeface="宋体" panose="02010600030101010101" pitchFamily="2" charset="-122"/>
            </a:endParaRPr>
          </a:p>
          <a:p>
            <a:pPr marL="685800" indent="-457200">
              <a:buFont typeface="Arial" panose="020B0604020202020204" pitchFamily="34" charset="0"/>
              <a:buChar char="•"/>
            </a:pPr>
            <a:endParaRPr lang="en-US" altLang="zh-CN" sz="2400" dirty="0">
              <a:ea typeface="宋体" panose="02010600030101010101" pitchFamily="2" charset="-122"/>
            </a:endParaRPr>
          </a:p>
          <a:p>
            <a:pPr marL="685800" indent="-457200">
              <a:buFont typeface="Arial" panose="020B0604020202020204" pitchFamily="34" charset="0"/>
              <a:buChar char="•"/>
            </a:pPr>
            <a:endParaRPr lang="en-US" altLang="zh-CN" sz="2400" dirty="0">
              <a:ea typeface="宋体" panose="02010600030101010101" pitchFamily="2" charset="-122"/>
            </a:endParaRPr>
          </a:p>
          <a:p>
            <a:pPr marL="685800" indent="-457200">
              <a:buFont typeface="Arial" panose="020B0604020202020204" pitchFamily="34" charset="0"/>
              <a:buChar char="•"/>
            </a:pPr>
            <a:endParaRPr lang="en-US" altLang="zh-CN" sz="2400" dirty="0">
              <a:ea typeface="宋体" panose="02010600030101010101" pitchFamily="2" charset="-122"/>
            </a:endParaRPr>
          </a:p>
          <a:p>
            <a:pPr marL="685800" indent="-457200">
              <a:buFont typeface="Arial" panose="020B0604020202020204" pitchFamily="34" charset="0"/>
              <a:buChar char="•"/>
            </a:pPr>
            <a:endParaRPr lang="en-US" altLang="zh-CN" sz="2400" dirty="0">
              <a:ea typeface="宋体" panose="02010600030101010101" pitchFamily="2" charset="-122"/>
            </a:endParaRPr>
          </a:p>
          <a:p>
            <a:pPr marL="685800" indent="-457200">
              <a:buFont typeface="Arial" panose="020B0604020202020204" pitchFamily="34" charset="0"/>
              <a:buChar char="•"/>
            </a:pPr>
            <a:r>
              <a:rPr lang="en-US" altLang="zh-CN" sz="2400" dirty="0">
                <a:ea typeface="宋体" panose="02010600030101010101" pitchFamily="2" charset="-122"/>
              </a:rPr>
              <a:t>Ultrium 7 tape = 6 TB, 400 cm</a:t>
            </a:r>
            <a:r>
              <a:rPr lang="en-US" altLang="zh-CN" sz="2400" baseline="30000" dirty="0">
                <a:ea typeface="宋体" panose="02010600030101010101" pitchFamily="2" charset="-122"/>
              </a:rPr>
              <a:t>2</a:t>
            </a:r>
            <a:r>
              <a:rPr lang="en-US" altLang="zh-CN" sz="2400" dirty="0">
                <a:ea typeface="宋体" panose="02010600030101010101" pitchFamily="2" charset="-122"/>
              </a:rPr>
              <a:t>  (costs €100)</a:t>
            </a:r>
          </a:p>
          <a:p>
            <a:pPr marL="685800" indent="-457200">
              <a:buFont typeface="Arial" panose="020B0604020202020204" pitchFamily="34" charset="0"/>
              <a:buChar char="•"/>
            </a:pPr>
            <a:r>
              <a:rPr lang="en-US" altLang="zh-CN" sz="2400" dirty="0">
                <a:ea typeface="宋体" panose="02010600030101010101" pitchFamily="2" charset="-122"/>
              </a:rPr>
              <a:t>Typical van has capacity of 7 x 10</a:t>
            </a:r>
            <a:r>
              <a:rPr lang="en-US" altLang="zh-CN" sz="2400" baseline="30000" dirty="0">
                <a:ea typeface="宋体" panose="02010600030101010101" pitchFamily="2" charset="-122"/>
              </a:rPr>
              <a:t>6</a:t>
            </a:r>
            <a:r>
              <a:rPr lang="en-US" altLang="zh-CN" sz="2400" dirty="0">
                <a:ea typeface="宋体" panose="02010600030101010101" pitchFamily="2" charset="-122"/>
              </a:rPr>
              <a:t> cm</a:t>
            </a:r>
            <a:r>
              <a:rPr lang="en-US" altLang="zh-CN" sz="2400" baseline="30000" dirty="0">
                <a:ea typeface="宋体" panose="02010600030101010101" pitchFamily="2" charset="-122"/>
              </a:rPr>
              <a:t>2</a:t>
            </a:r>
          </a:p>
          <a:p>
            <a:pPr marL="685800" indent="-457200">
              <a:buFont typeface="Arial" panose="020B0604020202020204" pitchFamily="34" charset="0"/>
              <a:buChar char="•"/>
            </a:pPr>
            <a:r>
              <a:rPr lang="en-US" altLang="zh-CN" sz="2400" dirty="0">
                <a:ea typeface="宋体" panose="02010600030101010101" pitchFamily="2" charset="-122"/>
              </a:rPr>
              <a:t>Van holds 17,500 tapes  holding 105 x 10</a:t>
            </a:r>
            <a:r>
              <a:rPr lang="en-US" altLang="zh-CN" sz="2400" baseline="30000" dirty="0">
                <a:ea typeface="宋体" panose="02010600030101010101" pitchFamily="2" charset="-122"/>
              </a:rPr>
              <a:t>15</a:t>
            </a:r>
            <a:r>
              <a:rPr lang="en-US" altLang="zh-CN" sz="2400" dirty="0">
                <a:ea typeface="宋体" panose="02010600030101010101" pitchFamily="2" charset="-122"/>
              </a:rPr>
              <a:t> bytes</a:t>
            </a:r>
          </a:p>
          <a:p>
            <a:pPr marL="685800" indent="-457200">
              <a:buFont typeface="Arial" panose="020B0604020202020204" pitchFamily="34" charset="0"/>
              <a:buChar char="•"/>
            </a:pPr>
            <a:r>
              <a:rPr lang="en-US" altLang="zh-CN" sz="2400" dirty="0">
                <a:ea typeface="宋体" panose="02010600030101010101" pitchFamily="2" charset="-122"/>
              </a:rPr>
              <a:t>One person can drive NYC to LA in 5 days = 4 x 105 s</a:t>
            </a:r>
          </a:p>
          <a:p>
            <a:pPr marL="685800" indent="-457200">
              <a:buFont typeface="Arial" panose="020B0604020202020204" pitchFamily="34" charset="0"/>
              <a:buChar char="•"/>
            </a:pPr>
            <a:r>
              <a:rPr lang="en-US" altLang="zh-CN" sz="2400" dirty="0">
                <a:ea typeface="宋体" panose="02010600030101010101" pitchFamily="2" charset="-122"/>
              </a:rPr>
              <a:t>This is a bandwidth of 2 </a:t>
            </a:r>
            <a:r>
              <a:rPr lang="en-US" altLang="zh-CN" sz="2400" dirty="0" err="1">
                <a:ea typeface="宋体" panose="02010600030101010101" pitchFamily="2" charset="-122"/>
              </a:rPr>
              <a:t>Tbps</a:t>
            </a:r>
            <a:r>
              <a:rPr lang="en-US" altLang="zh-CN" sz="2400" dirty="0">
                <a:ea typeface="宋体" panose="02010600030101010101" pitchFamily="2" charset="-122"/>
              </a:rPr>
              <a:t> or 2000 Gbps</a:t>
            </a:r>
          </a:p>
          <a:p>
            <a:pPr marL="685800" indent="-457200">
              <a:buFont typeface="Arial" panose="020B0604020202020204" pitchFamily="34" charset="0"/>
              <a:buChar char="•"/>
            </a:pPr>
            <a:endParaRPr lang="en-US" altLang="zh-CN" sz="2400" dirty="0">
              <a:ea typeface="宋体" panose="02010600030101010101" pitchFamily="2" charset="-122"/>
            </a:endParaRPr>
          </a:p>
          <a:p>
            <a:pPr marL="685800" indent="-457200">
              <a:buFont typeface="Arial" panose="020B0604020202020204" pitchFamily="34" charset="0"/>
              <a:buChar char="•"/>
            </a:pPr>
            <a:r>
              <a:rPr lang="en-US" altLang="zh-CN" sz="2400" dirty="0">
                <a:ea typeface="宋体" panose="02010600030101010101" pitchFamily="2" charset="-122"/>
              </a:rPr>
              <a:t>But, the message delay is very poor.</a:t>
            </a:r>
          </a:p>
        </p:txBody>
      </p:sp>
      <p:sp>
        <p:nvSpPr>
          <p:cNvPr id="2" name="标题 1">
            <a:extLst>
              <a:ext uri="{FF2B5EF4-FFF2-40B4-BE49-F238E27FC236}">
                <a16:creationId xmlns:a16="http://schemas.microsoft.com/office/drawing/2014/main" id="{98D2BF6F-BEFD-44B8-9F53-2D13B5E1A21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Reality Check: Transporting Physical Media</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85D807E3-CFE1-44B6-8C69-DC5E4947313D}"/>
              </a:ext>
            </a:extLst>
          </p:cNvPr>
          <p:cNvPicPr>
            <a:picLocks noChangeAspect="1"/>
          </p:cNvPicPr>
          <p:nvPr/>
        </p:nvPicPr>
        <p:blipFill>
          <a:blip r:embed="rId3"/>
          <a:stretch>
            <a:fillRect/>
          </a:stretch>
        </p:blipFill>
        <p:spPr>
          <a:xfrm>
            <a:off x="2583028" y="1609936"/>
            <a:ext cx="5440366" cy="1725545"/>
          </a:xfrm>
          <a:prstGeom prst="rect">
            <a:avLst/>
          </a:prstGeom>
        </p:spPr>
      </p:pic>
    </p:spTree>
    <p:extLst>
      <p:ext uri="{BB962C8B-B14F-4D97-AF65-F5344CB8AC3E}">
        <p14:creationId xmlns:p14="http://schemas.microsoft.com/office/powerpoint/2010/main" val="23341910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a:extLst>
              <a:ext uri="{FF2B5EF4-FFF2-40B4-BE49-F238E27FC236}">
                <a16:creationId xmlns:a16="http://schemas.microsoft.com/office/drawing/2014/main" id="{FE4B4ED6-4E73-43E9-98E5-173337434A16}"/>
              </a:ext>
            </a:extLst>
          </p:cNvPr>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96A2A6-DF90-4410-BB4C-E456D83D8EBE}" type="slidenum">
              <a:rPr lang="zh-CN" altLang="en-US"/>
              <a:pPr eaLnBrk="1" hangingPunct="1"/>
              <a:t>44</a:t>
            </a:fld>
            <a:endParaRPr lang="en-US" altLang="zh-CN"/>
          </a:p>
        </p:txBody>
      </p:sp>
      <p:pic>
        <p:nvPicPr>
          <p:cNvPr id="22532" name="Picture 8" descr="51163_1282566558s8D7">
            <a:extLst>
              <a:ext uri="{FF2B5EF4-FFF2-40B4-BE49-F238E27FC236}">
                <a16:creationId xmlns:a16="http://schemas.microsoft.com/office/drawing/2014/main" id="{C7485190-6E12-4EA3-B360-B2C3C5515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089" y="1843088"/>
            <a:ext cx="1474787"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10" descr="1249388104tqaCYAFW">
            <a:extLst>
              <a:ext uri="{FF2B5EF4-FFF2-40B4-BE49-F238E27FC236}">
                <a16:creationId xmlns:a16="http://schemas.microsoft.com/office/drawing/2014/main" id="{8D6524D2-5B10-4A32-9007-50C74EDFE9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53" t="6700" r="7834" b="6500"/>
          <a:stretch/>
        </p:blipFill>
        <p:spPr bwMode="auto">
          <a:xfrm>
            <a:off x="8304213" y="1828217"/>
            <a:ext cx="1857118"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2" descr="101A31523-0">
            <a:extLst>
              <a:ext uri="{FF2B5EF4-FFF2-40B4-BE49-F238E27FC236}">
                <a16:creationId xmlns:a16="http://schemas.microsoft.com/office/drawing/2014/main" id="{2C72FF1B-41D4-4F8F-B0CB-8577FFA67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01" y="1828217"/>
            <a:ext cx="2478088"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14" descr="000484014">
            <a:extLst>
              <a:ext uri="{FF2B5EF4-FFF2-40B4-BE49-F238E27FC236}">
                <a16:creationId xmlns:a16="http://schemas.microsoft.com/office/drawing/2014/main" id="{862F4926-591B-46D3-864F-A5E8D74F0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1" y="3993568"/>
            <a:ext cx="21463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8" descr="2">
            <a:extLst>
              <a:ext uri="{FF2B5EF4-FFF2-40B4-BE49-F238E27FC236}">
                <a16:creationId xmlns:a16="http://schemas.microsoft.com/office/drawing/2014/main" id="{E1B3CFE6-76A0-48A0-8BCA-AC9DE940AA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676" y="3978275"/>
            <a:ext cx="2328863"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20" descr="12盘位SAS磁盘阵列（TY3120M+3U）">
            <a:extLst>
              <a:ext uri="{FF2B5EF4-FFF2-40B4-BE49-F238E27FC236}">
                <a16:creationId xmlns:a16="http://schemas.microsoft.com/office/drawing/2014/main" id="{A245E0E0-D32F-4B28-A0E3-15BA81AD50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6728" y="3766555"/>
            <a:ext cx="2365375"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D8BC24BC-D885-459B-93E1-E337AB7AD94D}"/>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Magnetic Media</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5"/>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11268" name="Rectangle 3"/>
          <p:cNvSpPr>
            <a:spLocks noGrp="1" noChangeArrowheads="1"/>
          </p:cNvSpPr>
          <p:nvPr>
            <p:ph idx="1"/>
          </p:nvPr>
        </p:nvSpPr>
        <p:spPr>
          <a:xfrm>
            <a:off x="924448" y="1258305"/>
            <a:ext cx="10777695" cy="4598987"/>
          </a:xfrm>
        </p:spPr>
        <p:txBody>
          <a:bodyPr/>
          <a:lstStyle/>
          <a:p>
            <a:pPr>
              <a:lnSpc>
                <a:spcPct val="100000"/>
              </a:lnSpc>
            </a:pPr>
            <a:r>
              <a:rPr lang="en-US" altLang="zh-CN" dirty="0">
                <a:latin typeface="微软雅黑" panose="020B0503020204020204" pitchFamily="34" charset="-122"/>
                <a:ea typeface="微软雅黑" panose="020B0503020204020204" pitchFamily="34" charset="-122"/>
              </a:rPr>
              <a:t>Very common, used in LANs, telephone lines</a:t>
            </a:r>
          </a:p>
          <a:p>
            <a:pPr lvl="1">
              <a:lnSpc>
                <a:spcPct val="100000"/>
              </a:lnSpc>
            </a:pPr>
            <a:r>
              <a:rPr lang="en-US" altLang="zh-CN" sz="2000" dirty="0">
                <a:latin typeface="微软雅黑" panose="020B0503020204020204" pitchFamily="34" charset="-122"/>
                <a:ea typeface="微软雅黑" panose="020B0503020204020204" pitchFamily="34" charset="-122"/>
              </a:rPr>
              <a:t>Twists reduce radiated signal </a:t>
            </a:r>
            <a:r>
              <a:rPr lang="zh-CN" altLang="en-US" sz="2000" dirty="0">
                <a:latin typeface="微软雅黑" panose="020B0503020204020204" pitchFamily="34" charset="-122"/>
                <a:ea typeface="微软雅黑" panose="020B0503020204020204" pitchFamily="34" charset="-122"/>
              </a:rPr>
              <a:t>信号辐射、</a:t>
            </a:r>
            <a:r>
              <a:rPr lang="en-US" altLang="zh-CN" sz="2000" dirty="0">
                <a:latin typeface="微软雅黑" panose="020B0503020204020204" pitchFamily="34" charset="-122"/>
                <a:ea typeface="微软雅黑" panose="020B0503020204020204" pitchFamily="34" charset="-122"/>
              </a:rPr>
              <a:t>interference</a:t>
            </a:r>
            <a:r>
              <a:rPr lang="zh-CN" altLang="en-US" sz="2000" dirty="0">
                <a:latin typeface="微软雅黑" panose="020B0503020204020204" pitchFamily="34" charset="-122"/>
                <a:ea typeface="微软雅黑" panose="020B0503020204020204" pitchFamily="34" charset="-122"/>
              </a:rPr>
              <a:t>干扰</a:t>
            </a:r>
            <a:endParaRPr lang="en-US" altLang="zh-CN" sz="2000" dirty="0">
              <a:latin typeface="微软雅黑" panose="020B0503020204020204" pitchFamily="34" charset="-122"/>
              <a:ea typeface="微软雅黑" panose="020B0503020204020204" pitchFamily="34" charset="-122"/>
            </a:endParaRPr>
          </a:p>
          <a:p>
            <a:pPr lvl="1">
              <a:lnSpc>
                <a:spcPct val="100000"/>
              </a:lnSpc>
            </a:pPr>
            <a:r>
              <a:rPr lang="zh-CN" altLang="en-US" sz="2000" dirty="0">
                <a:latin typeface="微软雅黑" panose="020B0503020204020204" pitchFamily="34" charset="-122"/>
                <a:ea typeface="微软雅黑" panose="020B0503020204020204" pitchFamily="34" charset="-122"/>
              </a:rPr>
              <a:t>双绞线的芯线为软铜线，线径为</a:t>
            </a:r>
            <a:r>
              <a:rPr lang="en-US" altLang="zh-CN" sz="2000" dirty="0">
                <a:latin typeface="微软雅黑" panose="020B0503020204020204" pitchFamily="34" charset="-122"/>
                <a:ea typeface="微软雅黑" panose="020B0503020204020204" pitchFamily="34" charset="-122"/>
              </a:rPr>
              <a:t>0.4~1.4mm</a:t>
            </a:r>
            <a:r>
              <a:rPr lang="zh-CN" altLang="en-US" sz="2000" dirty="0">
                <a:latin typeface="微软雅黑" panose="020B0503020204020204" pitchFamily="34" charset="-122"/>
                <a:ea typeface="微软雅黑" panose="020B0503020204020204" pitchFamily="34" charset="-122"/>
              </a:rPr>
              <a:t>不等，好处是可减少相邻线对间的电磁干扰。</a:t>
            </a:r>
            <a:endParaRPr lang="en-US" altLang="zh-CN" sz="2000" dirty="0">
              <a:latin typeface="微软雅黑" panose="020B0503020204020204" pitchFamily="34" charset="-122"/>
              <a:ea typeface="微软雅黑" panose="020B0503020204020204" pitchFamily="34" charset="-122"/>
            </a:endParaRPr>
          </a:p>
        </p:txBody>
      </p:sp>
      <p:pic>
        <p:nvPicPr>
          <p:cNvPr id="11269" name="Picture 7" descr="02-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5110" y="3429000"/>
            <a:ext cx="6642100"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11"/>
          <p:cNvSpPr>
            <a:spLocks noChangeArrowheads="1"/>
          </p:cNvSpPr>
          <p:nvPr/>
        </p:nvSpPr>
        <p:spPr bwMode="auto">
          <a:xfrm>
            <a:off x="4111535" y="3746500"/>
            <a:ext cx="2857500" cy="485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13" name="Freeform 12"/>
          <p:cNvSpPr/>
          <p:nvPr/>
        </p:nvSpPr>
        <p:spPr bwMode="auto">
          <a:xfrm rot="1856886">
            <a:off x="6264185" y="4154488"/>
            <a:ext cx="533400"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sp>
        <p:nvSpPr>
          <p:cNvPr id="11272" name="TextBox 10"/>
          <p:cNvSpPr txBox="1">
            <a:spLocks noChangeArrowheads="1"/>
          </p:cNvSpPr>
          <p:nvPr/>
        </p:nvSpPr>
        <p:spPr bwMode="auto">
          <a:xfrm>
            <a:off x="3949610" y="3641725"/>
            <a:ext cx="2647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Category 5 UTP cable with four twisted pairs</a:t>
            </a:r>
          </a:p>
        </p:txBody>
      </p:sp>
      <p:sp>
        <p:nvSpPr>
          <p:cNvPr id="2" name="标题 1">
            <a:extLst>
              <a:ext uri="{FF2B5EF4-FFF2-40B4-BE49-F238E27FC236}">
                <a16:creationId xmlns:a16="http://schemas.microsoft.com/office/drawing/2014/main" id="{F48FF5E2-DA8F-428C-90D8-534366FEBCF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Wires – Twisted Pair</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09316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78" y="3729243"/>
            <a:ext cx="345440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915" y="3514478"/>
            <a:ext cx="3605213"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563D7949-0763-4222-B5B8-B7609B47468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UTP VS. STP</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4C41A5C-660E-41F9-9A67-1580761A60B4}"/>
              </a:ext>
            </a:extLst>
          </p:cNvPr>
          <p:cNvSpPr txBox="1"/>
          <p:nvPr/>
        </p:nvSpPr>
        <p:spPr>
          <a:xfrm>
            <a:off x="816430" y="1263390"/>
            <a:ext cx="10658788" cy="2031325"/>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双绞线可分为</a:t>
            </a:r>
            <a:r>
              <a:rPr lang="zh-CN" altLang="en-US" b="1" dirty="0">
                <a:latin typeface="微软雅黑" panose="020B0503020204020204" pitchFamily="34" charset="-122"/>
                <a:ea typeface="微软雅黑" panose="020B0503020204020204" pitchFamily="34" charset="-122"/>
              </a:rPr>
              <a:t>非屏蔽双绞线</a:t>
            </a:r>
            <a:r>
              <a:rPr lang="en-US" altLang="zh-CN"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UTP</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Unshilded</a:t>
            </a:r>
            <a:r>
              <a:rPr lang="en-US" altLang="zh-CN" dirty="0">
                <a:latin typeface="微软雅黑" panose="020B0503020204020204" pitchFamily="34" charset="-122"/>
                <a:ea typeface="微软雅黑" panose="020B0503020204020204" pitchFamily="34" charset="-122"/>
              </a:rPr>
              <a:t> Twisted Pair)</a:t>
            </a:r>
            <a:r>
              <a:rPr lang="zh-CN" altLang="en-US" dirty="0">
                <a:latin typeface="微软雅黑" panose="020B0503020204020204" pitchFamily="34" charset="-122"/>
                <a:ea typeface="微软雅黑" panose="020B0503020204020204" pitchFamily="34" charset="-122"/>
              </a:rPr>
              <a:t>和</a:t>
            </a:r>
            <a:r>
              <a:rPr lang="zh-CN" altLang="en-US" b="1" dirty="0">
                <a:latin typeface="微软雅黑" panose="020B0503020204020204" pitchFamily="34" charset="-122"/>
                <a:ea typeface="微软雅黑" panose="020B0503020204020204" pitchFamily="34" charset="-122"/>
              </a:rPr>
              <a:t>屏蔽双绞线</a:t>
            </a:r>
            <a:r>
              <a:rPr lang="en-US" altLang="zh-CN"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STP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Shielded Twisted Pair)</a:t>
            </a:r>
            <a:r>
              <a:rPr lang="zh-CN" altLang="en-US" dirty="0">
                <a:latin typeface="微软雅黑" panose="020B0503020204020204" pitchFamily="34" charset="-122"/>
                <a:ea typeface="微软雅黑" panose="020B0503020204020204" pitchFamily="34" charset="-122"/>
              </a:rPr>
              <a:t>两种类型。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在物理结构上，屏蔽双绞线比非屏蔽双绞线多了全屏蔽层，通过屏蔽的方式，减少了衰减和噪音，从而提供了更加洁净的电子信号，和更长的电缆长度，但是屏蔽双绞线价格更加昂贵，重量更重并且不易安装。</a:t>
            </a: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0612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标题 1">
            <a:extLst>
              <a:ext uri="{FF2B5EF4-FFF2-40B4-BE49-F238E27FC236}">
                <a16:creationId xmlns:a16="http://schemas.microsoft.com/office/drawing/2014/main" id="{563D7949-0763-4222-B5B8-B7609B47468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Twisted Pair</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AA420F84-5CE2-49D9-B20F-FC6906577C27}"/>
              </a:ext>
            </a:extLst>
          </p:cNvPr>
          <p:cNvPicPr>
            <a:picLocks noChangeAspect="1"/>
          </p:cNvPicPr>
          <p:nvPr/>
        </p:nvPicPr>
        <p:blipFill>
          <a:blip r:embed="rId3"/>
          <a:stretch>
            <a:fillRect/>
          </a:stretch>
        </p:blipFill>
        <p:spPr>
          <a:xfrm>
            <a:off x="638827" y="1213288"/>
            <a:ext cx="5611699" cy="3162316"/>
          </a:xfrm>
          <a:prstGeom prst="rect">
            <a:avLst/>
          </a:prstGeom>
        </p:spPr>
      </p:pic>
      <p:pic>
        <p:nvPicPr>
          <p:cNvPr id="4" name="图片 3">
            <a:extLst>
              <a:ext uri="{FF2B5EF4-FFF2-40B4-BE49-F238E27FC236}">
                <a16:creationId xmlns:a16="http://schemas.microsoft.com/office/drawing/2014/main" id="{8004479A-0F4B-421C-A30F-5215D328AA22}"/>
              </a:ext>
            </a:extLst>
          </p:cNvPr>
          <p:cNvPicPr>
            <a:picLocks noChangeAspect="1"/>
          </p:cNvPicPr>
          <p:nvPr/>
        </p:nvPicPr>
        <p:blipFill>
          <a:blip r:embed="rId4"/>
          <a:stretch>
            <a:fillRect/>
          </a:stretch>
        </p:blipFill>
        <p:spPr>
          <a:xfrm>
            <a:off x="6442660" y="1213288"/>
            <a:ext cx="5400997" cy="2738680"/>
          </a:xfrm>
          <a:prstGeom prst="rect">
            <a:avLst/>
          </a:prstGeom>
        </p:spPr>
      </p:pic>
      <p:pic>
        <p:nvPicPr>
          <p:cNvPr id="7" name="图片 6">
            <a:extLst>
              <a:ext uri="{FF2B5EF4-FFF2-40B4-BE49-F238E27FC236}">
                <a16:creationId xmlns:a16="http://schemas.microsoft.com/office/drawing/2014/main" id="{79C5BBCA-D6B2-4615-8D5B-A37DA28E9D9C}"/>
              </a:ext>
            </a:extLst>
          </p:cNvPr>
          <p:cNvPicPr>
            <a:picLocks noChangeAspect="1"/>
          </p:cNvPicPr>
          <p:nvPr/>
        </p:nvPicPr>
        <p:blipFill>
          <a:blip r:embed="rId5"/>
          <a:stretch>
            <a:fillRect/>
          </a:stretch>
        </p:blipFill>
        <p:spPr>
          <a:xfrm>
            <a:off x="1502549" y="4829644"/>
            <a:ext cx="3989294" cy="867541"/>
          </a:xfrm>
          <a:prstGeom prst="rect">
            <a:avLst/>
          </a:prstGeom>
        </p:spPr>
      </p:pic>
      <p:pic>
        <p:nvPicPr>
          <p:cNvPr id="9" name="图片 8">
            <a:extLst>
              <a:ext uri="{FF2B5EF4-FFF2-40B4-BE49-F238E27FC236}">
                <a16:creationId xmlns:a16="http://schemas.microsoft.com/office/drawing/2014/main" id="{5128E1DA-0984-4973-B26D-5FBEEC9EB0DC}"/>
              </a:ext>
            </a:extLst>
          </p:cNvPr>
          <p:cNvPicPr>
            <a:picLocks noChangeAspect="1"/>
          </p:cNvPicPr>
          <p:nvPr/>
        </p:nvPicPr>
        <p:blipFill>
          <a:blip r:embed="rId6"/>
          <a:stretch>
            <a:fillRect/>
          </a:stretch>
        </p:blipFill>
        <p:spPr>
          <a:xfrm>
            <a:off x="6025903" y="4776832"/>
            <a:ext cx="4522354" cy="973164"/>
          </a:xfrm>
          <a:prstGeom prst="rect">
            <a:avLst/>
          </a:prstGeom>
        </p:spPr>
      </p:pic>
      <p:sp>
        <p:nvSpPr>
          <p:cNvPr id="10" name="文本框 9">
            <a:extLst>
              <a:ext uri="{FF2B5EF4-FFF2-40B4-BE49-F238E27FC236}">
                <a16:creationId xmlns:a16="http://schemas.microsoft.com/office/drawing/2014/main" id="{73703B12-5BBE-41DD-B8F3-7330B4F51285}"/>
              </a:ext>
            </a:extLst>
          </p:cNvPr>
          <p:cNvSpPr txBox="1"/>
          <p:nvPr/>
        </p:nvSpPr>
        <p:spPr>
          <a:xfrm>
            <a:off x="4196908" y="5781892"/>
            <a:ext cx="3539752"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类</a:t>
            </a:r>
            <a:r>
              <a:rPr lang="en-US" altLang="zh-CN" dirty="0">
                <a:latin typeface="微软雅黑" panose="020B0503020204020204" pitchFamily="34" charset="-122"/>
                <a:ea typeface="微软雅黑" panose="020B0503020204020204" pitchFamily="34" charset="-122"/>
              </a:rPr>
              <a:t>UTP</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类</a:t>
            </a:r>
            <a:r>
              <a:rPr lang="en-US" altLang="zh-CN" dirty="0">
                <a:latin typeface="微软雅黑" panose="020B0503020204020204" pitchFamily="34" charset="-122"/>
                <a:ea typeface="微软雅黑" panose="020B0503020204020204" pitchFamily="34" charset="-122"/>
              </a:rPr>
              <a:t>UTP</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75866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623" y="2523440"/>
            <a:ext cx="2155825"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9744" y="3100388"/>
            <a:ext cx="3571875"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15693923-E4A2-433D-9834-F9BAF5D86A01}"/>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UTP-Connectors</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32F9FE37-31D9-47B2-97B2-EFF9D5FD48B4}"/>
              </a:ext>
            </a:extLst>
          </p:cNvPr>
          <p:cNvSpPr txBox="1"/>
          <p:nvPr/>
        </p:nvSpPr>
        <p:spPr>
          <a:xfrm>
            <a:off x="664028" y="1127810"/>
            <a:ext cx="10951029" cy="923330"/>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电流从一个设备流向另外一个设备的时候，连接器的公母座起到的作用就是加强安全性或者保证设备的正常运作，防止一些不安全因素的发生或者不恰当的连接。</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RJ-45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根针脚，网络接口），</a:t>
            </a:r>
            <a:r>
              <a:rPr lang="en-US" altLang="zh-CN" dirty="0">
                <a:latin typeface="微软雅黑" panose="020B0503020204020204" pitchFamily="34" charset="-122"/>
                <a:ea typeface="微软雅黑" panose="020B0503020204020204" pitchFamily="34" charset="-122"/>
              </a:rPr>
              <a:t>RJ-11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根针脚，电话接口）</a:t>
            </a:r>
          </a:p>
        </p:txBody>
      </p:sp>
    </p:spTree>
    <p:extLst>
      <p:ext uri="{BB962C8B-B14F-4D97-AF65-F5344CB8AC3E}">
        <p14:creationId xmlns:p14="http://schemas.microsoft.com/office/powerpoint/2010/main" val="1982976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15364" name="Rectangle 3"/>
          <p:cNvSpPr>
            <a:spLocks noGrp="1" noChangeArrowheads="1"/>
          </p:cNvSpPr>
          <p:nvPr>
            <p:ph idx="1"/>
          </p:nvPr>
        </p:nvSpPr>
        <p:spPr>
          <a:xfrm>
            <a:off x="625929" y="1047462"/>
            <a:ext cx="10787742" cy="560274"/>
          </a:xfrm>
        </p:spPr>
        <p:txBody>
          <a:bodyPr>
            <a:normAutofit/>
          </a:bodyPr>
          <a:lstStyle/>
          <a:p>
            <a:pPr marL="457200" indent="-457200">
              <a:buFont typeface="Arial" panose="020B0604020202020204" pitchFamily="34" charset="0"/>
              <a:buChar char="•"/>
            </a:pPr>
            <a:r>
              <a:rPr lang="en-US" altLang="zh-CN" sz="2000" dirty="0">
                <a:ea typeface="宋体" panose="02010600030101010101" pitchFamily="2" charset="-122"/>
              </a:rPr>
              <a:t>Better shielding and more bandwidth for longer distances and higher rates than twisted pair.</a:t>
            </a:r>
          </a:p>
        </p:txBody>
      </p:sp>
      <p:pic>
        <p:nvPicPr>
          <p:cNvPr id="153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797" y="2081551"/>
            <a:ext cx="5445579" cy="130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8DA584A-9C24-45E9-B7A1-2313FE509C0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Wires – Coaxial Cable (“Co-ax”)</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4F94BB7F-1CF7-4DC5-AB43-28CCA3BEC135}"/>
              </a:ext>
            </a:extLst>
          </p:cNvPr>
          <p:cNvSpPr txBox="1"/>
          <p:nvPr/>
        </p:nvSpPr>
        <p:spPr>
          <a:xfrm>
            <a:off x="2321797" y="1738602"/>
            <a:ext cx="70293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铜芯</a:t>
            </a:r>
          </a:p>
        </p:txBody>
      </p:sp>
      <p:sp>
        <p:nvSpPr>
          <p:cNvPr id="7" name="文本框 6">
            <a:extLst>
              <a:ext uri="{FF2B5EF4-FFF2-40B4-BE49-F238E27FC236}">
                <a16:creationId xmlns:a16="http://schemas.microsoft.com/office/drawing/2014/main" id="{0BF63024-6E9B-4C8F-B241-F5044EBD784A}"/>
              </a:ext>
            </a:extLst>
          </p:cNvPr>
          <p:cNvSpPr txBox="1"/>
          <p:nvPr/>
        </p:nvSpPr>
        <p:spPr>
          <a:xfrm>
            <a:off x="3367484" y="1746503"/>
            <a:ext cx="1205024"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绝缘材料</a:t>
            </a:r>
          </a:p>
        </p:txBody>
      </p:sp>
      <p:sp>
        <p:nvSpPr>
          <p:cNvPr id="8" name="文本框 7">
            <a:extLst>
              <a:ext uri="{FF2B5EF4-FFF2-40B4-BE49-F238E27FC236}">
                <a16:creationId xmlns:a16="http://schemas.microsoft.com/office/drawing/2014/main" id="{79B8357D-574F-435C-BB42-DEA756F8C85E}"/>
              </a:ext>
            </a:extLst>
          </p:cNvPr>
          <p:cNvSpPr txBox="1"/>
          <p:nvPr/>
        </p:nvSpPr>
        <p:spPr>
          <a:xfrm>
            <a:off x="4915265" y="1746740"/>
            <a:ext cx="145607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编织外导体</a:t>
            </a:r>
          </a:p>
        </p:txBody>
      </p:sp>
      <p:sp>
        <p:nvSpPr>
          <p:cNvPr id="10" name="文本框 9">
            <a:extLst>
              <a:ext uri="{FF2B5EF4-FFF2-40B4-BE49-F238E27FC236}">
                <a16:creationId xmlns:a16="http://schemas.microsoft.com/office/drawing/2014/main" id="{4E568BE5-5865-4FCE-A3EB-27CA6CF7C5E9}"/>
              </a:ext>
            </a:extLst>
          </p:cNvPr>
          <p:cNvSpPr txBox="1"/>
          <p:nvPr/>
        </p:nvSpPr>
        <p:spPr>
          <a:xfrm>
            <a:off x="8512345" y="2081551"/>
            <a:ext cx="3354759" cy="830997"/>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solidFill>
                  <a:srgbClr val="333333"/>
                </a:solidFill>
                <a:effectLst/>
                <a:latin typeface="微软雅黑" panose="020B0503020204020204" pitchFamily="34" charset="-122"/>
                <a:ea typeface="微软雅黑" panose="020B0503020204020204" pitchFamily="34" charset="-122"/>
              </a:rPr>
              <a:t>同轴电缆</a:t>
            </a:r>
            <a:r>
              <a:rPr lang="zh-CN" altLang="en-US" sz="1600" dirty="0">
                <a:solidFill>
                  <a:srgbClr val="333333"/>
                </a:solidFill>
                <a:latin typeface="微软雅黑" panose="020B0503020204020204" pitchFamily="34" charset="-122"/>
                <a:ea typeface="微软雅黑" panose="020B0503020204020204" pitchFamily="34" charset="-122"/>
              </a:rPr>
              <a:t>传导交流电而非直流电，也就是说</a:t>
            </a:r>
            <a:r>
              <a:rPr lang="zh-CN" altLang="en-US" sz="1600" b="0" i="0" dirty="0">
                <a:solidFill>
                  <a:srgbClr val="333333"/>
                </a:solidFill>
                <a:effectLst/>
                <a:latin typeface="微软雅黑" panose="020B0503020204020204" pitchFamily="34" charset="-122"/>
                <a:ea typeface="微软雅黑" panose="020B0503020204020204" pitchFamily="34" charset="-122"/>
              </a:rPr>
              <a:t>每秒钟会有好几次的电流方向发生逆转</a:t>
            </a:r>
            <a:endParaRPr lang="zh-CN" altLang="en-US" sz="1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20B65FC-0027-47EC-A986-E4FFDFF90DDB}"/>
              </a:ext>
            </a:extLst>
          </p:cNvPr>
          <p:cNvSpPr txBox="1"/>
          <p:nvPr/>
        </p:nvSpPr>
        <p:spPr>
          <a:xfrm>
            <a:off x="6714092" y="1738601"/>
            <a:ext cx="145607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塑料防护套</a:t>
            </a:r>
          </a:p>
        </p:txBody>
      </p:sp>
      <p:pic>
        <p:nvPicPr>
          <p:cNvPr id="5" name="Picture 4" descr="2-05">
            <a:extLst>
              <a:ext uri="{FF2B5EF4-FFF2-40B4-BE49-F238E27FC236}">
                <a16:creationId xmlns:a16="http://schemas.microsoft.com/office/drawing/2014/main" id="{5909306B-B14C-45EE-885D-44D247F5B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0443" y="3497337"/>
            <a:ext cx="6544969" cy="190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7E2D8488-ADEB-4962-9305-89CF0EBAD75D}"/>
              </a:ext>
            </a:extLst>
          </p:cNvPr>
          <p:cNvSpPr txBox="1"/>
          <p:nvPr/>
        </p:nvSpPr>
        <p:spPr>
          <a:xfrm>
            <a:off x="1582314" y="5692958"/>
            <a:ext cx="9027371" cy="584775"/>
          </a:xfrm>
          <a:prstGeom prst="rect">
            <a:avLst/>
          </a:prstGeom>
          <a:noFill/>
        </p:spPr>
        <p:txBody>
          <a:bodyPr wrap="square">
            <a:spAutoFit/>
          </a:bodyPr>
          <a:lstStyle>
            <a:defPPr>
              <a:defRPr lang="zh-CN"/>
            </a:defPPr>
            <a:lvl1pPr marL="285750" indent="-285750">
              <a:buFont typeface="Arial" panose="020B0604020202020204" pitchFamily="34" charset="0"/>
              <a:buChar char="•"/>
              <a:defRPr sz="1600" b="0" i="0">
                <a:solidFill>
                  <a:srgbClr val="333333"/>
                </a:solidFill>
                <a:effectLst/>
                <a:latin typeface="微软雅黑" panose="020B0503020204020204" pitchFamily="34" charset="-122"/>
                <a:ea typeface="微软雅黑" panose="020B0503020204020204" pitchFamily="34" charset="-122"/>
              </a:defRPr>
            </a:lvl1pPr>
          </a:lstStyle>
          <a:p>
            <a:pPr marL="0" indent="0">
              <a:buNone/>
            </a:pPr>
            <a:r>
              <a:rPr lang="zh-CN" altLang="en-US" dirty="0"/>
              <a:t>（</a:t>
            </a:r>
            <a:r>
              <a:rPr lang="en-US" altLang="zh-CN" dirty="0"/>
              <a:t>a</a:t>
            </a:r>
            <a:r>
              <a:rPr lang="zh-CN" altLang="en-US" dirty="0"/>
              <a:t>）三个例子：一束光按照不同的角度从二氧化硅内部射到空气</a:t>
            </a:r>
            <a:r>
              <a:rPr lang="en-US" altLang="zh-CN" dirty="0"/>
              <a:t>/</a:t>
            </a:r>
            <a:r>
              <a:rPr lang="zh-CN" altLang="en-US" dirty="0"/>
              <a:t>二氧化硅的界面上；</a:t>
            </a:r>
            <a:endParaRPr lang="en-US" altLang="zh-CN" dirty="0"/>
          </a:p>
          <a:p>
            <a:pPr marL="0" indent="0">
              <a:buNone/>
            </a:pPr>
            <a:r>
              <a:rPr lang="zh-CN" altLang="en-US" dirty="0"/>
              <a:t>（</a:t>
            </a:r>
            <a:r>
              <a:rPr lang="en-US" altLang="zh-CN" dirty="0"/>
              <a:t>b</a:t>
            </a:r>
            <a:r>
              <a:rPr lang="zh-CN" altLang="en-US" dirty="0"/>
              <a:t>）通过完全的内部反射，光纤在光纤内部传输。</a:t>
            </a:r>
          </a:p>
        </p:txBody>
      </p:sp>
    </p:spTree>
    <p:extLst>
      <p:ext uri="{BB962C8B-B14F-4D97-AF65-F5344CB8AC3E}">
        <p14:creationId xmlns:p14="http://schemas.microsoft.com/office/powerpoint/2010/main" val="681089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81AA71E-253D-4D0F-9DC6-449DA8C42B8A}"/>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Abstract Model of a Link</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CD4E872-B6BC-47CF-8551-6FCB52793D0B}"/>
              </a:ext>
            </a:extLst>
          </p:cNvPr>
          <p:cNvPicPr>
            <a:picLocks noChangeAspect="1"/>
          </p:cNvPicPr>
          <p:nvPr/>
        </p:nvPicPr>
        <p:blipFill>
          <a:blip r:embed="rId3"/>
          <a:stretch>
            <a:fillRect/>
          </a:stretch>
        </p:blipFill>
        <p:spPr>
          <a:xfrm>
            <a:off x="1621134" y="1306857"/>
            <a:ext cx="8329673" cy="1209684"/>
          </a:xfrm>
          <a:prstGeom prst="rect">
            <a:avLst/>
          </a:prstGeom>
        </p:spPr>
      </p:pic>
      <p:sp>
        <p:nvSpPr>
          <p:cNvPr id="8" name="文本框 7">
            <a:extLst>
              <a:ext uri="{FF2B5EF4-FFF2-40B4-BE49-F238E27FC236}">
                <a16:creationId xmlns:a16="http://schemas.microsoft.com/office/drawing/2014/main" id="{A2FDE2E7-7A58-40D9-91C4-9C0DD19FC430}"/>
              </a:ext>
            </a:extLst>
          </p:cNvPr>
          <p:cNvSpPr txBox="1"/>
          <p:nvPr/>
        </p:nvSpPr>
        <p:spPr>
          <a:xfrm>
            <a:off x="1730196" y="2843214"/>
            <a:ext cx="9292846" cy="169540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b="1" dirty="0">
                <a:latin typeface="Arial" panose="020B0604020202020204" pitchFamily="34" charset="0"/>
                <a:cs typeface="Arial" panose="020B0604020202020204" pitchFamily="34" charset="0"/>
              </a:rPr>
              <a:t>Bit rate: </a:t>
            </a:r>
            <a:r>
              <a:rPr lang="zh-CN" altLang="en-US" sz="2400" dirty="0">
                <a:latin typeface="Arial" panose="020B0604020202020204" pitchFamily="34" charset="0"/>
                <a:cs typeface="Arial" panose="020B0604020202020204" pitchFamily="34" charset="0"/>
              </a:rPr>
              <a:t>bits/sec depends on the channel’s bandwidth</a:t>
            </a:r>
          </a:p>
          <a:p>
            <a:pPr marL="285750" indent="-285750">
              <a:lnSpc>
                <a:spcPct val="150000"/>
              </a:lnSpc>
              <a:buFont typeface="Arial" panose="020B0604020202020204" pitchFamily="34" charset="0"/>
              <a:buChar char="•"/>
            </a:pPr>
            <a:r>
              <a:rPr lang="zh-CN" altLang="en-US" sz="2400" b="1" dirty="0">
                <a:latin typeface="Arial" panose="020B0604020202020204" pitchFamily="34" charset="0"/>
                <a:cs typeface="Arial" panose="020B0604020202020204" pitchFamily="34" charset="0"/>
              </a:rPr>
              <a:t>Delay: </a:t>
            </a:r>
            <a:r>
              <a:rPr lang="zh-CN" altLang="en-US" sz="2400" dirty="0">
                <a:latin typeface="Arial" panose="020B0604020202020204" pitchFamily="34" charset="0"/>
                <a:cs typeface="Arial" panose="020B0604020202020204" pitchFamily="34" charset="0"/>
              </a:rPr>
              <a:t>how long does it take a bit to get to the end?</a:t>
            </a:r>
          </a:p>
          <a:p>
            <a:pPr marL="285750" indent="-285750">
              <a:lnSpc>
                <a:spcPct val="150000"/>
              </a:lnSpc>
              <a:buFont typeface="Arial" panose="020B0604020202020204" pitchFamily="34" charset="0"/>
              <a:buChar char="•"/>
            </a:pPr>
            <a:r>
              <a:rPr lang="zh-CN" altLang="en-US" sz="2400" b="1" dirty="0">
                <a:latin typeface="Arial" panose="020B0604020202020204" pitchFamily="34" charset="0"/>
                <a:cs typeface="Arial" panose="020B0604020202020204" pitchFamily="34" charset="0"/>
              </a:rPr>
              <a:t>Error rate: </a:t>
            </a:r>
            <a:r>
              <a:rPr lang="zh-CN" altLang="en-US" sz="2400" dirty="0">
                <a:latin typeface="Arial" panose="020B0604020202020204" pitchFamily="34" charset="0"/>
                <a:cs typeface="Arial" panose="020B0604020202020204" pitchFamily="34" charset="0"/>
              </a:rPr>
              <a:t>what is the probability of a bit flipping（位反转）?</a:t>
            </a:r>
          </a:p>
        </p:txBody>
      </p:sp>
    </p:spTree>
    <p:extLst>
      <p:ext uri="{BB962C8B-B14F-4D97-AF65-F5344CB8AC3E}">
        <p14:creationId xmlns:p14="http://schemas.microsoft.com/office/powerpoint/2010/main" val="2817611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35A52EEA-B2A7-4533-B844-9A92427BD586}"/>
              </a:ext>
            </a:extLst>
          </p:cNvPr>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A7BBBA0-3394-4B7D-A8D9-4741A629E802}" type="slidenum">
              <a:rPr lang="zh-CN" altLang="en-US"/>
              <a:pPr eaLnBrk="1" hangingPunct="1"/>
              <a:t>50</a:t>
            </a:fld>
            <a:endParaRPr lang="en-US" altLang="zh-CN"/>
          </a:p>
        </p:txBody>
      </p:sp>
      <p:pic>
        <p:nvPicPr>
          <p:cNvPr id="24581" name="Picture 4" descr="2-04">
            <a:extLst>
              <a:ext uri="{FF2B5EF4-FFF2-40B4-BE49-F238E27FC236}">
                <a16:creationId xmlns:a16="http://schemas.microsoft.com/office/drawing/2014/main" id="{84C6F694-267F-4D28-BFDA-72321A694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281" y="5334919"/>
            <a:ext cx="6823494" cy="131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Rectangle 5">
            <a:extLst>
              <a:ext uri="{FF2B5EF4-FFF2-40B4-BE49-F238E27FC236}">
                <a16:creationId xmlns:a16="http://schemas.microsoft.com/office/drawing/2014/main" id="{9CD94434-A69D-42AB-B99D-7BAAD90CA594}"/>
              </a:ext>
            </a:extLst>
          </p:cNvPr>
          <p:cNvSpPr>
            <a:spLocks noChangeArrowheads="1"/>
          </p:cNvSpPr>
          <p:nvPr/>
        </p:nvSpPr>
        <p:spPr bwMode="auto">
          <a:xfrm>
            <a:off x="752789" y="908837"/>
            <a:ext cx="7974012" cy="4385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lnSpc>
                <a:spcPct val="120000"/>
              </a:lnSpc>
              <a:buFont typeface="Wingdings" panose="05000000000000000000" pitchFamily="2" charset="2"/>
              <a:buChar char="n"/>
            </a:pPr>
            <a:r>
              <a:rPr lang="en-US" altLang="zh-CN" b="1" dirty="0">
                <a:latin typeface="微软雅黑" panose="020B0503020204020204" pitchFamily="34" charset="-122"/>
                <a:ea typeface="微软雅黑" panose="020B0503020204020204" pitchFamily="34" charset="-122"/>
              </a:rPr>
              <a:t>BASEBAND COAXIAL CABLE(</a:t>
            </a:r>
            <a:r>
              <a:rPr lang="zh-CN" altLang="en-US" b="1" dirty="0">
                <a:latin typeface="微软雅黑" panose="020B0503020204020204" pitchFamily="34" charset="-122"/>
                <a:ea typeface="微软雅黑" panose="020B0503020204020204" pitchFamily="34" charset="-122"/>
              </a:rPr>
              <a:t>基带同轴电缆</a:t>
            </a:r>
            <a:r>
              <a:rPr lang="en-US" altLang="zh-CN"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b="1" dirty="0">
              <a:latin typeface="微软雅黑" panose="020B0503020204020204" pitchFamily="34" charset="-122"/>
              <a:ea typeface="微软雅黑" panose="020B0503020204020204" pitchFamily="34" charset="-122"/>
            </a:endParaRPr>
          </a:p>
          <a:p>
            <a:pPr lvl="1" algn="l" eaLnBrk="1" hangingPunct="1">
              <a:lnSpc>
                <a:spcPct val="120000"/>
              </a:lnSpc>
              <a:buFont typeface="Wingdings" panose="05000000000000000000" pitchFamily="2" charset="2"/>
              <a:buChar char="n"/>
            </a:pPr>
            <a:r>
              <a:rPr lang="zh-CN" altLang="en-US" b="0" i="0" dirty="0">
                <a:solidFill>
                  <a:srgbClr val="333333"/>
                </a:solidFill>
                <a:effectLst/>
                <a:latin typeface="微软雅黑" panose="020B0503020204020204" pitchFamily="34" charset="-122"/>
                <a:ea typeface="微软雅黑" panose="020B0503020204020204" pitchFamily="34" charset="-122"/>
              </a:rPr>
              <a:t>基带同轴电缆的屏蔽层通常是用铜做成的网状结构</a:t>
            </a:r>
            <a:endParaRPr lang="en-US" altLang="zh-CN" dirty="0">
              <a:latin typeface="微软雅黑" panose="020B0503020204020204" pitchFamily="34" charset="-122"/>
              <a:ea typeface="微软雅黑" panose="020B0503020204020204" pitchFamily="34" charset="-122"/>
            </a:endParaRPr>
          </a:p>
          <a:p>
            <a:pPr lvl="1" algn="l" eaLnBrk="1" hangingPunct="1">
              <a:lnSpc>
                <a:spcPct val="12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Used for digital transmissions (called </a:t>
            </a:r>
            <a:r>
              <a:rPr lang="en-US" altLang="zh-CN" b="1" dirty="0">
                <a:latin typeface="微软雅黑" panose="020B0503020204020204" pitchFamily="34" charset="-122"/>
                <a:ea typeface="微软雅黑" panose="020B0503020204020204" pitchFamily="34" charset="-122"/>
              </a:rPr>
              <a:t>baseband</a:t>
            </a:r>
            <a:r>
              <a:rPr lang="en-US" altLang="zh-CN" dirty="0">
                <a:latin typeface="微软雅黑" panose="020B0503020204020204" pitchFamily="34" charset="-122"/>
                <a:ea typeface="微软雅黑" panose="020B0503020204020204" pitchFamily="34" charset="-122"/>
              </a:rPr>
              <a:t>.)</a:t>
            </a:r>
          </a:p>
          <a:p>
            <a:pPr lvl="1" algn="l" eaLnBrk="1" hangingPunct="1">
              <a:lnSpc>
                <a:spcPct val="12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Good noise immunity </a:t>
            </a:r>
            <a:r>
              <a:rPr lang="zh-CN" altLang="en-US" dirty="0">
                <a:latin typeface="微软雅黑" panose="020B0503020204020204" pitchFamily="34" charset="-122"/>
                <a:ea typeface="微软雅黑" panose="020B0503020204020204" pitchFamily="34" charset="-122"/>
              </a:rPr>
              <a:t>良好的抗噪性</a:t>
            </a:r>
            <a:endParaRPr lang="en-US" altLang="zh-CN" dirty="0">
              <a:latin typeface="微软雅黑" panose="020B0503020204020204" pitchFamily="34" charset="-122"/>
              <a:ea typeface="微软雅黑" panose="020B0503020204020204" pitchFamily="34" charset="-122"/>
            </a:endParaRPr>
          </a:p>
          <a:p>
            <a:pPr lvl="1" algn="l" eaLnBrk="1" hangingPunct="1">
              <a:lnSpc>
                <a:spcPct val="12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Data rates as high as 1 Gbps for short distances.</a:t>
            </a:r>
          </a:p>
          <a:p>
            <a:pPr lvl="1" algn="l" eaLnBrk="1" hangingPunct="1">
              <a:lnSpc>
                <a:spcPct val="12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Now being replaced by fiber.</a:t>
            </a:r>
          </a:p>
          <a:p>
            <a:pPr lvl="1" algn="l" eaLnBrk="1" hangingPunct="1">
              <a:lnSpc>
                <a:spcPct val="120000"/>
              </a:lnSpc>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endParaRPr>
          </a:p>
          <a:p>
            <a:pPr algn="l" eaLnBrk="1" hangingPunct="1">
              <a:lnSpc>
                <a:spcPct val="120000"/>
              </a:lnSpc>
              <a:buFont typeface="Wingdings" panose="05000000000000000000" pitchFamily="2" charset="2"/>
              <a:buChar char="n"/>
            </a:pPr>
            <a:r>
              <a:rPr lang="en-US" altLang="zh-CN" b="1" dirty="0">
                <a:latin typeface="微软雅黑" panose="020B0503020204020204" pitchFamily="34" charset="-122"/>
                <a:ea typeface="微软雅黑" panose="020B0503020204020204" pitchFamily="34" charset="-122"/>
              </a:rPr>
              <a:t>BROADBAND COAXIAL CABLE(</a:t>
            </a:r>
            <a:r>
              <a:rPr lang="zh-CN" altLang="en-US" b="1" dirty="0">
                <a:latin typeface="微软雅黑" panose="020B0503020204020204" pitchFamily="34" charset="-122"/>
                <a:ea typeface="微软雅黑" panose="020B0503020204020204" pitchFamily="34" charset="-122"/>
              </a:rPr>
              <a:t>宽带同轴电缆</a:t>
            </a:r>
            <a:r>
              <a:rPr lang="en-US" altLang="zh-CN" b="1" dirty="0">
                <a:latin typeface="微软雅黑" panose="020B0503020204020204" pitchFamily="34" charset="-122"/>
                <a:ea typeface="微软雅黑" panose="020B0503020204020204" pitchFamily="34" charset="-122"/>
              </a:rPr>
              <a:t>):</a:t>
            </a:r>
          </a:p>
          <a:p>
            <a:pPr lvl="1" algn="l" eaLnBrk="1" hangingPunct="1">
              <a:lnSpc>
                <a:spcPct val="120000"/>
              </a:lnSpc>
              <a:buFont typeface="Wingdings" panose="05000000000000000000" pitchFamily="2" charset="2"/>
              <a:buChar char="n"/>
            </a:pPr>
            <a:r>
              <a:rPr lang="zh-CN" altLang="en-US" b="0" i="0" dirty="0">
                <a:solidFill>
                  <a:srgbClr val="333333"/>
                </a:solidFill>
                <a:effectLst/>
                <a:latin typeface="微软雅黑" panose="020B0503020204020204" pitchFamily="34" charset="-122"/>
                <a:ea typeface="微软雅黑" panose="020B0503020204020204" pitchFamily="34" charset="-122"/>
              </a:rPr>
              <a:t>宽带同轴电缆的屏蔽层通常是用铝冲压而成的，其特征阻抗为</a:t>
            </a:r>
            <a:r>
              <a:rPr lang="en-US" altLang="zh-CN" b="0" i="0" dirty="0">
                <a:solidFill>
                  <a:srgbClr val="333333"/>
                </a:solidFill>
                <a:effectLst/>
                <a:latin typeface="微软雅黑" panose="020B0503020204020204" pitchFamily="34" charset="-122"/>
                <a:ea typeface="微软雅黑" panose="020B0503020204020204" pitchFamily="34" charset="-122"/>
              </a:rPr>
              <a:t>75Ω</a:t>
            </a:r>
            <a:endParaRPr lang="en-US" altLang="zh-CN" dirty="0">
              <a:latin typeface="微软雅黑" panose="020B0503020204020204" pitchFamily="34" charset="-122"/>
              <a:ea typeface="微软雅黑" panose="020B0503020204020204" pitchFamily="34" charset="-122"/>
            </a:endParaRPr>
          </a:p>
          <a:p>
            <a:pPr lvl="1" algn="l" eaLnBrk="1" hangingPunct="1">
              <a:lnSpc>
                <a:spcPct val="12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Used for analog transmissions (called broadband.)  </a:t>
            </a:r>
          </a:p>
          <a:p>
            <a:pPr lvl="1" algn="l" eaLnBrk="1" hangingPunct="1">
              <a:lnSpc>
                <a:spcPct val="12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Can run 300 MHz for long distances.  </a:t>
            </a:r>
          </a:p>
          <a:p>
            <a:pPr lvl="1" algn="l" eaLnBrk="1" hangingPunct="1">
              <a:lnSpc>
                <a:spcPct val="12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Analog signaling has better S/N than digital signaling.  </a:t>
            </a:r>
          </a:p>
          <a:p>
            <a:pPr lvl="1" algn="l" eaLnBrk="1" hangingPunct="1">
              <a:lnSpc>
                <a:spcPct val="12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Designed for long distances - can use amplifiers.</a:t>
            </a:r>
          </a:p>
        </p:txBody>
      </p:sp>
      <p:pic>
        <p:nvPicPr>
          <p:cNvPr id="24583" name="Picture 7" descr="Coaxial_Cable__22-Tube__exploded_view__1970_200904171258313.jpg">
            <a:extLst>
              <a:ext uri="{FF2B5EF4-FFF2-40B4-BE49-F238E27FC236}">
                <a16:creationId xmlns:a16="http://schemas.microsoft.com/office/drawing/2014/main" id="{F80FAAD6-EAC0-4BC6-A281-5BEAB66E74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4685" y="1787558"/>
            <a:ext cx="188595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23F3C935-FA7C-4F66-94BB-8B177F13912F}"/>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Coaxial Cable</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3EE9236-1AC4-4405-BACC-A6871CCA6032}"/>
              </a:ext>
            </a:extLst>
          </p:cNvPr>
          <p:cNvSpPr txBox="1"/>
          <p:nvPr/>
        </p:nvSpPr>
        <p:spPr>
          <a:xfrm>
            <a:off x="826476" y="1461258"/>
            <a:ext cx="10960240" cy="378962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0" i="0" dirty="0">
                <a:solidFill>
                  <a:srgbClr val="333333"/>
                </a:solidFill>
                <a:effectLst/>
                <a:latin typeface="微软雅黑" panose="020B0503020204020204" pitchFamily="34" charset="-122"/>
                <a:ea typeface="微软雅黑" panose="020B0503020204020204" pitchFamily="34" charset="-122"/>
              </a:rPr>
              <a:t>同轴电缆的优点：</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b="0" i="0" dirty="0">
                <a:solidFill>
                  <a:srgbClr val="333333"/>
                </a:solidFill>
                <a:effectLst/>
                <a:latin typeface="微软雅黑" panose="020B0503020204020204" pitchFamily="34" charset="-122"/>
                <a:ea typeface="微软雅黑" panose="020B0503020204020204" pitchFamily="34" charset="-122"/>
              </a:rPr>
              <a:t>是可以在相对长的无</a:t>
            </a:r>
            <a:r>
              <a:rPr lang="zh-CN" altLang="en-US" dirty="0">
                <a:solidFill>
                  <a:srgbClr val="333333"/>
                </a:solidFill>
                <a:latin typeface="微软雅黑" panose="020B0503020204020204" pitchFamily="34" charset="-122"/>
                <a:ea typeface="微软雅黑" panose="020B0503020204020204" pitchFamily="34" charset="-122"/>
              </a:rPr>
              <a:t>中继器的线路上支持高带宽通信</a:t>
            </a:r>
            <a:endParaRPr lang="en-US" altLang="zh-CN" dirty="0">
              <a:solidFill>
                <a:srgbClr val="333333"/>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同轴电缆的缺点：</a:t>
            </a:r>
            <a:endParaRPr lang="en-US" altLang="zh-CN" dirty="0">
              <a:solidFill>
                <a:srgbClr val="333333"/>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一是体积大，细缆的直径就有</a:t>
            </a:r>
            <a:r>
              <a:rPr lang="en-US" altLang="zh-CN" dirty="0">
                <a:solidFill>
                  <a:srgbClr val="333333"/>
                </a:solidFill>
                <a:latin typeface="微软雅黑" panose="020B0503020204020204" pitchFamily="34" charset="-122"/>
                <a:ea typeface="微软雅黑" panose="020B0503020204020204" pitchFamily="34" charset="-122"/>
              </a:rPr>
              <a:t>3/8</a:t>
            </a:r>
            <a:r>
              <a:rPr lang="zh-CN" altLang="en-US" dirty="0">
                <a:solidFill>
                  <a:srgbClr val="333333"/>
                </a:solidFill>
                <a:latin typeface="微软雅黑" panose="020B0503020204020204" pitchFamily="34" charset="-122"/>
                <a:ea typeface="微软雅黑" panose="020B0503020204020204" pitchFamily="34" charset="-122"/>
              </a:rPr>
              <a:t>英寸粗，要占用电缆管道的大量空间；</a:t>
            </a:r>
            <a:endParaRPr lang="en-US" altLang="zh-CN" dirty="0">
              <a:solidFill>
                <a:srgbClr val="333333"/>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二是不能承受缠结、压力和严重的弯曲，这些都会损坏电缆结构，阻止信号的传输；</a:t>
            </a:r>
            <a:endParaRPr lang="en-US" altLang="zh-CN" dirty="0">
              <a:solidFill>
                <a:srgbClr val="333333"/>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最后就是成本高</a:t>
            </a:r>
            <a:endParaRPr lang="en-US" altLang="zh-CN" dirty="0">
              <a:solidFill>
                <a:srgbClr val="333333"/>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dirty="0">
              <a:solidFill>
                <a:srgbClr val="333333"/>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而所有这些缺点正是双绞线能克服的，因此在现在的局域网环境中，基本已被基于双绞线的以太网物理层规范所取代</a:t>
            </a:r>
          </a:p>
        </p:txBody>
      </p:sp>
      <p:sp>
        <p:nvSpPr>
          <p:cNvPr id="7" name="标题 1">
            <a:extLst>
              <a:ext uri="{FF2B5EF4-FFF2-40B4-BE49-F238E27FC236}">
                <a16:creationId xmlns:a16="http://schemas.microsoft.com/office/drawing/2014/main" id="{F538A0EA-F127-43B9-A41F-10777A59459F}"/>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Coaxial Cable</a:t>
            </a:r>
            <a:endParaRPr lang="zh-CN" altLang="en-US" sz="2800" b="1" kern="0" dirty="0">
              <a:solidFill>
                <a:srgbClr val="C0000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85961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a:t>Computer Networks, Chapter 2 The Physical Layer</a:t>
            </a:r>
            <a:endParaRPr lang="en-US" altLang="zh-CN" i="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089" y="1528763"/>
            <a:ext cx="3698875"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288" y="2974976"/>
            <a:ext cx="1738312"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0514" y="4264026"/>
            <a:ext cx="3317875"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a:extLst>
              <a:ext uri="{FF2B5EF4-FFF2-40B4-BE49-F238E27FC236}">
                <a16:creationId xmlns:a16="http://schemas.microsoft.com/office/drawing/2014/main" id="{D0134DD0-8868-4AF6-B7E4-5C44405B68B2}"/>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dirty="0"/>
              <a:t>BNC Connectors</a:t>
            </a:r>
            <a:endParaRPr lang="zh-CN" altLang="en-US" dirty="0"/>
          </a:p>
        </p:txBody>
      </p:sp>
    </p:spTree>
    <p:extLst>
      <p:ext uri="{BB962C8B-B14F-4D97-AF65-F5344CB8AC3E}">
        <p14:creationId xmlns:p14="http://schemas.microsoft.com/office/powerpoint/2010/main" val="2096702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5"/>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18436" name="Rectangle 3"/>
          <p:cNvSpPr>
            <a:spLocks noGrp="1" noChangeArrowheads="1"/>
          </p:cNvSpPr>
          <p:nvPr>
            <p:ph idx="1"/>
          </p:nvPr>
        </p:nvSpPr>
        <p:spPr>
          <a:xfrm>
            <a:off x="874207" y="1289768"/>
            <a:ext cx="10761784" cy="1071596"/>
          </a:xfrm>
        </p:spPr>
        <p:txBody>
          <a:bodyPr>
            <a:normAutofit fontScale="92500" lnSpcReduction="20000"/>
          </a:bodyPr>
          <a:lstStyle/>
          <a:p>
            <a:r>
              <a:rPr lang="en-US" altLang="zh-CN" dirty="0">
                <a:ea typeface="宋体" panose="02010600030101010101" pitchFamily="2" charset="-122"/>
              </a:rPr>
              <a:t>Household electrical wiring is another example of wires</a:t>
            </a:r>
          </a:p>
          <a:p>
            <a:pPr lvl="1"/>
            <a:r>
              <a:rPr lang="en-US" altLang="zh-CN" dirty="0">
                <a:ea typeface="宋体" panose="02010600030101010101" pitchFamily="2" charset="-122"/>
              </a:rPr>
              <a:t>Good:</a:t>
            </a:r>
            <a:r>
              <a:rPr lang="zh-CN" altLang="en-US" dirty="0">
                <a:ea typeface="宋体" panose="02010600030101010101" pitchFamily="2" charset="-122"/>
              </a:rPr>
              <a:t> </a:t>
            </a:r>
            <a:r>
              <a:rPr lang="en-US" altLang="zh-CN" dirty="0">
                <a:ea typeface="宋体" panose="02010600030101010101" pitchFamily="2" charset="-122"/>
              </a:rPr>
              <a:t>Convenient to use, </a:t>
            </a:r>
          </a:p>
          <a:p>
            <a:pPr lvl="1"/>
            <a:r>
              <a:rPr lang="en-US" altLang="zh-CN" dirty="0">
                <a:ea typeface="宋体" panose="02010600030101010101" pitchFamily="2" charset="-122"/>
              </a:rPr>
              <a:t>Bad: horrible for sending data</a:t>
            </a:r>
          </a:p>
        </p:txBody>
      </p:sp>
      <p:pic>
        <p:nvPicPr>
          <p:cNvPr id="184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869" y="3118235"/>
            <a:ext cx="8129588"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70FFD276-1E5D-44E7-9DD9-B96FE1B55DE6}"/>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Wires – Power Lines</a:t>
            </a:r>
            <a:endParaRPr lang="zh-CN" altLang="en-US" dirty="0"/>
          </a:p>
        </p:txBody>
      </p:sp>
    </p:spTree>
    <p:extLst>
      <p:ext uri="{BB962C8B-B14F-4D97-AF65-F5344CB8AC3E}">
        <p14:creationId xmlns:p14="http://schemas.microsoft.com/office/powerpoint/2010/main" val="723095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5"/>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0484" name="Rectangle 3"/>
          <p:cNvSpPr>
            <a:spLocks noGrp="1" noChangeArrowheads="1"/>
          </p:cNvSpPr>
          <p:nvPr>
            <p:ph idx="1"/>
          </p:nvPr>
        </p:nvSpPr>
        <p:spPr>
          <a:xfrm>
            <a:off x="1085222" y="1017467"/>
            <a:ext cx="10460334" cy="3025212"/>
          </a:xfrm>
        </p:spPr>
        <p:txBody>
          <a:bodyPr>
            <a:normAutofit lnSpcReduction="10000"/>
          </a:bodyPr>
          <a:lstStyle/>
          <a:p>
            <a:pPr>
              <a:lnSpc>
                <a:spcPct val="125000"/>
              </a:lnSpc>
            </a:pPr>
            <a:r>
              <a:rPr lang="en-US" altLang="zh-CN" sz="2400" dirty="0">
                <a:latin typeface="Arial" panose="020B0604020202020204" pitchFamily="34" charset="0"/>
                <a:ea typeface="微软雅黑" panose="020B0503020204020204" pitchFamily="34" charset="-122"/>
                <a:cs typeface="Arial" panose="020B0604020202020204" pitchFamily="34" charset="0"/>
              </a:rPr>
              <a:t>Common for high rates and long distances</a:t>
            </a:r>
          </a:p>
          <a:p>
            <a:pPr lvl="1">
              <a:lnSpc>
                <a:spcPct val="125000"/>
              </a:lnSpc>
            </a:pPr>
            <a:r>
              <a:rPr lang="en-US" altLang="zh-CN" sz="2000" dirty="0">
                <a:latin typeface="Arial" panose="020B0604020202020204" pitchFamily="34" charset="0"/>
                <a:ea typeface="微软雅黑" panose="020B0503020204020204" pitchFamily="34" charset="-122"/>
                <a:cs typeface="Arial" panose="020B0604020202020204" pitchFamily="34" charset="0"/>
              </a:rPr>
              <a:t>Long distance ISP links, Fiber-to-the-Home</a:t>
            </a:r>
          </a:p>
          <a:p>
            <a:pPr lvl="1">
              <a:lnSpc>
                <a:spcPct val="125000"/>
              </a:lnSpc>
            </a:pPr>
            <a:r>
              <a:rPr lang="en-US" altLang="zh-CN" sz="2000" dirty="0">
                <a:latin typeface="Arial" panose="020B0604020202020204" pitchFamily="34" charset="0"/>
                <a:ea typeface="微软雅黑" panose="020B0503020204020204" pitchFamily="34" charset="-122"/>
                <a:cs typeface="Arial" panose="020B0604020202020204" pitchFamily="34" charset="0"/>
              </a:rPr>
              <a:t>Light carried in very long, thin strand of glass</a:t>
            </a:r>
            <a:r>
              <a:rPr lang="zh-CN" altLang="en-US" sz="2000" dirty="0">
                <a:latin typeface="Arial" panose="020B0604020202020204" pitchFamily="34" charset="0"/>
                <a:ea typeface="微软雅黑" panose="020B0503020204020204" pitchFamily="34" charset="-122"/>
                <a:cs typeface="Arial" panose="020B0604020202020204" pitchFamily="34" charset="0"/>
              </a:rPr>
              <a:t>细丝玻璃</a:t>
            </a:r>
            <a:endParaRPr lang="en-US" altLang="zh-CN" sz="2000" dirty="0">
              <a:latin typeface="Arial" panose="020B0604020202020204" pitchFamily="34" charset="0"/>
              <a:ea typeface="微软雅黑" panose="020B0503020204020204" pitchFamily="34" charset="-122"/>
              <a:cs typeface="Arial" panose="020B0604020202020204" pitchFamily="34" charset="0"/>
            </a:endParaRPr>
          </a:p>
          <a:p>
            <a:pPr lvl="1">
              <a:lnSpc>
                <a:spcPct val="125000"/>
              </a:lnSpc>
            </a:pPr>
            <a:r>
              <a:rPr lang="en-US" altLang="zh-CN" sz="2000" dirty="0">
                <a:latin typeface="Arial" panose="020B0604020202020204" pitchFamily="34" charset="0"/>
                <a:ea typeface="宋体" panose="02010600030101010101" pitchFamily="2" charset="-122"/>
                <a:cs typeface="Arial" panose="020B0604020202020204" pitchFamily="34" charset="0"/>
              </a:rPr>
              <a:t>Three components: Light source(</a:t>
            </a:r>
            <a:r>
              <a:rPr lang="zh-CN" altLang="en-US" sz="2000" dirty="0">
                <a:latin typeface="Arial" panose="020B0604020202020204" pitchFamily="34" charset="0"/>
                <a:ea typeface="宋体" panose="02010600030101010101" pitchFamily="2" charset="-122"/>
                <a:cs typeface="Arial" panose="020B0604020202020204" pitchFamily="34" charset="0"/>
              </a:rPr>
              <a:t>激光器</a:t>
            </a:r>
            <a:r>
              <a:rPr lang="en-US" altLang="zh-CN" sz="2000" dirty="0">
                <a:latin typeface="Arial" panose="020B0604020202020204" pitchFamily="34" charset="0"/>
                <a:ea typeface="宋体" panose="02010600030101010101" pitchFamily="2" charset="-122"/>
                <a:cs typeface="Arial" panose="020B0604020202020204" pitchFamily="34" charset="0"/>
              </a:rPr>
              <a:t>/</a:t>
            </a:r>
            <a:r>
              <a:rPr lang="zh-CN" altLang="en-US" sz="2000" dirty="0">
                <a:latin typeface="Arial" panose="020B0604020202020204" pitchFamily="34" charset="0"/>
                <a:ea typeface="宋体" panose="02010600030101010101" pitchFamily="2" charset="-122"/>
                <a:cs typeface="Arial" panose="020B0604020202020204" pitchFamily="34" charset="0"/>
              </a:rPr>
              <a:t>发光二极管</a:t>
            </a:r>
            <a:r>
              <a:rPr lang="en-US" altLang="zh-CN" sz="2000" dirty="0">
                <a:latin typeface="Arial" panose="020B0604020202020204" pitchFamily="34" charset="0"/>
                <a:ea typeface="宋体" panose="02010600030101010101" pitchFamily="2" charset="-122"/>
                <a:cs typeface="Arial" panose="020B0604020202020204" pitchFamily="34" charset="0"/>
              </a:rPr>
              <a:t>LED), transmission medium(</a:t>
            </a:r>
            <a:r>
              <a:rPr lang="zh-CN" altLang="en-US" sz="2000" dirty="0">
                <a:latin typeface="Arial" panose="020B0604020202020204" pitchFamily="34" charset="0"/>
                <a:ea typeface="宋体" panose="02010600030101010101" pitchFamily="2" charset="-122"/>
                <a:cs typeface="Arial" panose="020B0604020202020204" pitchFamily="34" charset="0"/>
              </a:rPr>
              <a:t>二氧化硅</a:t>
            </a:r>
            <a:r>
              <a:rPr lang="en-US" altLang="zh-CN" sz="2000" dirty="0">
                <a:latin typeface="Arial" panose="020B0604020202020204" pitchFamily="34" charset="0"/>
                <a:ea typeface="宋体" panose="02010600030101010101" pitchFamily="2" charset="-122"/>
                <a:cs typeface="Arial" panose="020B0604020202020204" pitchFamily="34" charset="0"/>
              </a:rPr>
              <a:t>/</a:t>
            </a:r>
            <a:r>
              <a:rPr lang="zh-CN" altLang="en-US" sz="2000" dirty="0">
                <a:latin typeface="Arial" panose="020B0604020202020204" pitchFamily="34" charset="0"/>
                <a:ea typeface="宋体" panose="02010600030101010101" pitchFamily="2" charset="-122"/>
                <a:cs typeface="Arial" panose="020B0604020202020204" pitchFamily="34" charset="0"/>
              </a:rPr>
              <a:t>石英玻璃</a:t>
            </a:r>
            <a:r>
              <a:rPr lang="en-US" altLang="zh-CN" sz="2000" dirty="0">
                <a:latin typeface="Arial" panose="020B0604020202020204" pitchFamily="34" charset="0"/>
                <a:ea typeface="宋体" panose="02010600030101010101" pitchFamily="2" charset="-122"/>
                <a:cs typeface="Arial" panose="020B0604020202020204" pitchFamily="34" charset="0"/>
              </a:rPr>
              <a:t>), detector(</a:t>
            </a:r>
            <a:r>
              <a:rPr lang="zh-CN" altLang="en-US" sz="2000" dirty="0">
                <a:latin typeface="Arial" panose="020B0604020202020204" pitchFamily="34" charset="0"/>
                <a:ea typeface="宋体" panose="02010600030101010101" pitchFamily="2" charset="-122"/>
                <a:cs typeface="Arial" panose="020B0604020202020204" pitchFamily="34" charset="0"/>
              </a:rPr>
              <a:t>光电二极管</a:t>
            </a:r>
            <a:r>
              <a:rPr lang="en-US" altLang="zh-CN" sz="2000" dirty="0">
                <a:latin typeface="Arial" panose="020B0604020202020204" pitchFamily="34" charset="0"/>
                <a:ea typeface="宋体" panose="02010600030101010101" pitchFamily="2" charset="-122"/>
                <a:cs typeface="Arial" panose="020B0604020202020204" pitchFamily="34" charset="0"/>
              </a:rPr>
              <a:t>)</a:t>
            </a:r>
          </a:p>
          <a:p>
            <a:pPr lvl="1">
              <a:lnSpc>
                <a:spcPct val="125000"/>
              </a:lnSpc>
            </a:pPr>
            <a:r>
              <a:rPr lang="en-US" altLang="zh-CN" sz="2000" dirty="0">
                <a:latin typeface="Arial" panose="020B0604020202020204" pitchFamily="34" charset="0"/>
                <a:ea typeface="宋体" panose="02010600030101010101" pitchFamily="2" charset="-122"/>
                <a:cs typeface="Arial" panose="020B0604020202020204" pitchFamily="34" charset="0"/>
              </a:rPr>
              <a:t>Light through fiber</a:t>
            </a:r>
          </a:p>
          <a:p>
            <a:pPr lvl="1">
              <a:lnSpc>
                <a:spcPct val="125000"/>
              </a:lnSpc>
            </a:pPr>
            <a:r>
              <a:rPr lang="en-US" altLang="zh-CN" sz="2000" dirty="0">
                <a:latin typeface="Arial" panose="020B0604020202020204" pitchFamily="34" charset="0"/>
                <a:ea typeface="宋体" panose="02010600030101010101" pitchFamily="2" charset="-122"/>
                <a:cs typeface="Arial" panose="020B0604020202020204" pitchFamily="34" charset="0"/>
              </a:rPr>
              <a:t>Multimode &amp; single mode fiber(</a:t>
            </a:r>
            <a:r>
              <a:rPr lang="zh-CN" altLang="en-US" sz="2000" dirty="0">
                <a:latin typeface="Arial" panose="020B0604020202020204" pitchFamily="34" charset="0"/>
                <a:ea typeface="宋体" panose="02010600030101010101" pitchFamily="2" charset="-122"/>
                <a:cs typeface="Arial" panose="020B0604020202020204" pitchFamily="34" charset="0"/>
              </a:rPr>
              <a:t>多模</a:t>
            </a:r>
            <a:r>
              <a:rPr lang="en-US" altLang="zh-CN" sz="2000" dirty="0">
                <a:latin typeface="Arial" panose="020B0604020202020204" pitchFamily="34" charset="0"/>
                <a:ea typeface="宋体" panose="02010600030101010101" pitchFamily="2" charset="-122"/>
                <a:cs typeface="Arial" panose="020B0604020202020204" pitchFamily="34" charset="0"/>
              </a:rPr>
              <a:t>,</a:t>
            </a:r>
            <a:r>
              <a:rPr lang="zh-CN" altLang="en-US" sz="2000" dirty="0">
                <a:latin typeface="Arial" panose="020B0604020202020204" pitchFamily="34" charset="0"/>
                <a:ea typeface="宋体" panose="02010600030101010101" pitchFamily="2" charset="-122"/>
                <a:cs typeface="Arial" panose="020B0604020202020204" pitchFamily="34" charset="0"/>
              </a:rPr>
              <a:t>单模光纤</a:t>
            </a:r>
            <a:r>
              <a:rPr lang="en-US" altLang="zh-CN" sz="2000" dirty="0">
                <a:latin typeface="Arial" panose="020B0604020202020204" pitchFamily="34" charset="0"/>
                <a:ea typeface="宋体" panose="02010600030101010101" pitchFamily="2" charset="-122"/>
                <a:cs typeface="Arial" panose="020B0604020202020204" pitchFamily="34" charset="0"/>
              </a:rPr>
              <a:t>)</a:t>
            </a:r>
          </a:p>
          <a:p>
            <a:pPr lvl="1">
              <a:lnSpc>
                <a:spcPct val="125000"/>
              </a:lnSpc>
            </a:pPr>
            <a:endParaRPr lang="en-US" altLang="zh-CN" sz="2000" dirty="0">
              <a:latin typeface="Arial" panose="020B0604020202020204" pitchFamily="34" charset="0"/>
              <a:ea typeface="宋体" panose="02010600030101010101" pitchFamily="2" charset="-122"/>
              <a:cs typeface="Arial" panose="020B0604020202020204" pitchFamily="34" charset="0"/>
            </a:endParaRPr>
          </a:p>
          <a:p>
            <a:pPr lvl="1">
              <a:lnSpc>
                <a:spcPct val="125000"/>
              </a:lnSpc>
            </a:pPr>
            <a:endParaRPr lang="en-US" altLang="zh-CN" sz="2000" dirty="0">
              <a:latin typeface="Arial" panose="020B0604020202020204" pitchFamily="34" charset="0"/>
              <a:ea typeface="微软雅黑" panose="020B0503020204020204" pitchFamily="34" charset="-122"/>
              <a:cs typeface="Arial" panose="020B0604020202020204" pitchFamily="34" charset="0"/>
            </a:endParaRPr>
          </a:p>
        </p:txBody>
      </p:sp>
      <p:pic>
        <p:nvPicPr>
          <p:cNvPr id="20485" name="Picture 7" descr="02-06"/>
          <p:cNvPicPr>
            <a:picLocks noChangeAspect="1" noChangeArrowheads="1"/>
          </p:cNvPicPr>
          <p:nvPr/>
        </p:nvPicPr>
        <p:blipFill>
          <a:blip r:embed="rId3" cstate="print">
            <a:extLst>
              <a:ext uri="{28A0092B-C50C-407E-A947-70E740481C1C}">
                <a14:useLocalDpi xmlns:a14="http://schemas.microsoft.com/office/drawing/2010/main" val="0"/>
              </a:ext>
            </a:extLst>
          </a:blip>
          <a:srcRect l="53049" t="38403" r="6706" b="40274"/>
          <a:stretch>
            <a:fillRect/>
          </a:stretch>
        </p:blipFill>
        <p:spPr bwMode="auto">
          <a:xfrm>
            <a:off x="4638675" y="4307499"/>
            <a:ext cx="31432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3" descr="Machovka_Torch.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11476" y="4364648"/>
            <a:ext cx="1165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4" descr="Anonymous_ey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67700" y="4212248"/>
            <a:ext cx="876300"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Box 15"/>
          <p:cNvSpPr txBox="1">
            <a:spLocks noChangeArrowheads="1"/>
          </p:cNvSpPr>
          <p:nvPr/>
        </p:nvSpPr>
        <p:spPr bwMode="auto">
          <a:xfrm>
            <a:off x="2841625" y="5145699"/>
            <a:ext cx="1441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Light source</a:t>
            </a:r>
          </a:p>
          <a:p>
            <a:pPr algn="ctr" eaLnBrk="1" hangingPunct="1">
              <a:spcBef>
                <a:spcPct val="0"/>
              </a:spcBef>
              <a:buClrTx/>
              <a:buFontTx/>
              <a:buNone/>
            </a:pPr>
            <a:r>
              <a:rPr lang="en-US" altLang="zh-CN" sz="1800">
                <a:ea typeface="宋体" panose="02010600030101010101" pitchFamily="2" charset="-122"/>
              </a:rPr>
              <a:t>(LED, laser)</a:t>
            </a:r>
          </a:p>
        </p:txBody>
      </p:sp>
      <p:cxnSp>
        <p:nvCxnSpPr>
          <p:cNvPr id="17" name="Straight Arrow Connector 16"/>
          <p:cNvCxnSpPr/>
          <p:nvPr/>
        </p:nvCxnSpPr>
        <p:spPr>
          <a:xfrm rot="16200000" flipV="1">
            <a:off x="3381375" y="5031398"/>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490" name="TextBox 17"/>
          <p:cNvSpPr txBox="1">
            <a:spLocks noChangeArrowheads="1"/>
          </p:cNvSpPr>
          <p:nvPr/>
        </p:nvSpPr>
        <p:spPr bwMode="auto">
          <a:xfrm>
            <a:off x="7886700" y="5307623"/>
            <a:ext cx="162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Photodetector</a:t>
            </a:r>
          </a:p>
        </p:txBody>
      </p:sp>
      <p:cxnSp>
        <p:nvCxnSpPr>
          <p:cNvPr id="19" name="Straight Arrow Connector 18"/>
          <p:cNvCxnSpPr/>
          <p:nvPr/>
        </p:nvCxnSpPr>
        <p:spPr>
          <a:xfrm rot="16200000" flipV="1">
            <a:off x="8505825" y="5164748"/>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492" name="TextBox 19"/>
          <p:cNvSpPr txBox="1">
            <a:spLocks noChangeArrowheads="1"/>
          </p:cNvSpPr>
          <p:nvPr/>
        </p:nvSpPr>
        <p:spPr bwMode="auto">
          <a:xfrm>
            <a:off x="4960939" y="5202849"/>
            <a:ext cx="2441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Light trapped by</a:t>
            </a:r>
          </a:p>
          <a:p>
            <a:pPr algn="ctr" eaLnBrk="1" hangingPunct="1">
              <a:spcBef>
                <a:spcPct val="0"/>
              </a:spcBef>
              <a:buClrTx/>
              <a:buFontTx/>
              <a:buNone/>
            </a:pPr>
            <a:r>
              <a:rPr lang="en-US" altLang="zh-CN" sz="1800" dirty="0">
                <a:ea typeface="宋体" panose="02010600030101010101" pitchFamily="2" charset="-122"/>
              </a:rPr>
              <a:t>total internal reflection</a:t>
            </a:r>
          </a:p>
        </p:txBody>
      </p:sp>
      <p:cxnSp>
        <p:nvCxnSpPr>
          <p:cNvPr id="21" name="Straight Arrow Connector 20"/>
          <p:cNvCxnSpPr/>
          <p:nvPr/>
        </p:nvCxnSpPr>
        <p:spPr>
          <a:xfrm rot="16200000" flipV="1">
            <a:off x="5991225" y="5059973"/>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229100" y="4602773"/>
            <a:ext cx="457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715250" y="4545623"/>
            <a:ext cx="4191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BB828696-57D8-44F6-A9B6-950C089C9C6E}"/>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Fiber Cables (1)</a:t>
            </a:r>
            <a:endParaRPr lang="zh-CN" altLang="en-US" dirty="0"/>
          </a:p>
        </p:txBody>
      </p:sp>
    </p:spTree>
    <p:extLst>
      <p:ext uri="{BB962C8B-B14F-4D97-AF65-F5344CB8AC3E}">
        <p14:creationId xmlns:p14="http://schemas.microsoft.com/office/powerpoint/2010/main" val="744367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A03B2787-3C4B-486A-918F-3F438184FE89}"/>
              </a:ext>
            </a:extLst>
          </p:cNvPr>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D52B244-F21E-4805-8855-8EA073837932}" type="slidenum">
              <a:rPr lang="zh-CN" altLang="en-US"/>
              <a:pPr eaLnBrk="1" hangingPunct="1"/>
              <a:t>55</a:t>
            </a:fld>
            <a:endParaRPr lang="en-US" altLang="zh-CN"/>
          </a:p>
        </p:txBody>
      </p:sp>
      <p:pic>
        <p:nvPicPr>
          <p:cNvPr id="27652" name="Picture 4">
            <a:extLst>
              <a:ext uri="{FF2B5EF4-FFF2-40B4-BE49-F238E27FC236}">
                <a16:creationId xmlns:a16="http://schemas.microsoft.com/office/drawing/2014/main" id="{5509A087-2821-4EBF-B662-1138C83EB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891" y="1241087"/>
            <a:ext cx="8028791" cy="202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8B18B57F-DBAE-4FE7-89E6-428F4D2A059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Multimode &amp; single mode fiber</a:t>
            </a:r>
            <a:endParaRPr lang="zh-CN" altLang="en-US" dirty="0"/>
          </a:p>
        </p:txBody>
      </p:sp>
      <p:sp>
        <p:nvSpPr>
          <p:cNvPr id="8" name="文本框 7">
            <a:extLst>
              <a:ext uri="{FF2B5EF4-FFF2-40B4-BE49-F238E27FC236}">
                <a16:creationId xmlns:a16="http://schemas.microsoft.com/office/drawing/2014/main" id="{2BFE6424-2026-48E8-A5EC-32C0C2D16D2B}"/>
              </a:ext>
            </a:extLst>
          </p:cNvPr>
          <p:cNvSpPr txBox="1"/>
          <p:nvPr/>
        </p:nvSpPr>
        <p:spPr>
          <a:xfrm>
            <a:off x="6548109" y="3693064"/>
            <a:ext cx="5325626" cy="2621872"/>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光源：单模光纤采用激光器做光源</a:t>
            </a: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成本：因其需要激光源，成本较高</a:t>
            </a: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传输模式数量：单模光纤芯径和色散小，仅允许一种模式传输</a:t>
            </a: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传输距离：长，百公里以上</a:t>
            </a: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带宽：光纤的色散是影响光纤带宽的因素，光纤色散越小，光纤带宽就越宽。单模光纤是几乎不存在色散，因此单模光纤的带宽比多模光纤的带宽宽。</a:t>
            </a:r>
          </a:p>
        </p:txBody>
      </p:sp>
      <p:sp>
        <p:nvSpPr>
          <p:cNvPr id="9" name="文本框 8">
            <a:extLst>
              <a:ext uri="{FF2B5EF4-FFF2-40B4-BE49-F238E27FC236}">
                <a16:creationId xmlns:a16="http://schemas.microsoft.com/office/drawing/2014/main" id="{F9804FDC-F621-4354-B10E-7763426A1535}"/>
              </a:ext>
            </a:extLst>
          </p:cNvPr>
          <p:cNvSpPr txBox="1"/>
          <p:nvPr/>
        </p:nvSpPr>
        <p:spPr>
          <a:xfrm>
            <a:off x="1152144" y="3693064"/>
            <a:ext cx="5181534" cy="1981696"/>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光源：多模光纤采用</a:t>
            </a:r>
            <a:r>
              <a:rPr lang="en-US" altLang="zh-CN" sz="1600" dirty="0">
                <a:latin typeface="微软雅黑" panose="020B0503020204020204" pitchFamily="34" charset="-122"/>
                <a:ea typeface="微软雅黑" panose="020B0503020204020204" pitchFamily="34" charset="-122"/>
              </a:rPr>
              <a:t>LED/</a:t>
            </a:r>
            <a:r>
              <a:rPr lang="zh-CN" altLang="en-US" sz="1600" dirty="0">
                <a:latin typeface="微软雅黑" panose="020B0503020204020204" pitchFamily="34" charset="-122"/>
                <a:ea typeface="微软雅黑" panose="020B0503020204020204" pitchFamily="34" charset="-122"/>
              </a:rPr>
              <a:t>发光二极管做光源</a:t>
            </a: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成本：成本较低</a:t>
            </a: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传输模式数量：多模光纤芯径和色散大，允许上百种模式传输，含有许多不同角度入射的光线</a:t>
            </a: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传输距离：较短，通常小于</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公里</a:t>
            </a:r>
          </a:p>
          <a:p>
            <a:pPr marL="285750" indent="-28575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带宽：多模比单模低</a:t>
            </a:r>
            <a:endParaRPr lang="en-US" altLang="zh-CN" sz="16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743E16D2-2C26-4C9C-AB3F-E0DDAD409D35}"/>
              </a:ext>
            </a:extLst>
          </p:cNvPr>
          <p:cNvSpPr/>
          <p:nvPr/>
        </p:nvSpPr>
        <p:spPr>
          <a:xfrm>
            <a:off x="1081805" y="3693064"/>
            <a:ext cx="10590963"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12757A4-639B-4B69-AD3B-6F9717299209}"/>
              </a:ext>
            </a:extLst>
          </p:cNvPr>
          <p:cNvSpPr/>
          <p:nvPr/>
        </p:nvSpPr>
        <p:spPr>
          <a:xfrm>
            <a:off x="1081805" y="4058189"/>
            <a:ext cx="10590963" cy="365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5392D53-317B-4C9D-954E-A3D706E166AF}"/>
              </a:ext>
            </a:extLst>
          </p:cNvPr>
          <p:cNvSpPr/>
          <p:nvPr/>
        </p:nvSpPr>
        <p:spPr>
          <a:xfrm>
            <a:off x="1081805" y="4426166"/>
            <a:ext cx="10590963" cy="546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2D96F19-B43D-44E4-9775-C55C6EE1BE91}"/>
              </a:ext>
            </a:extLst>
          </p:cNvPr>
          <p:cNvSpPr/>
          <p:nvPr/>
        </p:nvSpPr>
        <p:spPr>
          <a:xfrm>
            <a:off x="1081805" y="4972918"/>
            <a:ext cx="10590963" cy="365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7215C7A-AB9E-445E-A246-56BC07A1A1E0}"/>
              </a:ext>
            </a:extLst>
          </p:cNvPr>
          <p:cNvSpPr/>
          <p:nvPr/>
        </p:nvSpPr>
        <p:spPr>
          <a:xfrm>
            <a:off x="1081805" y="5337805"/>
            <a:ext cx="10590963" cy="900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3CCA4477-4BBB-4E48-A55D-8D821A385686}"/>
              </a:ext>
            </a:extLst>
          </p:cNvPr>
          <p:cNvCxnSpPr>
            <a:cxnSpLocks/>
            <a:stCxn id="22" idx="0"/>
            <a:endCxn id="16" idx="2"/>
          </p:cNvCxnSpPr>
          <p:nvPr/>
        </p:nvCxnSpPr>
        <p:spPr>
          <a:xfrm>
            <a:off x="6377287" y="3342781"/>
            <a:ext cx="0" cy="2895953"/>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F2C1604-64FF-46B3-B66B-655389870091}"/>
              </a:ext>
            </a:extLst>
          </p:cNvPr>
          <p:cNvSpPr txBox="1"/>
          <p:nvPr/>
        </p:nvSpPr>
        <p:spPr>
          <a:xfrm>
            <a:off x="8370277" y="3348034"/>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单模光纤</a:t>
            </a:r>
          </a:p>
        </p:txBody>
      </p:sp>
      <p:sp>
        <p:nvSpPr>
          <p:cNvPr id="20" name="文本框 19">
            <a:extLst>
              <a:ext uri="{FF2B5EF4-FFF2-40B4-BE49-F238E27FC236}">
                <a16:creationId xmlns:a16="http://schemas.microsoft.com/office/drawing/2014/main" id="{0EFABC7D-C8F9-4E7C-B197-8669C08B1388}"/>
              </a:ext>
            </a:extLst>
          </p:cNvPr>
          <p:cNvSpPr txBox="1"/>
          <p:nvPr/>
        </p:nvSpPr>
        <p:spPr>
          <a:xfrm>
            <a:off x="3014509" y="3356348"/>
            <a:ext cx="118570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多模光纤</a:t>
            </a:r>
          </a:p>
        </p:txBody>
      </p:sp>
      <p:sp>
        <p:nvSpPr>
          <p:cNvPr id="22" name="矩形 21">
            <a:extLst>
              <a:ext uri="{FF2B5EF4-FFF2-40B4-BE49-F238E27FC236}">
                <a16:creationId xmlns:a16="http://schemas.microsoft.com/office/drawing/2014/main" id="{8E5BAD3A-8B29-4F0A-AD9B-EE39EDE4D246}"/>
              </a:ext>
            </a:extLst>
          </p:cNvPr>
          <p:cNvSpPr/>
          <p:nvPr/>
        </p:nvSpPr>
        <p:spPr>
          <a:xfrm>
            <a:off x="1081805" y="3342781"/>
            <a:ext cx="10590963"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5"/>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000"/>
              <a:t>Computer Networks, Chapter 2 The Physical Layer</a:t>
            </a:r>
          </a:p>
        </p:txBody>
      </p:sp>
      <p:sp>
        <p:nvSpPr>
          <p:cNvPr id="22532" name="Rectangle 3"/>
          <p:cNvSpPr>
            <a:spLocks noGrp="1" noChangeArrowheads="1"/>
          </p:cNvSpPr>
          <p:nvPr>
            <p:ph idx="1"/>
          </p:nvPr>
        </p:nvSpPr>
        <p:spPr>
          <a:xfrm>
            <a:off x="763677" y="1036782"/>
            <a:ext cx="11180038" cy="927099"/>
          </a:xfrm>
        </p:spPr>
        <p:txBody>
          <a:bodyPr vert="horz" lIns="91440" tIns="45720" rIns="91440" bIns="45720" rtlCol="0">
            <a:normAutofit/>
          </a:bodyPr>
          <a:lstStyle/>
          <a:p>
            <a:pPr marL="342900" indent="-34290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Fiber has enormous bandwidth (THz) and tiny signal loss – hence high rates over long distances</a:t>
            </a:r>
          </a:p>
        </p:txBody>
      </p:sp>
      <p:pic>
        <p:nvPicPr>
          <p:cNvPr id="225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261" y="2759217"/>
            <a:ext cx="5551139" cy="2958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07731B3B-BAA3-4D2B-BE9E-1870469031CF}"/>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Fiber Cables (2)</a:t>
            </a:r>
            <a:endParaRPr lang="zh-CN" altLang="en-US" dirty="0"/>
          </a:p>
        </p:txBody>
      </p:sp>
      <p:sp>
        <p:nvSpPr>
          <p:cNvPr id="6" name="Rectangle 3">
            <a:extLst>
              <a:ext uri="{FF2B5EF4-FFF2-40B4-BE49-F238E27FC236}">
                <a16:creationId xmlns:a16="http://schemas.microsoft.com/office/drawing/2014/main" id="{61F3A87A-4D7D-4830-905D-81300631EC9D}"/>
              </a:ext>
            </a:extLst>
          </p:cNvPr>
          <p:cNvSpPr txBox="1">
            <a:spLocks noChangeArrowheads="1"/>
          </p:cNvSpPr>
          <p:nvPr/>
        </p:nvSpPr>
        <p:spPr>
          <a:xfrm>
            <a:off x="1183819" y="5808382"/>
            <a:ext cx="10339754" cy="547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000" dirty="0">
                <a:latin typeface="微软雅黑" panose="020B0503020204020204" pitchFamily="34" charset="-122"/>
                <a:ea typeface="微软雅黑" panose="020B0503020204020204" pitchFamily="34" charset="-122"/>
              </a:rPr>
              <a:t>Attenuation(</a:t>
            </a:r>
            <a:r>
              <a:rPr lang="zh-CN" altLang="en-US" sz="2000" dirty="0">
                <a:latin typeface="微软雅黑" panose="020B0503020204020204" pitchFamily="34" charset="-122"/>
                <a:ea typeface="微软雅黑" panose="020B0503020204020204" pitchFamily="34" charset="-122"/>
              </a:rPr>
              <a:t>衰减</a:t>
            </a:r>
            <a:r>
              <a:rPr lang="en-US" altLang="zh-CN" sz="2000" dirty="0">
                <a:latin typeface="微软雅黑" panose="020B0503020204020204" pitchFamily="34" charset="-122"/>
                <a:ea typeface="微软雅黑" panose="020B0503020204020204" pitchFamily="34" charset="-122"/>
              </a:rPr>
              <a:t>) of light through fiber in the infrared region.</a:t>
            </a:r>
          </a:p>
        </p:txBody>
      </p:sp>
      <p:sp>
        <p:nvSpPr>
          <p:cNvPr id="3" name="文本框 2">
            <a:extLst>
              <a:ext uri="{FF2B5EF4-FFF2-40B4-BE49-F238E27FC236}">
                <a16:creationId xmlns:a16="http://schemas.microsoft.com/office/drawing/2014/main" id="{99ED5A79-9C4A-41EE-A1BA-B1FF73473D24}"/>
              </a:ext>
            </a:extLst>
          </p:cNvPr>
          <p:cNvSpPr txBox="1"/>
          <p:nvPr/>
        </p:nvSpPr>
        <p:spPr>
          <a:xfrm>
            <a:off x="793560" y="1802367"/>
            <a:ext cx="6732933"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衰减的分贝数</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log</a:t>
            </a:r>
            <a:r>
              <a:rPr lang="en-US" altLang="zh-CN" baseline="-25000" dirty="0">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传输能量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接收的能量</a:t>
            </a:r>
            <a:r>
              <a:rPr lang="en-US" altLang="zh-CN" dirty="0">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例如：如果损失了一半的能量，则衰减为</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log</a:t>
            </a:r>
            <a:r>
              <a:rPr lang="en-US" altLang="zh-CN" baseline="-25000" dirty="0">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2=3dB</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0512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24581" name="Picture 7" descr="02-08"/>
          <p:cNvPicPr>
            <a:picLocks noChangeAspect="1" noChangeArrowheads="1"/>
          </p:cNvPicPr>
          <p:nvPr/>
        </p:nvPicPr>
        <p:blipFill>
          <a:blip r:embed="rId3" cstate="print">
            <a:extLst>
              <a:ext uri="{28A0092B-C50C-407E-A947-70E740481C1C}">
                <a14:useLocalDpi xmlns:a14="http://schemas.microsoft.com/office/drawing/2010/main" val="0"/>
              </a:ext>
            </a:extLst>
          </a:blip>
          <a:srcRect l="2292" t="3500" r="57500" b="16624"/>
          <a:stretch>
            <a:fillRect/>
          </a:stretch>
        </p:blipFill>
        <p:spPr bwMode="auto">
          <a:xfrm>
            <a:off x="1110448" y="2543097"/>
            <a:ext cx="32004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7" descr="02-08"/>
          <p:cNvPicPr>
            <a:picLocks noChangeAspect="1" noChangeArrowheads="1"/>
          </p:cNvPicPr>
          <p:nvPr/>
        </p:nvPicPr>
        <p:blipFill>
          <a:blip r:embed="rId3" cstate="print">
            <a:extLst>
              <a:ext uri="{28A0092B-C50C-407E-A947-70E740481C1C}">
                <a14:useLocalDpi xmlns:a14="http://schemas.microsoft.com/office/drawing/2010/main" val="0"/>
              </a:ext>
            </a:extLst>
          </a:blip>
          <a:srcRect l="59167" t="-1939" r="2292" b="14375"/>
          <a:stretch>
            <a:fillRect/>
          </a:stretch>
        </p:blipFill>
        <p:spPr bwMode="auto">
          <a:xfrm>
            <a:off x="6562725" y="2421653"/>
            <a:ext cx="3181350"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EB2A72EE-183F-476F-BDCD-64D0D7B77DBF}"/>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Fiber Cables (3)</a:t>
            </a:r>
            <a:endParaRPr lang="zh-CN" altLang="en-US" dirty="0"/>
          </a:p>
        </p:txBody>
      </p:sp>
      <p:sp>
        <p:nvSpPr>
          <p:cNvPr id="4" name="内容占位符 3">
            <a:extLst>
              <a:ext uri="{FF2B5EF4-FFF2-40B4-BE49-F238E27FC236}">
                <a16:creationId xmlns:a16="http://schemas.microsoft.com/office/drawing/2014/main" id="{29D4571F-CD61-402C-9DC2-806F4EAEDC6B}"/>
              </a:ext>
            </a:extLst>
          </p:cNvPr>
          <p:cNvSpPr>
            <a:spLocks noGrp="1"/>
          </p:cNvSpPr>
          <p:nvPr>
            <p:ph idx="1"/>
          </p:nvPr>
        </p:nvSpPr>
        <p:spPr>
          <a:xfrm>
            <a:off x="1924050" y="4944923"/>
            <a:ext cx="2179185" cy="339127"/>
          </a:xfrm>
        </p:spPr>
        <p:txBody>
          <a:bodyPr>
            <a:normAutofit/>
          </a:bodyPr>
          <a:lstStyle/>
          <a:p>
            <a:r>
              <a:rPr lang="zh-CN" altLang="en-US" sz="1800" dirty="0">
                <a:latin typeface="微软雅黑" panose="020B0503020204020204" pitchFamily="34" charset="-122"/>
                <a:ea typeface="微软雅黑" panose="020B0503020204020204" pitchFamily="34" charset="-122"/>
              </a:rPr>
              <a:t>单根光纤的结构</a:t>
            </a:r>
          </a:p>
        </p:txBody>
      </p:sp>
      <p:sp>
        <p:nvSpPr>
          <p:cNvPr id="11" name="内容占位符 3">
            <a:extLst>
              <a:ext uri="{FF2B5EF4-FFF2-40B4-BE49-F238E27FC236}">
                <a16:creationId xmlns:a16="http://schemas.microsoft.com/office/drawing/2014/main" id="{4AA8EEB8-3C90-4A9E-B25C-2E1A47E2ABC7}"/>
              </a:ext>
            </a:extLst>
          </p:cNvPr>
          <p:cNvSpPr txBox="1">
            <a:spLocks/>
          </p:cNvSpPr>
          <p:nvPr/>
        </p:nvSpPr>
        <p:spPr>
          <a:xfrm>
            <a:off x="6999174" y="4854426"/>
            <a:ext cx="2597265" cy="4296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微软雅黑" panose="020B0503020204020204" pitchFamily="34" charset="-122"/>
                <a:ea typeface="微软雅黑" panose="020B0503020204020204" pitchFamily="34" charset="-122"/>
              </a:rPr>
              <a:t>三根光纤封起来的截面</a:t>
            </a:r>
          </a:p>
        </p:txBody>
      </p:sp>
    </p:spTree>
    <p:extLst>
      <p:ext uri="{BB962C8B-B14F-4D97-AF65-F5344CB8AC3E}">
        <p14:creationId xmlns:p14="http://schemas.microsoft.com/office/powerpoint/2010/main" val="2166492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8"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613" y="1223964"/>
            <a:ext cx="61531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513" y="3105151"/>
            <a:ext cx="6151562"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113" y="4937126"/>
            <a:ext cx="602456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4ECE55C7-9704-4BDE-B22B-DA49ED6960D1}"/>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Propagation Modes</a:t>
            </a:r>
            <a:endParaRPr lang="zh-CN" altLang="en-US" dirty="0"/>
          </a:p>
        </p:txBody>
      </p:sp>
    </p:spTree>
    <p:extLst>
      <p:ext uri="{BB962C8B-B14F-4D97-AF65-F5344CB8AC3E}">
        <p14:creationId xmlns:p14="http://schemas.microsoft.com/office/powerpoint/2010/main" val="3219248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C5E844BB-2302-4713-B269-65D74FD67680}"/>
              </a:ext>
            </a:extLst>
          </p:cNvPr>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628ED53-69F2-4E4B-A5B7-456432657FEB}" type="slidenum">
              <a:rPr lang="zh-CN" altLang="en-US"/>
              <a:pPr eaLnBrk="1" hangingPunct="1"/>
              <a:t>59</a:t>
            </a:fld>
            <a:endParaRPr lang="en-US" altLang="zh-CN"/>
          </a:p>
        </p:txBody>
      </p:sp>
      <p:sp>
        <p:nvSpPr>
          <p:cNvPr id="31748" name="Rectangle 3">
            <a:extLst>
              <a:ext uri="{FF2B5EF4-FFF2-40B4-BE49-F238E27FC236}">
                <a16:creationId xmlns:a16="http://schemas.microsoft.com/office/drawing/2014/main" id="{0FFCF101-1D68-4F0E-A8BD-317FCE0FB67F}"/>
              </a:ext>
            </a:extLst>
          </p:cNvPr>
          <p:cNvSpPr>
            <a:spLocks noGrp="1" noChangeArrowheads="1"/>
          </p:cNvSpPr>
          <p:nvPr>
            <p:ph type="body" idx="1"/>
          </p:nvPr>
        </p:nvSpPr>
        <p:spPr>
          <a:xfrm>
            <a:off x="1524000" y="4978400"/>
            <a:ext cx="9144000" cy="838200"/>
          </a:xfrm>
        </p:spPr>
        <p:txBody>
          <a:bodyPr>
            <a:normAutofit fontScale="92500" lnSpcReduction="20000"/>
          </a:bodyPr>
          <a:lstStyle/>
          <a:p>
            <a:pPr algn="ctr" eaLnBrk="1" hangingPunct="1">
              <a:lnSpc>
                <a:spcPct val="90000"/>
              </a:lnSpc>
              <a:buFontTx/>
              <a:buNone/>
            </a:pPr>
            <a:r>
              <a:rPr lang="en-US" altLang="zh-CN" dirty="0">
                <a:ea typeface="宋体" panose="02010600030101010101" pitchFamily="2" charset="-122"/>
              </a:rPr>
              <a:t>A comparison of semiconductor laser and LEDs as light sources.</a:t>
            </a:r>
          </a:p>
          <a:p>
            <a:pPr algn="ctr" eaLnBrk="1" hangingPunct="1">
              <a:lnSpc>
                <a:spcPct val="90000"/>
              </a:lnSpc>
              <a:buFontTx/>
              <a:buNone/>
            </a:pPr>
            <a:r>
              <a:rPr lang="en-US" altLang="zh-CN" dirty="0">
                <a:ea typeface="宋体" panose="02010600030101010101" pitchFamily="2" charset="-122"/>
              </a:rPr>
              <a:t>LEDs (Light Emitting Diodes)</a:t>
            </a:r>
          </a:p>
        </p:txBody>
      </p:sp>
      <p:pic>
        <p:nvPicPr>
          <p:cNvPr id="31749" name="Picture 4" descr="2-8">
            <a:extLst>
              <a:ext uri="{FF2B5EF4-FFF2-40B4-BE49-F238E27FC236}">
                <a16:creationId xmlns:a16="http://schemas.microsoft.com/office/drawing/2014/main" id="{61FDCB53-6F17-4832-B4D9-F4FF92421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75" y="1871663"/>
            <a:ext cx="78232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E5531C26-B7BF-459E-B1F6-9E6A62C1C92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Fiber Cables (4)</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DC75960-55C0-4106-BF2D-2128C918793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Bandwidth-Delay Product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E9E8CC3-8290-43AD-A5F3-44A781B21EE7}"/>
              </a:ext>
            </a:extLst>
          </p:cNvPr>
          <p:cNvSpPr txBox="1"/>
          <p:nvPr/>
        </p:nvSpPr>
        <p:spPr>
          <a:xfrm>
            <a:off x="1228409" y="1201082"/>
            <a:ext cx="10024089" cy="44558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Bits have a physical size on the channel!</a:t>
            </a:r>
          </a:p>
          <a:p>
            <a:pPr marL="342900" indent="-342900">
              <a:lnSpc>
                <a:spcPct val="150000"/>
              </a:lnSpc>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Storage capacity of a channel is: bit rate x delay</a:t>
            </a:r>
          </a:p>
          <a:p>
            <a:pPr marL="342900" indent="-342900">
              <a:lnSpc>
                <a:spcPct val="150000"/>
              </a:lnSpc>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Example:</a:t>
            </a:r>
          </a:p>
          <a:p>
            <a:pPr marL="800100" lvl="1" indent="-342900">
              <a:lnSpc>
                <a:spcPct val="150000"/>
              </a:lnSpc>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100 Mbps 5000-km fiber, delay = 50 msec</a:t>
            </a:r>
          </a:p>
          <a:p>
            <a:pPr marL="800100" lvl="1" indent="-342900">
              <a:lnSpc>
                <a:spcPct val="150000"/>
              </a:lnSpc>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In 50 msec we can pump out 5 million bits（</a:t>
            </a:r>
            <a:r>
              <a:rPr lang="en-US" altLang="zh-CN" sz="2400" dirty="0">
                <a:latin typeface="Arial" panose="020B0604020202020204" pitchFamily="34" charset="0"/>
                <a:cs typeface="Arial" panose="020B0604020202020204" pitchFamily="34" charset="0"/>
              </a:rPr>
              <a:t>100Mbps*0.05s</a:t>
            </a:r>
            <a:r>
              <a:rPr lang="zh-CN" altLang="en-US" sz="2400" dirty="0">
                <a:latin typeface="Arial" panose="020B0604020202020204" pitchFamily="34" charset="0"/>
                <a:cs typeface="Arial" panose="020B0604020202020204" pitchFamily="34" charset="0"/>
              </a:rPr>
              <a:t>）</a:t>
            </a:r>
          </a:p>
          <a:p>
            <a:pPr marL="800100" lvl="1" indent="-342900">
              <a:lnSpc>
                <a:spcPct val="150000"/>
              </a:lnSpc>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So the fiber can store </a:t>
            </a:r>
            <a:r>
              <a:rPr lang="zh-CN" altLang="en-US" sz="2400" dirty="0">
                <a:solidFill>
                  <a:srgbClr val="FF0000"/>
                </a:solidFill>
                <a:latin typeface="Arial" panose="020B0604020202020204" pitchFamily="34" charset="0"/>
                <a:cs typeface="Arial" panose="020B0604020202020204" pitchFamily="34" charset="0"/>
              </a:rPr>
              <a:t>5 million bits in 5000 km</a:t>
            </a:r>
          </a:p>
          <a:p>
            <a:pPr marL="800100" lvl="1" indent="-342900">
              <a:lnSpc>
                <a:spcPct val="150000"/>
              </a:lnSpc>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1 km holds 1000 bits so </a:t>
            </a:r>
            <a:r>
              <a:rPr lang="zh-CN" altLang="en-US" sz="2400" dirty="0">
                <a:solidFill>
                  <a:srgbClr val="FF0000"/>
                </a:solidFill>
                <a:latin typeface="Arial" panose="020B0604020202020204" pitchFamily="34" charset="0"/>
                <a:cs typeface="Arial" panose="020B0604020202020204" pitchFamily="34" charset="0"/>
              </a:rPr>
              <a:t>a bit is 1 meter long</a:t>
            </a:r>
          </a:p>
          <a:p>
            <a:pPr marL="800100" lvl="1" indent="-342900">
              <a:lnSpc>
                <a:spcPct val="150000"/>
              </a:lnSpc>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At 200 Mbps, a bit is 0.5 m long</a:t>
            </a:r>
          </a:p>
        </p:txBody>
      </p:sp>
    </p:spTree>
    <p:extLst>
      <p:ext uri="{BB962C8B-B14F-4D97-AF65-F5344CB8AC3E}">
        <p14:creationId xmlns:p14="http://schemas.microsoft.com/office/powerpoint/2010/main" val="2162209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txBox="1">
            <a:spLocks noChangeArrowheads="1"/>
          </p:cNvSpPr>
          <p:nvPr/>
        </p:nvSpPr>
        <p:spPr bwMode="auto">
          <a:xfrm>
            <a:off x="2438401" y="1611314"/>
            <a:ext cx="7789863" cy="4598987"/>
          </a:xfrm>
          <a:prstGeom prst="rect">
            <a:avLst/>
          </a:prstGeom>
          <a:noFill/>
          <a:ln w="9525">
            <a:noFill/>
            <a:miter lim="800000"/>
            <a:headEnd/>
            <a:tailEnd/>
          </a:ln>
        </p:spPr>
        <p:txBody>
          <a:bodyPr/>
          <a:lstStyle/>
          <a:p>
            <a:pPr>
              <a:buClr>
                <a:srgbClr val="0000FF"/>
              </a:buClr>
              <a:defRPr/>
            </a:pPr>
            <a:r>
              <a:rPr lang="en-US" sz="2400" kern="0" dirty="0">
                <a:latin typeface="Arial" charset="0"/>
                <a:cs typeface="Arial" charset="0"/>
              </a:rPr>
              <a:t>Comparison of the properties of wires and fiber:</a:t>
            </a:r>
          </a:p>
        </p:txBody>
      </p:sp>
      <p:sp>
        <p:nvSpPr>
          <p:cNvPr id="27652"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graphicFrame>
        <p:nvGraphicFramePr>
          <p:cNvPr id="7" name="Content Placeholder 6"/>
          <p:cNvGraphicFramePr>
            <a:graphicFrameLocks noGrp="1"/>
          </p:cNvGraphicFramePr>
          <p:nvPr>
            <p:ph idx="1"/>
          </p:nvPr>
        </p:nvGraphicFramePr>
        <p:xfrm>
          <a:off x="2524125" y="2495550"/>
          <a:ext cx="7315200" cy="2238378"/>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373063">
                <a:tc>
                  <a:txBody>
                    <a:bodyPr/>
                    <a:lstStyle/>
                    <a:p>
                      <a:pPr algn="l"/>
                      <a:r>
                        <a:rPr lang="en-US" sz="1800" dirty="0">
                          <a:ln>
                            <a:noFill/>
                          </a:ln>
                          <a:solidFill>
                            <a:schemeClr val="tx1"/>
                          </a:solidFill>
                          <a:latin typeface="Arial" pitchFamily="34" charset="0"/>
                          <a:cs typeface="Arial" pitchFamily="34" charset="0"/>
                        </a:rPr>
                        <a:t>Property</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Wires</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Fiber</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3063">
                <a:tc>
                  <a:txBody>
                    <a:bodyPr/>
                    <a:lstStyle/>
                    <a:p>
                      <a:pPr algn="l"/>
                      <a:r>
                        <a:rPr lang="en-US" sz="1800" dirty="0">
                          <a:ln>
                            <a:noFill/>
                          </a:ln>
                          <a:solidFill>
                            <a:schemeClr val="tx1"/>
                          </a:solidFill>
                          <a:latin typeface="Arial" pitchFamily="34" charset="0"/>
                          <a:cs typeface="Arial" pitchFamily="34" charset="0"/>
                        </a:rPr>
                        <a:t>Distance</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Short</a:t>
                      </a:r>
                      <a:r>
                        <a:rPr lang="en-US" sz="1800" baseline="0" dirty="0">
                          <a:ln>
                            <a:noFill/>
                          </a:ln>
                          <a:solidFill>
                            <a:schemeClr val="tx1"/>
                          </a:solidFill>
                          <a:latin typeface="Arial" pitchFamily="34" charset="0"/>
                          <a:cs typeface="Arial" pitchFamily="34" charset="0"/>
                        </a:rPr>
                        <a:t> (100s of m)</a:t>
                      </a:r>
                      <a:endParaRPr lang="en-US" sz="1800" dirty="0">
                        <a:ln>
                          <a:noFill/>
                        </a:ln>
                        <a:solidFill>
                          <a:schemeClr val="tx1"/>
                        </a:solidFill>
                        <a:latin typeface="Arial" pitchFamily="34" charset="0"/>
                        <a:cs typeface="Arial" pitchFamily="34" charset="0"/>
                      </a:endParaRP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Long (tens</a:t>
                      </a:r>
                      <a:r>
                        <a:rPr lang="en-US" sz="1800" baseline="0" dirty="0">
                          <a:ln>
                            <a:noFill/>
                          </a:ln>
                          <a:solidFill>
                            <a:schemeClr val="tx1"/>
                          </a:solidFill>
                          <a:latin typeface="Arial" pitchFamily="34" charset="0"/>
                          <a:cs typeface="Arial" pitchFamily="34" charset="0"/>
                        </a:rPr>
                        <a:t> of km)</a:t>
                      </a:r>
                      <a:endParaRPr lang="en-US" sz="1800" dirty="0">
                        <a:ln>
                          <a:noFill/>
                        </a:ln>
                        <a:solidFill>
                          <a:schemeClr val="tx1"/>
                        </a:solidFill>
                        <a:latin typeface="Arial" pitchFamily="34" charset="0"/>
                        <a:cs typeface="Arial" pitchFamily="34" charset="0"/>
                      </a:endParaRP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3063">
                <a:tc>
                  <a:txBody>
                    <a:bodyPr/>
                    <a:lstStyle/>
                    <a:p>
                      <a:pPr algn="l"/>
                      <a:r>
                        <a:rPr lang="en-US" sz="1800" dirty="0">
                          <a:ln>
                            <a:noFill/>
                          </a:ln>
                          <a:solidFill>
                            <a:schemeClr val="tx1"/>
                          </a:solidFill>
                          <a:latin typeface="Arial" pitchFamily="34" charset="0"/>
                          <a:cs typeface="Arial" pitchFamily="34" charset="0"/>
                        </a:rPr>
                        <a:t>Bandwidth</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Moderate</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Very High</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3063">
                <a:tc>
                  <a:txBody>
                    <a:bodyPr/>
                    <a:lstStyle/>
                    <a:p>
                      <a:pPr algn="l"/>
                      <a:r>
                        <a:rPr lang="en-US" sz="1800" dirty="0">
                          <a:ln>
                            <a:noFill/>
                          </a:ln>
                          <a:solidFill>
                            <a:schemeClr val="tx1"/>
                          </a:solidFill>
                          <a:latin typeface="Arial" pitchFamily="34" charset="0"/>
                          <a:cs typeface="Arial" pitchFamily="34" charset="0"/>
                        </a:rPr>
                        <a:t>Cost</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Inexpensive </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Less</a:t>
                      </a:r>
                      <a:r>
                        <a:rPr lang="en-US" sz="1800" baseline="0" dirty="0">
                          <a:ln>
                            <a:noFill/>
                          </a:ln>
                          <a:solidFill>
                            <a:schemeClr val="tx1"/>
                          </a:solidFill>
                          <a:latin typeface="Arial" pitchFamily="34" charset="0"/>
                          <a:cs typeface="Arial" pitchFamily="34" charset="0"/>
                        </a:rPr>
                        <a:t> cheap</a:t>
                      </a:r>
                      <a:endParaRPr lang="en-US" sz="1800" dirty="0">
                        <a:ln>
                          <a:noFill/>
                        </a:ln>
                        <a:solidFill>
                          <a:schemeClr val="tx1"/>
                        </a:solidFill>
                        <a:latin typeface="Arial" pitchFamily="34" charset="0"/>
                        <a:cs typeface="Arial" pitchFamily="34" charset="0"/>
                      </a:endParaRP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3063">
                <a:tc>
                  <a:txBody>
                    <a:bodyPr/>
                    <a:lstStyle/>
                    <a:p>
                      <a:pPr algn="l"/>
                      <a:r>
                        <a:rPr lang="en-US" sz="1800" dirty="0">
                          <a:ln>
                            <a:noFill/>
                          </a:ln>
                          <a:solidFill>
                            <a:schemeClr val="tx1"/>
                          </a:solidFill>
                          <a:latin typeface="Arial" pitchFamily="34" charset="0"/>
                          <a:cs typeface="Arial" pitchFamily="34" charset="0"/>
                        </a:rPr>
                        <a:t>Convenience</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Easy to</a:t>
                      </a:r>
                      <a:r>
                        <a:rPr lang="en-US" sz="1800" baseline="0" dirty="0">
                          <a:ln>
                            <a:noFill/>
                          </a:ln>
                          <a:solidFill>
                            <a:schemeClr val="tx1"/>
                          </a:solidFill>
                          <a:latin typeface="Arial" pitchFamily="34" charset="0"/>
                          <a:cs typeface="Arial" pitchFamily="34" charset="0"/>
                        </a:rPr>
                        <a:t> use</a:t>
                      </a:r>
                      <a:endParaRPr lang="en-US" sz="1800" dirty="0">
                        <a:ln>
                          <a:noFill/>
                        </a:ln>
                        <a:solidFill>
                          <a:schemeClr val="tx1"/>
                        </a:solidFill>
                        <a:latin typeface="Arial" pitchFamily="34" charset="0"/>
                        <a:cs typeface="Arial" pitchFamily="34" charset="0"/>
                      </a:endParaRP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Less</a:t>
                      </a:r>
                      <a:r>
                        <a:rPr lang="en-US" sz="1800" baseline="0" dirty="0">
                          <a:ln>
                            <a:noFill/>
                          </a:ln>
                          <a:solidFill>
                            <a:schemeClr val="tx1"/>
                          </a:solidFill>
                          <a:latin typeface="Arial" pitchFamily="34" charset="0"/>
                          <a:cs typeface="Arial" pitchFamily="34" charset="0"/>
                        </a:rPr>
                        <a:t> easy</a:t>
                      </a:r>
                      <a:endParaRPr lang="en-US" sz="1800" dirty="0">
                        <a:ln>
                          <a:noFill/>
                        </a:ln>
                        <a:solidFill>
                          <a:schemeClr val="tx1"/>
                        </a:solidFill>
                        <a:latin typeface="Arial" pitchFamily="34" charset="0"/>
                        <a:cs typeface="Arial" pitchFamily="34" charset="0"/>
                      </a:endParaRP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73063">
                <a:tc>
                  <a:txBody>
                    <a:bodyPr/>
                    <a:lstStyle/>
                    <a:p>
                      <a:pPr algn="l"/>
                      <a:r>
                        <a:rPr lang="en-US" sz="1800" dirty="0">
                          <a:ln>
                            <a:noFill/>
                          </a:ln>
                          <a:solidFill>
                            <a:schemeClr val="tx1"/>
                          </a:solidFill>
                          <a:latin typeface="Arial" pitchFamily="34" charset="0"/>
                          <a:cs typeface="Arial" pitchFamily="34" charset="0"/>
                        </a:rPr>
                        <a:t>Security</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Easy to tap</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Hard to tap</a:t>
                      </a:r>
                    </a:p>
                  </a:txBody>
                  <a:tcPr marL="94965" marR="9496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2" name="标题 1">
            <a:extLst>
              <a:ext uri="{FF2B5EF4-FFF2-40B4-BE49-F238E27FC236}">
                <a16:creationId xmlns:a16="http://schemas.microsoft.com/office/drawing/2014/main" id="{BFDF0D77-6565-4860-AB73-95A046D346CD}"/>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Fiber Cables (5)</a:t>
            </a:r>
            <a:endParaRPr lang="zh-CN" altLang="en-US" dirty="0"/>
          </a:p>
        </p:txBody>
      </p:sp>
    </p:spTree>
    <p:extLst>
      <p:ext uri="{BB962C8B-B14F-4D97-AF65-F5344CB8AC3E}">
        <p14:creationId xmlns:p14="http://schemas.microsoft.com/office/powerpoint/2010/main" val="2665028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DE6A84A6-DFC2-49E7-8A2E-A3EEFDDED220}"/>
              </a:ext>
            </a:extLst>
          </p:cNvPr>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B2B2F70-7F19-4AD3-AFF7-BAAF25C74A07}" type="slidenum">
              <a:rPr lang="zh-CN" altLang="en-US"/>
              <a:pPr eaLnBrk="1" hangingPunct="1"/>
              <a:t>61</a:t>
            </a:fld>
            <a:endParaRPr lang="en-US" altLang="zh-CN"/>
          </a:p>
        </p:txBody>
      </p:sp>
      <p:sp>
        <p:nvSpPr>
          <p:cNvPr id="32772" name="Rectangle 3">
            <a:extLst>
              <a:ext uri="{FF2B5EF4-FFF2-40B4-BE49-F238E27FC236}">
                <a16:creationId xmlns:a16="http://schemas.microsoft.com/office/drawing/2014/main" id="{51585C58-2D34-43FA-B8FE-3C103F5C34F0}"/>
              </a:ext>
            </a:extLst>
          </p:cNvPr>
          <p:cNvSpPr>
            <a:spLocks noGrp="1" noChangeArrowheads="1"/>
          </p:cNvSpPr>
          <p:nvPr>
            <p:ph type="body" idx="1"/>
          </p:nvPr>
        </p:nvSpPr>
        <p:spPr>
          <a:xfrm>
            <a:off x="838200" y="5405660"/>
            <a:ext cx="10515600" cy="854463"/>
          </a:xfrm>
        </p:spPr>
        <p:txBody>
          <a:bodyPr>
            <a:normAutofit lnSpcReduction="10000"/>
          </a:bodyPr>
          <a:lstStyle/>
          <a:p>
            <a:pPr algn="ctr" eaLnBrk="1" hangingPunct="1">
              <a:buFontTx/>
              <a:buNone/>
            </a:pPr>
            <a:r>
              <a:rPr lang="en-US" altLang="zh-CN" sz="2400" dirty="0">
                <a:ea typeface="宋体" panose="02010600030101010101" pitchFamily="2" charset="-122"/>
              </a:rPr>
              <a:t>A fiber optic ring with active repeaters(</a:t>
            </a:r>
            <a:r>
              <a:rPr lang="zh-CN" altLang="en-US" sz="2400" dirty="0">
                <a:ea typeface="宋体" panose="02010600030101010101" pitchFamily="2" charset="-122"/>
              </a:rPr>
              <a:t>有源中继器</a:t>
            </a:r>
            <a:r>
              <a:rPr lang="en-US" altLang="zh-CN" sz="2400" dirty="0">
                <a:ea typeface="宋体" panose="02010600030101010101" pitchFamily="2" charset="-122"/>
              </a:rPr>
              <a:t>).</a:t>
            </a:r>
          </a:p>
          <a:p>
            <a:pPr algn="ctr" eaLnBrk="1" hangingPunct="1">
              <a:buFontTx/>
              <a:buNone/>
            </a:pPr>
            <a:r>
              <a:rPr lang="zh-CN" altLang="en-US" sz="2400" dirty="0">
                <a:ea typeface="宋体" panose="02010600030101010101" pitchFamily="2" charset="-122"/>
              </a:rPr>
              <a:t>带有有源中继器的光纤环网</a:t>
            </a:r>
            <a:endParaRPr lang="en-US" altLang="zh-CN" sz="2400" dirty="0">
              <a:ea typeface="宋体" panose="02010600030101010101" pitchFamily="2" charset="-122"/>
            </a:endParaRPr>
          </a:p>
        </p:txBody>
      </p:sp>
      <p:pic>
        <p:nvPicPr>
          <p:cNvPr id="32773" name="Picture 4" descr="2-09">
            <a:extLst>
              <a:ext uri="{FF2B5EF4-FFF2-40B4-BE49-F238E27FC236}">
                <a16:creationId xmlns:a16="http://schemas.microsoft.com/office/drawing/2014/main" id="{FEEECFAC-83B6-48E3-B537-65FF287A2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678" y="1497370"/>
            <a:ext cx="82962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8255F0C2-49EB-4345-B090-3790032798BA}"/>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Fiber Optic Networks</a:t>
            </a:r>
            <a:endParaRPr lang="zh-CN" altLang="en-US" dirty="0"/>
          </a:p>
        </p:txBody>
      </p:sp>
      <p:sp>
        <p:nvSpPr>
          <p:cNvPr id="3" name="文本框 2">
            <a:extLst>
              <a:ext uri="{FF2B5EF4-FFF2-40B4-BE49-F238E27FC236}">
                <a16:creationId xmlns:a16="http://schemas.microsoft.com/office/drawing/2014/main" id="{BB54579F-A665-4D07-A46A-99F4E5860AC4}"/>
              </a:ext>
            </a:extLst>
          </p:cNvPr>
          <p:cNvSpPr txBox="1"/>
          <p:nvPr/>
        </p:nvSpPr>
        <p:spPr>
          <a:xfrm>
            <a:off x="4792210" y="4321822"/>
            <a:ext cx="3108543" cy="461665"/>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光电二极管</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a:t>
            </a:r>
            <a:r>
              <a:rPr lang="zh-CN" altLang="en-US" sz="1200" b="0" i="0" dirty="0">
                <a:solidFill>
                  <a:srgbClr val="333333"/>
                </a:solidFill>
                <a:effectLst/>
                <a:latin typeface="微软雅黑" panose="020B0503020204020204" pitchFamily="34" charset="-122"/>
                <a:ea typeface="微软雅黑" panose="020B0503020204020204" pitchFamily="34" charset="-122"/>
              </a:rPr>
              <a:t>把光信号转换成电信号的光电传感器件</a:t>
            </a:r>
            <a:r>
              <a:rPr lang="zh-CN" altLang="en-US" sz="12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184EB025-B7D6-4867-A9AC-98B5C80A5847}"/>
              </a:ext>
            </a:extLst>
          </p:cNvPr>
          <p:cNvSpPr txBox="1"/>
          <p:nvPr/>
        </p:nvSpPr>
        <p:spPr>
          <a:xfrm>
            <a:off x="8578743" y="4354870"/>
            <a:ext cx="800220"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光发射机</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FB65E5A9-2F73-4B8B-A313-EFB9906A783C}"/>
              </a:ext>
            </a:extLst>
          </p:cNvPr>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465DDC0-23F6-4603-AA70-DD12CBEE0AA9}" type="slidenum">
              <a:rPr lang="zh-CN" altLang="en-US"/>
              <a:pPr eaLnBrk="1" hangingPunct="1"/>
              <a:t>62</a:t>
            </a:fld>
            <a:endParaRPr lang="en-US" altLang="zh-CN"/>
          </a:p>
        </p:txBody>
      </p:sp>
      <p:sp>
        <p:nvSpPr>
          <p:cNvPr id="33796" name="Rectangle 3">
            <a:extLst>
              <a:ext uri="{FF2B5EF4-FFF2-40B4-BE49-F238E27FC236}">
                <a16:creationId xmlns:a16="http://schemas.microsoft.com/office/drawing/2014/main" id="{5D9FDC1D-1201-4BBB-B2B1-1A2C85C92DDB}"/>
              </a:ext>
            </a:extLst>
          </p:cNvPr>
          <p:cNvSpPr>
            <a:spLocks noGrp="1" noChangeArrowheads="1"/>
          </p:cNvSpPr>
          <p:nvPr>
            <p:ph type="body" idx="1"/>
          </p:nvPr>
        </p:nvSpPr>
        <p:spPr>
          <a:xfrm>
            <a:off x="838200" y="5696831"/>
            <a:ext cx="10515600" cy="659519"/>
          </a:xfrm>
        </p:spPr>
        <p:txBody>
          <a:bodyPr>
            <a:normAutofit fontScale="70000" lnSpcReduction="20000"/>
          </a:bodyPr>
          <a:lstStyle/>
          <a:p>
            <a:pPr algn="ctr" eaLnBrk="1" hangingPunct="1">
              <a:buFontTx/>
              <a:buNone/>
            </a:pPr>
            <a:r>
              <a:rPr lang="en-US" altLang="zh-CN" dirty="0">
                <a:ea typeface="宋体" panose="02010600030101010101" pitchFamily="2" charset="-122"/>
              </a:rPr>
              <a:t>A passive star connection in a fiber optics network.</a:t>
            </a:r>
          </a:p>
          <a:p>
            <a:pPr algn="ctr" eaLnBrk="1" hangingPunct="1">
              <a:buFontTx/>
              <a:buNone/>
            </a:pPr>
            <a:r>
              <a:rPr lang="zh-CN" altLang="en-US" dirty="0">
                <a:ea typeface="宋体" panose="02010600030101010101" pitchFamily="2" charset="-122"/>
              </a:rPr>
              <a:t>光纤网络中的无源星型连接</a:t>
            </a:r>
            <a:endParaRPr lang="en-US" altLang="zh-CN" dirty="0">
              <a:ea typeface="宋体" panose="02010600030101010101" pitchFamily="2" charset="-122"/>
            </a:endParaRPr>
          </a:p>
        </p:txBody>
      </p:sp>
      <p:pic>
        <p:nvPicPr>
          <p:cNvPr id="33797" name="Picture 4" descr="2-10">
            <a:extLst>
              <a:ext uri="{FF2B5EF4-FFF2-40B4-BE49-F238E27FC236}">
                <a16:creationId xmlns:a16="http://schemas.microsoft.com/office/drawing/2014/main" id="{FE3CA55A-3995-4C2D-82F1-63D799433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264" y="1423989"/>
            <a:ext cx="6376987"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046F155C-9D2A-4447-9D8F-E2343146DDD6}"/>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Fiber Optic Networks (2)</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内容占位符 2"/>
          <p:cNvSpPr>
            <a:spLocks noGrp="1"/>
          </p:cNvSpPr>
          <p:nvPr>
            <p:ph idx="1"/>
          </p:nvPr>
        </p:nvSpPr>
        <p:spPr>
          <a:xfrm>
            <a:off x="838200" y="1000292"/>
            <a:ext cx="10515600" cy="2828130"/>
          </a:xfrm>
        </p:spPr>
        <p:txBody>
          <a:bodyPr>
            <a:normAutofit/>
          </a:bodyPr>
          <a:lstStyle/>
          <a:p>
            <a:pPr>
              <a:lnSpc>
                <a:spcPct val="110000"/>
              </a:lnSpc>
            </a:pPr>
            <a:r>
              <a:rPr lang="en-US" altLang="zh-CN" sz="2400" dirty="0">
                <a:ea typeface="宋体" panose="02010600030101010101" pitchFamily="2" charset="-122"/>
              </a:rPr>
              <a:t>Frequency and wave length </a:t>
            </a:r>
            <a:r>
              <a:rPr lang="en-US" altLang="zh-CN" sz="2400" b="1" dirty="0" err="1">
                <a:latin typeface="Monotype Corsiva" panose="03010101010201010101" pitchFamily="66" charset="0"/>
                <a:ea typeface="宋体" panose="02010600030101010101" pitchFamily="2" charset="-122"/>
              </a:rPr>
              <a:t>λ</a:t>
            </a:r>
            <a:r>
              <a:rPr lang="en-US" altLang="zh-CN" sz="2000" b="1" dirty="0" err="1">
                <a:latin typeface="HGBX_CNKI" panose="02000500000000000000" pitchFamily="2" charset="-122"/>
                <a:ea typeface="HGBX_CNKI" panose="02000500000000000000" pitchFamily="2" charset="-122"/>
              </a:rPr>
              <a:t>f</a:t>
            </a:r>
            <a:r>
              <a:rPr lang="en-US" altLang="zh-CN" sz="2000" b="1" dirty="0">
                <a:latin typeface="HGBX_CNKI" panose="02000500000000000000" pitchFamily="2" charset="-122"/>
                <a:ea typeface="HGBX_CNKI" panose="02000500000000000000" pitchFamily="2" charset="-122"/>
              </a:rPr>
              <a:t> </a:t>
            </a:r>
            <a:r>
              <a:rPr lang="en-US" altLang="zh-CN" sz="2400" b="1" dirty="0">
                <a:latin typeface="Monotype Corsiva" panose="03010101010201010101" pitchFamily="66" charset="0"/>
                <a:ea typeface="宋体" panose="02010600030101010101" pitchFamily="2" charset="-122"/>
              </a:rPr>
              <a:t>= c</a:t>
            </a:r>
            <a:r>
              <a:rPr lang="zh-CN" altLang="en-US" sz="2400" b="1" dirty="0">
                <a:latin typeface="Monotype Corsiva" panose="03010101010201010101" pitchFamily="66" charset="0"/>
                <a:ea typeface="宋体" panose="02010600030101010101" pitchFamily="2" charset="-122"/>
              </a:rPr>
              <a:t>（</a:t>
            </a:r>
            <a:r>
              <a:rPr lang="en-US" altLang="zh-CN" sz="2400" b="1" dirty="0">
                <a:latin typeface="Monotype Corsiva" panose="03010101010201010101" pitchFamily="66" charset="0"/>
                <a:ea typeface="宋体" panose="02010600030101010101" pitchFamily="2" charset="-122"/>
              </a:rPr>
              <a:t>3</a:t>
            </a:r>
            <a:r>
              <a:rPr lang="en-US" altLang="zh-CN" sz="2400" dirty="0">
                <a:ea typeface="宋体" panose="02010600030101010101" pitchFamily="2" charset="-122"/>
              </a:rPr>
              <a:t>x</a:t>
            </a:r>
            <a:r>
              <a:rPr lang="en-US" altLang="zh-CN" sz="2400" b="1" dirty="0">
                <a:latin typeface="Monotype Corsiva" panose="03010101010201010101" pitchFamily="66" charset="0"/>
                <a:ea typeface="宋体" panose="02010600030101010101" pitchFamily="2" charset="-122"/>
              </a:rPr>
              <a:t>10</a:t>
            </a:r>
            <a:r>
              <a:rPr lang="en-US" altLang="zh-CN" sz="2400" b="1" baseline="30000" dirty="0">
                <a:latin typeface="Monotype Corsiva" panose="03010101010201010101" pitchFamily="66" charset="0"/>
                <a:ea typeface="宋体" panose="02010600030101010101" pitchFamily="2" charset="-122"/>
              </a:rPr>
              <a:t>8 </a:t>
            </a:r>
            <a:r>
              <a:rPr lang="en-US" altLang="zh-CN" sz="2400" b="1" dirty="0">
                <a:latin typeface="Monotype Corsiva" panose="03010101010201010101" pitchFamily="66" charset="0"/>
                <a:ea typeface="宋体" panose="02010600030101010101" pitchFamily="2" charset="-122"/>
              </a:rPr>
              <a:t>m/s</a:t>
            </a:r>
            <a:r>
              <a:rPr lang="zh-CN" altLang="en-US" sz="2400" b="1" dirty="0">
                <a:latin typeface="Monotype Corsiva" panose="03010101010201010101" pitchFamily="66" charset="0"/>
                <a:ea typeface="宋体" panose="02010600030101010101" pitchFamily="2" charset="-122"/>
              </a:rPr>
              <a:t>）</a:t>
            </a:r>
          </a:p>
          <a:p>
            <a:pPr algn="ctr">
              <a:lnSpc>
                <a:spcPct val="110000"/>
              </a:lnSpc>
            </a:pPr>
            <a:r>
              <a:rPr lang="el-GR" altLang="zh-CN" sz="2400" b="1" dirty="0">
                <a:latin typeface="Monotype Corsiva" panose="03010101010201010101" pitchFamily="66" charset="0"/>
              </a:rPr>
              <a:t>Δ</a:t>
            </a:r>
            <a:r>
              <a:rPr lang="en-US" altLang="zh-CN" sz="2000" b="1" dirty="0">
                <a:latin typeface="HGBX_CNKI" panose="02000500000000000000" pitchFamily="2" charset="-122"/>
                <a:ea typeface="HGBX_CNKI" panose="02000500000000000000" pitchFamily="2" charset="-122"/>
              </a:rPr>
              <a:t>f </a:t>
            </a:r>
            <a:r>
              <a:rPr lang="en-US" altLang="zh-CN" sz="2400" b="1" dirty="0">
                <a:latin typeface="Monotype Corsiva" panose="03010101010201010101" pitchFamily="66" charset="0"/>
                <a:ea typeface="宋体" panose="02010600030101010101" pitchFamily="2" charset="-122"/>
              </a:rPr>
              <a:t>= c </a:t>
            </a:r>
            <a:r>
              <a:rPr lang="el-GR" altLang="zh-CN" sz="2400" b="1" dirty="0">
                <a:latin typeface="Monotype Corsiva" panose="03010101010201010101" pitchFamily="66" charset="0"/>
              </a:rPr>
              <a:t>Δ</a:t>
            </a:r>
            <a:r>
              <a:rPr lang="en-US" altLang="zh-CN" sz="2400" b="1" dirty="0">
                <a:latin typeface="Monotype Corsiva" panose="03010101010201010101" pitchFamily="66" charset="0"/>
                <a:ea typeface="宋体" panose="02010600030101010101" pitchFamily="2" charset="-122"/>
              </a:rPr>
              <a:t>λ/ λ</a:t>
            </a:r>
            <a:r>
              <a:rPr lang="en-US" altLang="zh-CN" sz="2400" b="1" baseline="30000" dirty="0">
                <a:latin typeface="Monotype Corsiva" panose="03010101010201010101" pitchFamily="66" charset="0"/>
                <a:ea typeface="宋体" panose="02010600030101010101" pitchFamily="2" charset="-122"/>
              </a:rPr>
              <a:t>2</a:t>
            </a:r>
          </a:p>
          <a:p>
            <a:pPr>
              <a:lnSpc>
                <a:spcPct val="110000"/>
              </a:lnSpc>
            </a:pPr>
            <a:r>
              <a:rPr lang="en-US" altLang="zh-CN" sz="2400" dirty="0">
                <a:solidFill>
                  <a:srgbClr val="0000CC"/>
                </a:solidFill>
                <a:ea typeface="宋体" panose="02010600030101010101" pitchFamily="2" charset="-122"/>
              </a:rPr>
              <a:t>Example</a:t>
            </a:r>
            <a:r>
              <a:rPr lang="en-US" altLang="zh-CN" sz="2400" dirty="0">
                <a:ea typeface="宋体" panose="02010600030101010101" pitchFamily="2" charset="-122"/>
              </a:rPr>
              <a:t>: It is desired to send a sequence of computer screen images over an optical fiber. The screen is 1024x768 pixels, each pixel being 24 bits. There are 60 screen images per second. How much bandwidth is needed, and how many microns(</a:t>
            </a:r>
            <a:r>
              <a:rPr lang="zh-CN" altLang="en-US" sz="2400" dirty="0">
                <a:ea typeface="宋体" panose="02010600030101010101" pitchFamily="2" charset="-122"/>
              </a:rPr>
              <a:t>微米</a:t>
            </a:r>
            <a:r>
              <a:rPr lang="en-US" altLang="zh-CN" sz="2400" dirty="0">
                <a:ea typeface="宋体" panose="02010600030101010101" pitchFamily="2" charset="-122"/>
              </a:rPr>
              <a:t>) of wavelength  are needed for this band at 1.3 microns?</a:t>
            </a:r>
            <a:endParaRPr lang="zh-CN" altLang="en-US" sz="2400" dirty="0">
              <a:ea typeface="宋体" panose="02010600030101010101" pitchFamily="2" charset="-122"/>
            </a:endParaRPr>
          </a:p>
        </p:txBody>
      </p:sp>
      <p:sp>
        <p:nvSpPr>
          <p:cNvPr id="3072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2" name="标题 1">
            <a:extLst>
              <a:ext uri="{FF2B5EF4-FFF2-40B4-BE49-F238E27FC236}">
                <a16:creationId xmlns:a16="http://schemas.microsoft.com/office/drawing/2014/main" id="{713F219D-6D67-40DD-862B-B7989718DFB6}"/>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Information Wave Carried</a:t>
            </a:r>
            <a:endParaRPr lang="zh-CN" altLang="en-US" dirty="0"/>
          </a:p>
        </p:txBody>
      </p:sp>
      <p:sp>
        <p:nvSpPr>
          <p:cNvPr id="5" name="内容占位符 2">
            <a:extLst>
              <a:ext uri="{FF2B5EF4-FFF2-40B4-BE49-F238E27FC236}">
                <a16:creationId xmlns:a16="http://schemas.microsoft.com/office/drawing/2014/main" id="{E6609F47-7069-44BC-B8FD-395313BA585B}"/>
              </a:ext>
            </a:extLst>
          </p:cNvPr>
          <p:cNvSpPr txBox="1">
            <a:spLocks/>
          </p:cNvSpPr>
          <p:nvPr/>
        </p:nvSpPr>
        <p:spPr>
          <a:xfrm>
            <a:off x="838200" y="3828422"/>
            <a:ext cx="10515600" cy="964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400" dirty="0">
                <a:solidFill>
                  <a:srgbClr val="0000CC"/>
                </a:solidFill>
                <a:ea typeface="宋体" panose="02010600030101010101" pitchFamily="2" charset="-122"/>
              </a:rPr>
              <a:t>Solution:</a:t>
            </a:r>
          </a:p>
          <a:p>
            <a:pPr lvl="1">
              <a:lnSpc>
                <a:spcPct val="110000"/>
              </a:lnSpc>
            </a:pPr>
            <a:r>
              <a:rPr lang="en-US" altLang="zh-CN" sz="2000" dirty="0">
                <a:solidFill>
                  <a:srgbClr val="000099"/>
                </a:solidFill>
                <a:ea typeface="宋体" panose="02010600030101010101" pitchFamily="2" charset="-122"/>
              </a:rPr>
              <a:t>(1)</a:t>
            </a:r>
            <a:r>
              <a:rPr lang="en-US" altLang="zh-CN" sz="2000" dirty="0">
                <a:ea typeface="宋体" panose="02010600030101010101" pitchFamily="2" charset="-122"/>
              </a:rPr>
              <a:t> The data rate is 1024 ×768 ×24 ×60 bps, which is 1080 Mbps. </a:t>
            </a:r>
          </a:p>
        </p:txBody>
      </p:sp>
      <p:sp>
        <p:nvSpPr>
          <p:cNvPr id="7" name="文本框 6">
            <a:extLst>
              <a:ext uri="{FF2B5EF4-FFF2-40B4-BE49-F238E27FC236}">
                <a16:creationId xmlns:a16="http://schemas.microsoft.com/office/drawing/2014/main" id="{74178F88-A4A5-43C2-B195-9A8BC0294998}"/>
              </a:ext>
            </a:extLst>
          </p:cNvPr>
          <p:cNvSpPr txBox="1"/>
          <p:nvPr/>
        </p:nvSpPr>
        <p:spPr>
          <a:xfrm>
            <a:off x="1072425" y="4792929"/>
            <a:ext cx="10219493" cy="1430456"/>
          </a:xfrm>
          <a:prstGeom prst="rect">
            <a:avLst/>
          </a:prstGeom>
          <a:noFill/>
        </p:spPr>
        <p:txBody>
          <a:bodyPr wrap="square">
            <a:spAutoFit/>
          </a:bodyPr>
          <a:lstStyle/>
          <a:p>
            <a:pPr lvl="1">
              <a:lnSpc>
                <a:spcPct val="110000"/>
              </a:lnSpc>
            </a:pPr>
            <a:r>
              <a:rPr lang="en-US" altLang="zh-CN" sz="2000" dirty="0">
                <a:solidFill>
                  <a:srgbClr val="000099"/>
                </a:solidFill>
                <a:ea typeface="宋体" panose="02010600030101010101" pitchFamily="2" charset="-122"/>
              </a:rPr>
              <a:t>(2)</a:t>
            </a:r>
            <a:r>
              <a:rPr lang="en-US" altLang="zh-CN" sz="2000" dirty="0">
                <a:ea typeface="宋体" panose="02010600030101010101" pitchFamily="2" charset="-122"/>
              </a:rPr>
              <a:t> For simplicity, let us assume 1 bps per Hz. </a:t>
            </a:r>
          </a:p>
          <a:p>
            <a:pPr lvl="1">
              <a:lnSpc>
                <a:spcPct val="110000"/>
              </a:lnSpc>
            </a:pPr>
            <a:r>
              <a:rPr lang="en-US" altLang="zh-CN" sz="2000" dirty="0">
                <a:ea typeface="宋体" panose="02010600030101010101" pitchFamily="2" charset="-122"/>
              </a:rPr>
              <a:t>we  get </a:t>
            </a:r>
            <a:r>
              <a:rPr lang="el-GR" altLang="zh-CN" sz="2000" b="1" dirty="0">
                <a:latin typeface="Monotype Corsiva" panose="03010101010201010101" pitchFamily="66" charset="0"/>
              </a:rPr>
              <a:t>Δ </a:t>
            </a:r>
            <a:r>
              <a:rPr lang="en-US" altLang="zh-CN" sz="2000" b="1" dirty="0">
                <a:latin typeface="Monotype Corsiva" panose="03010101010201010101" pitchFamily="66" charset="0"/>
                <a:ea typeface="宋体" panose="02010600030101010101" pitchFamily="2" charset="-122"/>
              </a:rPr>
              <a:t>λ =λ</a:t>
            </a:r>
            <a:r>
              <a:rPr lang="en-US" altLang="zh-CN" sz="2000" b="1" baseline="30000" dirty="0">
                <a:latin typeface="Monotype Corsiva" panose="03010101010201010101" pitchFamily="66" charset="0"/>
                <a:ea typeface="宋体" panose="02010600030101010101" pitchFamily="2" charset="-122"/>
              </a:rPr>
              <a:t>2 </a:t>
            </a:r>
            <a:r>
              <a:rPr lang="el-GR" altLang="zh-CN" sz="2000" b="1" dirty="0">
                <a:latin typeface="Monotype Corsiva" panose="03010101010201010101" pitchFamily="66" charset="0"/>
              </a:rPr>
              <a:t>Δ </a:t>
            </a:r>
            <a:r>
              <a:rPr lang="en-US" altLang="zh-CN" sz="2000" b="1" dirty="0">
                <a:latin typeface="HGBX_CNKI" panose="02000500000000000000" pitchFamily="2" charset="-122"/>
                <a:ea typeface="HGBX_CNKI" panose="02000500000000000000" pitchFamily="2" charset="-122"/>
              </a:rPr>
              <a:t>f </a:t>
            </a:r>
            <a:r>
              <a:rPr lang="en-US" altLang="zh-CN" sz="2000" b="1" dirty="0">
                <a:latin typeface="Monotype Corsiva" panose="03010101010201010101" pitchFamily="66" charset="0"/>
                <a:ea typeface="宋体" panose="02010600030101010101" pitchFamily="2" charset="-122"/>
              </a:rPr>
              <a:t>/c</a:t>
            </a:r>
            <a:r>
              <a:rPr lang="en-US" altLang="zh-CN" sz="2000" dirty="0">
                <a:ea typeface="宋体" panose="02010600030101010101" pitchFamily="2" charset="-122"/>
              </a:rPr>
              <a:t>. We have </a:t>
            </a:r>
            <a:r>
              <a:rPr lang="el-GR" altLang="zh-CN" sz="2000" b="1" dirty="0">
                <a:latin typeface="Monotype Corsiva" panose="03010101010201010101" pitchFamily="66" charset="0"/>
              </a:rPr>
              <a:t>Δ</a:t>
            </a:r>
            <a:r>
              <a:rPr lang="el-GR" altLang="zh-CN" sz="2000" b="1" dirty="0">
                <a:ea typeface="HGBX_CNKI" panose="02000500000000000000" pitchFamily="2" charset="-122"/>
              </a:rPr>
              <a:t> </a:t>
            </a:r>
            <a:r>
              <a:rPr lang="en-US" altLang="zh-CN" sz="2000" b="1" dirty="0">
                <a:latin typeface="HGBX_CNKI" panose="02000500000000000000" pitchFamily="2" charset="-122"/>
                <a:ea typeface="HGBX_CNKI" panose="02000500000000000000" pitchFamily="2" charset="-122"/>
              </a:rPr>
              <a:t>f </a:t>
            </a:r>
            <a:r>
              <a:rPr lang="en-US" altLang="zh-CN" sz="2000" b="1" dirty="0">
                <a:latin typeface="Monotype Corsiva" panose="03010101010201010101" pitchFamily="66" charset="0"/>
                <a:ea typeface="宋体" panose="02010600030101010101" pitchFamily="2" charset="-122"/>
              </a:rPr>
              <a:t>= 1.08 ×10 </a:t>
            </a:r>
            <a:r>
              <a:rPr lang="en-US" altLang="zh-CN" sz="2000" b="1" baseline="30000" dirty="0">
                <a:latin typeface="Monotype Corsiva" panose="03010101010201010101" pitchFamily="66" charset="0"/>
                <a:ea typeface="宋体" panose="02010600030101010101" pitchFamily="2" charset="-122"/>
              </a:rPr>
              <a:t>9</a:t>
            </a:r>
            <a:r>
              <a:rPr lang="en-US" altLang="zh-CN" sz="2000" dirty="0">
                <a:ea typeface="宋体" panose="02010600030101010101" pitchFamily="2" charset="-122"/>
              </a:rPr>
              <a:t> ,</a:t>
            </a:r>
            <a:r>
              <a:rPr lang="en-US" altLang="zh-CN" sz="2000" b="1" dirty="0">
                <a:latin typeface="Monotype Corsiva" panose="03010101010201010101" pitchFamily="66" charset="0"/>
                <a:ea typeface="宋体" panose="02010600030101010101" pitchFamily="2" charset="-122"/>
              </a:rPr>
              <a:t> λ = 1.3 ×10 </a:t>
            </a:r>
            <a:r>
              <a:rPr lang="en-US" altLang="zh-CN" sz="2000" b="1" baseline="30000" dirty="0">
                <a:latin typeface="Monotype Corsiva" panose="03010101010201010101" pitchFamily="66" charset="0"/>
                <a:ea typeface="宋体" panose="02010600030101010101" pitchFamily="2" charset="-122"/>
              </a:rPr>
              <a:t>-6</a:t>
            </a:r>
            <a:r>
              <a:rPr lang="en-US" altLang="zh-CN" sz="2000" dirty="0">
                <a:ea typeface="宋体" panose="02010600030101010101" pitchFamily="2" charset="-122"/>
              </a:rPr>
              <a:t> so </a:t>
            </a:r>
            <a:r>
              <a:rPr lang="el-GR" altLang="zh-CN" sz="2000" b="1" dirty="0">
                <a:latin typeface="Monotype Corsiva" panose="03010101010201010101" pitchFamily="66" charset="0"/>
              </a:rPr>
              <a:t>Δ </a:t>
            </a:r>
            <a:r>
              <a:rPr lang="en-US" altLang="zh-CN" sz="2000" b="1" dirty="0">
                <a:latin typeface="Monotype Corsiva" panose="03010101010201010101" pitchFamily="66" charset="0"/>
                <a:ea typeface="宋体" panose="02010600030101010101" pitchFamily="2" charset="-122"/>
              </a:rPr>
              <a:t>λ =1.69 ×10 </a:t>
            </a:r>
            <a:r>
              <a:rPr lang="en-US" altLang="zh-CN" sz="2000" b="1" baseline="30000" dirty="0">
                <a:latin typeface="Monotype Corsiva" panose="03010101010201010101" pitchFamily="66" charset="0"/>
                <a:ea typeface="宋体" panose="02010600030101010101" pitchFamily="2" charset="-122"/>
              </a:rPr>
              <a:t>-12</a:t>
            </a:r>
            <a:r>
              <a:rPr lang="en-US" altLang="zh-CN" sz="2000" dirty="0">
                <a:ea typeface="宋体" panose="02010600030101010101" pitchFamily="2" charset="-122"/>
              </a:rPr>
              <a:t> </a:t>
            </a:r>
            <a:r>
              <a:rPr lang="en-US" altLang="zh-CN" sz="2000" b="1" dirty="0">
                <a:latin typeface="Monotype Corsiva" panose="03010101010201010101" pitchFamily="66" charset="0"/>
                <a:ea typeface="宋体" panose="02010600030101010101" pitchFamily="2" charset="-122"/>
              </a:rPr>
              <a:t>× 1.08 × 10 </a:t>
            </a:r>
            <a:r>
              <a:rPr lang="en-US" altLang="zh-CN" sz="2000" b="1" baseline="30000" dirty="0">
                <a:latin typeface="Monotype Corsiva" panose="03010101010201010101" pitchFamily="66" charset="0"/>
                <a:ea typeface="宋体" panose="02010600030101010101" pitchFamily="2" charset="-122"/>
              </a:rPr>
              <a:t>9</a:t>
            </a:r>
            <a:r>
              <a:rPr lang="en-US" altLang="zh-CN" sz="2000" b="1" dirty="0">
                <a:latin typeface="Monotype Corsiva" panose="03010101010201010101" pitchFamily="66" charset="0"/>
                <a:ea typeface="宋体" panose="02010600030101010101" pitchFamily="2" charset="-122"/>
              </a:rPr>
              <a:t> /(3</a:t>
            </a:r>
            <a:r>
              <a:rPr lang="en-US" altLang="zh-CN" sz="2000" dirty="0">
                <a:ea typeface="宋体" panose="02010600030101010101" pitchFamily="2" charset="-122"/>
              </a:rPr>
              <a:t>x</a:t>
            </a:r>
            <a:r>
              <a:rPr lang="en-US" altLang="zh-CN" sz="2000" b="1" dirty="0">
                <a:latin typeface="Monotype Corsiva" panose="03010101010201010101" pitchFamily="66" charset="0"/>
                <a:ea typeface="宋体" panose="02010600030101010101" pitchFamily="2" charset="-122"/>
              </a:rPr>
              <a:t>10</a:t>
            </a:r>
            <a:r>
              <a:rPr lang="en-US" altLang="zh-CN" sz="2000" b="1" baseline="30000" dirty="0">
                <a:latin typeface="Monotype Corsiva" panose="03010101010201010101" pitchFamily="66" charset="0"/>
                <a:ea typeface="宋体" panose="02010600030101010101" pitchFamily="2" charset="-122"/>
              </a:rPr>
              <a:t>8</a:t>
            </a:r>
            <a:r>
              <a:rPr lang="en-US" altLang="zh-CN" sz="2000" b="1" dirty="0">
                <a:latin typeface="Monotype Corsiva" panose="03010101010201010101" pitchFamily="66" charset="0"/>
                <a:ea typeface="宋体" panose="02010600030101010101" pitchFamily="2" charset="-122"/>
              </a:rPr>
              <a:t>) = 6.08 ×10 </a:t>
            </a:r>
            <a:r>
              <a:rPr lang="en-US" altLang="zh-CN" sz="2000" b="1" baseline="30000" dirty="0">
                <a:latin typeface="Monotype Corsiva" panose="03010101010201010101" pitchFamily="66" charset="0"/>
                <a:ea typeface="宋体" panose="02010600030101010101" pitchFamily="2" charset="-122"/>
              </a:rPr>
              <a:t>-12</a:t>
            </a:r>
            <a:r>
              <a:rPr lang="en-US" altLang="zh-CN" sz="2000" dirty="0">
                <a:ea typeface="宋体" panose="02010600030101010101" pitchFamily="2" charset="-122"/>
              </a:rPr>
              <a:t> meters = </a:t>
            </a:r>
            <a:r>
              <a:rPr lang="en-US" altLang="zh-CN" sz="2000" b="1" dirty="0">
                <a:latin typeface="Monotype Corsiva" panose="03010101010201010101" pitchFamily="66" charset="0"/>
                <a:ea typeface="宋体" panose="02010600030101010101" pitchFamily="2" charset="-122"/>
              </a:rPr>
              <a:t>6.08 ×10 </a:t>
            </a:r>
            <a:r>
              <a:rPr lang="en-US" altLang="zh-CN" sz="2000" b="1" baseline="30000" dirty="0">
                <a:latin typeface="Monotype Corsiva" panose="03010101010201010101" pitchFamily="66" charset="0"/>
                <a:ea typeface="宋体" panose="02010600030101010101" pitchFamily="2" charset="-122"/>
              </a:rPr>
              <a:t>-6</a:t>
            </a:r>
            <a:r>
              <a:rPr lang="en-US" altLang="zh-CN" sz="2000" dirty="0">
                <a:ea typeface="宋体" panose="02010600030101010101" pitchFamily="2" charset="-122"/>
              </a:rPr>
              <a:t> microns. The range of wavelengths used is very short.</a:t>
            </a:r>
            <a:endParaRPr lang="el-GR" altLang="zh-CN" sz="2000" dirty="0"/>
          </a:p>
        </p:txBody>
      </p:sp>
      <p:pic>
        <p:nvPicPr>
          <p:cNvPr id="4" name="Picture 5">
            <a:extLst>
              <a:ext uri="{FF2B5EF4-FFF2-40B4-BE49-F238E27FC236}">
                <a16:creationId xmlns:a16="http://schemas.microsoft.com/office/drawing/2014/main" id="{D06DF05F-13C7-4876-8CE5-73B025DD8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930" y="1095349"/>
            <a:ext cx="1487488"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a:extLst>
              <a:ext uri="{FF2B5EF4-FFF2-40B4-BE49-F238E27FC236}">
                <a16:creationId xmlns:a16="http://schemas.microsoft.com/office/drawing/2014/main" id="{F2E71E04-F2F8-4E13-AD0F-41F5D1874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3861" y="1000292"/>
            <a:ext cx="1481138"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08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2772" name="Rectangle 3"/>
          <p:cNvSpPr>
            <a:spLocks noGrp="1" noChangeArrowheads="1"/>
          </p:cNvSpPr>
          <p:nvPr>
            <p:ph idx="1"/>
          </p:nvPr>
        </p:nvSpPr>
        <p:spPr>
          <a:xfrm>
            <a:off x="1860097" y="1990725"/>
            <a:ext cx="7315200" cy="2350163"/>
          </a:xfrm>
        </p:spPr>
        <p:txBody>
          <a:bodyPr/>
          <a:lstStyle/>
          <a:p>
            <a:pPr lvl="1"/>
            <a:r>
              <a:rPr lang="en-US" altLang="zh-CN" dirty="0">
                <a:ea typeface="宋体" panose="02010600030101010101" pitchFamily="2" charset="-122"/>
              </a:rPr>
              <a:t>Electromagnetic Spectrum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电磁频谱</a:t>
            </a:r>
            <a:endParaRPr lang="en-US" altLang="zh-CN" dirty="0">
              <a:ea typeface="宋体" panose="02010600030101010101" pitchFamily="2" charset="-122"/>
            </a:endParaRPr>
          </a:p>
          <a:p>
            <a:pPr lvl="1"/>
            <a:r>
              <a:rPr lang="en-US" altLang="zh-CN" dirty="0">
                <a:ea typeface="宋体" panose="02010600030101010101" pitchFamily="2" charset="-122"/>
              </a:rPr>
              <a:t>Radio Transmission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无线电传输</a:t>
            </a:r>
            <a:endParaRPr lang="en-US" altLang="zh-CN" dirty="0">
              <a:ea typeface="宋体" panose="02010600030101010101" pitchFamily="2" charset="-122"/>
            </a:endParaRPr>
          </a:p>
          <a:p>
            <a:pPr lvl="1"/>
            <a:r>
              <a:rPr lang="en-US" altLang="zh-CN" dirty="0">
                <a:ea typeface="宋体" panose="02010600030101010101" pitchFamily="2" charset="-122"/>
              </a:rPr>
              <a:t>Microwave Transmission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微波传输</a:t>
            </a:r>
            <a:endParaRPr lang="en-US" altLang="zh-CN" dirty="0">
              <a:ea typeface="宋体" panose="02010600030101010101" pitchFamily="2" charset="-122"/>
            </a:endParaRPr>
          </a:p>
          <a:p>
            <a:pPr lvl="1"/>
            <a:r>
              <a:rPr lang="en-US" altLang="zh-CN" dirty="0">
                <a:ea typeface="宋体" panose="02010600030101010101" pitchFamily="2" charset="-122"/>
              </a:rPr>
              <a:t>Light Transmission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光传输</a:t>
            </a:r>
            <a:endParaRPr lang="en-US" altLang="zh-CN" dirty="0">
              <a:ea typeface="宋体" panose="02010600030101010101" pitchFamily="2" charset="-122"/>
            </a:endParaRPr>
          </a:p>
          <a:p>
            <a:pPr lvl="1"/>
            <a:r>
              <a:rPr lang="en-US" altLang="zh-CN" dirty="0">
                <a:ea typeface="宋体" panose="02010600030101010101" pitchFamily="2" charset="-122"/>
              </a:rPr>
              <a:t>Wireless vs. Wires/Fiber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无线 </a:t>
            </a:r>
            <a:r>
              <a:rPr lang="en-US" altLang="zh-CN" dirty="0">
                <a:solidFill>
                  <a:srgbClr val="0000FF"/>
                </a:solidFill>
                <a:ea typeface="宋体" panose="02010600030101010101" pitchFamily="2" charset="-122"/>
              </a:rPr>
              <a:t>vs </a:t>
            </a:r>
            <a:r>
              <a:rPr lang="zh-CN" altLang="en-US" dirty="0">
                <a:solidFill>
                  <a:srgbClr val="0000FF"/>
                </a:solidFill>
                <a:ea typeface="宋体" panose="02010600030101010101" pitchFamily="2" charset="-122"/>
              </a:rPr>
              <a:t>有线</a:t>
            </a:r>
            <a:r>
              <a:rPr lang="en-US" altLang="zh-CN" dirty="0">
                <a:solidFill>
                  <a:srgbClr val="0000FF"/>
                </a:solidFill>
                <a:ea typeface="宋体" panose="02010600030101010101" pitchFamily="2" charset="-122"/>
              </a:rPr>
              <a:t>/</a:t>
            </a:r>
            <a:r>
              <a:rPr lang="zh-CN" altLang="en-US" dirty="0">
                <a:solidFill>
                  <a:srgbClr val="0000FF"/>
                </a:solidFill>
                <a:ea typeface="宋体" panose="02010600030101010101" pitchFamily="2" charset="-122"/>
              </a:rPr>
              <a:t>光纤</a:t>
            </a:r>
            <a:endParaRPr lang="en-US" altLang="zh-CN" dirty="0">
              <a:ea typeface="宋体" panose="02010600030101010101" pitchFamily="2" charset="-122"/>
            </a:endParaRPr>
          </a:p>
          <a:p>
            <a:pPr lvl="1">
              <a:buFont typeface="Arial" panose="020B0604020202020204" pitchFamily="34" charset="0"/>
              <a:buNone/>
            </a:pPr>
            <a:endParaRPr lang="en-US" altLang="zh-CN" dirty="0">
              <a:ea typeface="宋体" panose="02010600030101010101" pitchFamily="2" charset="-122"/>
            </a:endParaRPr>
          </a:p>
        </p:txBody>
      </p:sp>
      <p:sp>
        <p:nvSpPr>
          <p:cNvPr id="2" name="标题 1">
            <a:extLst>
              <a:ext uri="{FF2B5EF4-FFF2-40B4-BE49-F238E27FC236}">
                <a16:creationId xmlns:a16="http://schemas.microsoft.com/office/drawing/2014/main" id="{2A651C96-DA66-4B75-9A6B-EC0D6591D6C1}"/>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Wireless Transmission</a:t>
            </a:r>
            <a:endParaRPr lang="zh-CN" altLang="en-US" dirty="0"/>
          </a:p>
        </p:txBody>
      </p:sp>
    </p:spTree>
    <p:extLst>
      <p:ext uri="{BB962C8B-B14F-4D97-AF65-F5344CB8AC3E}">
        <p14:creationId xmlns:p14="http://schemas.microsoft.com/office/powerpoint/2010/main" val="32801314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3796" name="Rectangle 3"/>
          <p:cNvSpPr>
            <a:spLocks noGrp="1" noChangeArrowheads="1"/>
          </p:cNvSpPr>
          <p:nvPr>
            <p:ph idx="1"/>
          </p:nvPr>
        </p:nvSpPr>
        <p:spPr>
          <a:xfrm>
            <a:off x="1519815" y="1033885"/>
            <a:ext cx="10276950" cy="1310768"/>
          </a:xfrm>
        </p:spPr>
        <p:txBody>
          <a:bodyPr>
            <a:normAutofit/>
          </a:bodyPr>
          <a:lstStyle/>
          <a:p>
            <a:r>
              <a:rPr lang="en-US" altLang="zh-CN" dirty="0">
                <a:ea typeface="宋体" panose="02010600030101010101" pitchFamily="2" charset="-122"/>
              </a:rPr>
              <a:t>Different bands have different uses:</a:t>
            </a:r>
          </a:p>
          <a:p>
            <a:pPr lvl="2"/>
            <a:r>
              <a:rPr lang="en-US" altLang="zh-CN" dirty="0">
                <a:ea typeface="宋体" panose="02010600030101010101" pitchFamily="2" charset="-122"/>
              </a:rPr>
              <a:t>Radio: wide-area broadcast; Infrared/Light: line-of-sight</a:t>
            </a:r>
            <a:r>
              <a:rPr lang="zh-CN" altLang="en-US" sz="1800" dirty="0">
                <a:ea typeface="宋体" panose="02010600030101010101" pitchFamily="2" charset="-122"/>
              </a:rPr>
              <a:t>视距无线传输</a:t>
            </a:r>
            <a:r>
              <a:rPr lang="en-US" altLang="zh-CN" sz="1800" dirty="0">
                <a:ea typeface="宋体" panose="02010600030101010101" pitchFamily="2" charset="-122"/>
              </a:rPr>
              <a:t>/</a:t>
            </a:r>
            <a:r>
              <a:rPr lang="zh-CN" altLang="en-US" sz="1800" dirty="0">
                <a:ea typeface="宋体" panose="02010600030101010101" pitchFamily="2" charset="-122"/>
              </a:rPr>
              <a:t>可见传输</a:t>
            </a:r>
            <a:r>
              <a:rPr lang="en-US" altLang="zh-CN" sz="1800" dirty="0">
                <a:ea typeface="宋体" panose="02010600030101010101" pitchFamily="2" charset="-122"/>
              </a:rPr>
              <a:t> </a:t>
            </a:r>
            <a:endParaRPr lang="en-US" altLang="zh-CN" dirty="0">
              <a:ea typeface="宋体" panose="02010600030101010101" pitchFamily="2" charset="-122"/>
            </a:endParaRPr>
          </a:p>
          <a:p>
            <a:pPr lvl="2"/>
            <a:r>
              <a:rPr lang="en-US" altLang="zh-CN" dirty="0">
                <a:ea typeface="宋体" panose="02010600030101010101" pitchFamily="2" charset="-122"/>
              </a:rPr>
              <a:t>Microwave: LANs and 3G/4G; </a:t>
            </a:r>
          </a:p>
          <a:p>
            <a:endParaRPr lang="en-US" altLang="zh-CN" dirty="0">
              <a:ea typeface="宋体" panose="02010600030101010101" pitchFamily="2" charset="-122"/>
            </a:endParaRPr>
          </a:p>
        </p:txBody>
      </p:sp>
      <p:grpSp>
        <p:nvGrpSpPr>
          <p:cNvPr id="33797" name="Group 14"/>
          <p:cNvGrpSpPr>
            <a:grpSpLocks/>
          </p:cNvGrpSpPr>
          <p:nvPr/>
        </p:nvGrpSpPr>
        <p:grpSpPr bwMode="auto">
          <a:xfrm>
            <a:off x="2953327" y="2415753"/>
            <a:ext cx="6048375" cy="3408362"/>
            <a:chOff x="1452562" y="2926321"/>
            <a:chExt cx="6048375" cy="3407536"/>
          </a:xfrm>
        </p:grpSpPr>
        <p:pic>
          <p:nvPicPr>
            <p:cNvPr id="338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562" y="2926321"/>
              <a:ext cx="6048375" cy="340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3590924" y="3200891"/>
              <a:ext cx="733425" cy="409476"/>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100" dirty="0">
                  <a:solidFill>
                    <a:schemeClr val="tx1"/>
                  </a:solidFill>
                </a:rPr>
                <a:t>Microwave</a:t>
              </a:r>
            </a:p>
          </p:txBody>
        </p:sp>
      </p:grpSp>
      <p:cxnSp>
        <p:nvCxnSpPr>
          <p:cNvPr id="18" name="Straight Arrow Connector 17"/>
          <p:cNvCxnSpPr/>
          <p:nvPr/>
        </p:nvCxnSpPr>
        <p:spPr bwMode="auto">
          <a:xfrm rot="10800000">
            <a:off x="5977515" y="2022895"/>
            <a:ext cx="447675"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33799" name="TextBox 18"/>
          <p:cNvSpPr txBox="1">
            <a:spLocks noChangeArrowheads="1"/>
          </p:cNvSpPr>
          <p:nvPr/>
        </p:nvSpPr>
        <p:spPr bwMode="auto">
          <a:xfrm>
            <a:off x="6387090" y="1832395"/>
            <a:ext cx="1954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Networking focus</a:t>
            </a:r>
          </a:p>
        </p:txBody>
      </p:sp>
      <p:sp>
        <p:nvSpPr>
          <p:cNvPr id="2" name="标题 1">
            <a:extLst>
              <a:ext uri="{FF2B5EF4-FFF2-40B4-BE49-F238E27FC236}">
                <a16:creationId xmlns:a16="http://schemas.microsoft.com/office/drawing/2014/main" id="{DE7EF792-3C1E-4D38-B772-04BF573503AF}"/>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Electromagnetic Spectrum (1)</a:t>
            </a:r>
            <a:endParaRPr lang="zh-CN" altLang="en-US" dirty="0"/>
          </a:p>
        </p:txBody>
      </p:sp>
      <p:sp>
        <p:nvSpPr>
          <p:cNvPr id="3" name="文本框 2">
            <a:extLst>
              <a:ext uri="{FF2B5EF4-FFF2-40B4-BE49-F238E27FC236}">
                <a16:creationId xmlns:a16="http://schemas.microsoft.com/office/drawing/2014/main" id="{7C4DD527-898D-40E9-9E39-38AA2F9309DB}"/>
              </a:ext>
            </a:extLst>
          </p:cNvPr>
          <p:cNvSpPr txBox="1"/>
          <p:nvPr/>
        </p:nvSpPr>
        <p:spPr>
          <a:xfrm>
            <a:off x="4568656" y="5929475"/>
            <a:ext cx="285206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电磁频谱和它在通信中的用途</a:t>
            </a:r>
          </a:p>
        </p:txBody>
      </p:sp>
    </p:spTree>
    <p:extLst>
      <p:ext uri="{BB962C8B-B14F-4D97-AF65-F5344CB8AC3E}">
        <p14:creationId xmlns:p14="http://schemas.microsoft.com/office/powerpoint/2010/main" val="3770815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4820" name="Content Placeholder 3"/>
          <p:cNvSpPr>
            <a:spLocks noGrp="1"/>
          </p:cNvSpPr>
          <p:nvPr>
            <p:ph idx="1"/>
          </p:nvPr>
        </p:nvSpPr>
        <p:spPr>
          <a:xfrm>
            <a:off x="882044" y="1120774"/>
            <a:ext cx="10006310" cy="1312810"/>
          </a:xfrm>
        </p:spPr>
        <p:txBody>
          <a:bodyPr>
            <a:normAutofit/>
          </a:bodyPr>
          <a:lstStyle/>
          <a:p>
            <a:pPr marL="457200" indent="-457200">
              <a:buFont typeface="Arial" panose="020B0604020202020204" pitchFamily="34" charset="0"/>
              <a:buChar char="•"/>
            </a:pPr>
            <a:r>
              <a:rPr lang="en-US" altLang="zh-CN" sz="2400" dirty="0">
                <a:ea typeface="宋体" panose="02010600030101010101" pitchFamily="2" charset="-122"/>
              </a:rPr>
              <a:t>To manage interference, spectrum is carefully divided, and its use regulated and licensed, e.g., sold at auction. </a:t>
            </a:r>
          </a:p>
        </p:txBody>
      </p:sp>
      <p:grpSp>
        <p:nvGrpSpPr>
          <p:cNvPr id="34821" name="Group 27"/>
          <p:cNvGrpSpPr>
            <a:grpSpLocks/>
          </p:cNvGrpSpPr>
          <p:nvPr/>
        </p:nvGrpSpPr>
        <p:grpSpPr bwMode="auto">
          <a:xfrm>
            <a:off x="1578534" y="2433584"/>
            <a:ext cx="8839200" cy="2976563"/>
            <a:chOff x="237971" y="2933699"/>
            <a:chExt cx="8839112" cy="2976980"/>
          </a:xfrm>
        </p:grpSpPr>
        <p:sp>
          <p:nvSpPr>
            <p:cNvPr id="6" name="TextBox 5"/>
            <p:cNvSpPr txBox="1"/>
            <p:nvPr/>
          </p:nvSpPr>
          <p:spPr>
            <a:xfrm>
              <a:off x="1133312" y="5620125"/>
              <a:ext cx="3343242" cy="254036"/>
            </a:xfrm>
            <a:prstGeom prst="rect">
              <a:avLst/>
            </a:prstGeom>
            <a:noFill/>
          </p:spPr>
          <p:txBody>
            <a:bodyPr wrap="none">
              <a:spAutoFit/>
            </a:bodyPr>
            <a:lstStyle/>
            <a:p>
              <a:pPr eaLnBrk="1" hangingPunct="1">
                <a:defRPr/>
              </a:pPr>
              <a:r>
                <a:rPr lang="en-US" sz="1050" dirty="0">
                  <a:latin typeface="Arial" charset="0"/>
                  <a:cs typeface="Arial" charset="0"/>
                </a:rPr>
                <a:t>Source: NTIA Office of Spectrum Management, 2003</a:t>
              </a:r>
            </a:p>
          </p:txBody>
        </p:sp>
        <p:pic>
          <p:nvPicPr>
            <p:cNvPr id="348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3567113"/>
              <a:ext cx="8229600" cy="172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5" name="TextBox 7"/>
            <p:cNvSpPr txBox="1">
              <a:spLocks noChangeArrowheads="1"/>
            </p:cNvSpPr>
            <p:nvPr/>
          </p:nvSpPr>
          <p:spPr bwMode="auto">
            <a:xfrm>
              <a:off x="312206" y="5572125"/>
              <a:ext cx="7665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3 GHz</a:t>
              </a:r>
            </a:p>
          </p:txBody>
        </p:sp>
        <p:cxnSp>
          <p:nvCxnSpPr>
            <p:cNvPr id="9" name="Straight Arrow Connector 8"/>
            <p:cNvCxnSpPr/>
            <p:nvPr/>
          </p:nvCxnSpPr>
          <p:spPr>
            <a:xfrm rot="5400000" flipH="1" flipV="1">
              <a:off x="566560" y="5491520"/>
              <a:ext cx="25721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27" name="TextBox 9"/>
            <p:cNvSpPr txBox="1">
              <a:spLocks noChangeArrowheads="1"/>
            </p:cNvSpPr>
            <p:nvPr/>
          </p:nvSpPr>
          <p:spPr bwMode="auto">
            <a:xfrm>
              <a:off x="8196713" y="5562600"/>
              <a:ext cx="8803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30 GHz</a:t>
              </a:r>
            </a:p>
          </p:txBody>
        </p:sp>
        <p:cxnSp>
          <p:nvCxnSpPr>
            <p:cNvPr id="11" name="Straight Arrow Connector 10"/>
            <p:cNvCxnSpPr/>
            <p:nvPr/>
          </p:nvCxnSpPr>
          <p:spPr>
            <a:xfrm rot="5400000" flipH="1" flipV="1">
              <a:off x="8499218" y="5491520"/>
              <a:ext cx="27626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29" name="TextBox 11"/>
            <p:cNvSpPr txBox="1">
              <a:spLocks noChangeArrowheads="1"/>
            </p:cNvSpPr>
            <p:nvPr/>
          </p:nvSpPr>
          <p:spPr bwMode="auto">
            <a:xfrm>
              <a:off x="8244094" y="2976146"/>
              <a:ext cx="7665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3 GHz</a:t>
              </a:r>
            </a:p>
          </p:txBody>
        </p:sp>
        <p:cxnSp>
          <p:nvCxnSpPr>
            <p:cNvPr id="13" name="Straight Arrow Connector 12"/>
            <p:cNvCxnSpPr/>
            <p:nvPr/>
          </p:nvCxnSpPr>
          <p:spPr>
            <a:xfrm rot="5400000" flipH="1" flipV="1">
              <a:off x="8470643" y="3390964"/>
              <a:ext cx="276264"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831" name="TextBox 13"/>
            <p:cNvSpPr txBox="1">
              <a:spLocks noChangeArrowheads="1"/>
            </p:cNvSpPr>
            <p:nvPr/>
          </p:nvSpPr>
          <p:spPr bwMode="auto">
            <a:xfrm>
              <a:off x="237971" y="2933699"/>
              <a:ext cx="1005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300 MHz</a:t>
              </a:r>
            </a:p>
          </p:txBody>
        </p:sp>
        <p:cxnSp>
          <p:nvCxnSpPr>
            <p:cNvPr id="15" name="Straight Arrow Connector 14"/>
            <p:cNvCxnSpPr/>
            <p:nvPr/>
          </p:nvCxnSpPr>
          <p:spPr>
            <a:xfrm rot="5400000" flipH="1" flipV="1">
              <a:off x="584022" y="3348095"/>
              <a:ext cx="276264"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8229366" y="4267386"/>
              <a:ext cx="180973" cy="1619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17" name="Oval 16"/>
            <p:cNvSpPr/>
            <p:nvPr/>
          </p:nvSpPr>
          <p:spPr>
            <a:xfrm>
              <a:off x="2895420" y="5124756"/>
              <a:ext cx="180973" cy="1619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cxnSp>
          <p:nvCxnSpPr>
            <p:cNvPr id="18" name="Straight Arrow Connector 17"/>
            <p:cNvCxnSpPr>
              <a:endCxn id="17" idx="5"/>
            </p:cNvCxnSpPr>
            <p:nvPr/>
          </p:nvCxnSpPr>
          <p:spPr>
            <a:xfrm rot="10800000">
              <a:off x="3049406" y="5262888"/>
              <a:ext cx="1646221" cy="1762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6" idx="3"/>
            </p:cNvCxnSpPr>
            <p:nvPr/>
          </p:nvCxnSpPr>
          <p:spPr>
            <a:xfrm flipV="1">
              <a:off x="6581558" y="4405518"/>
              <a:ext cx="1674796" cy="10050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37" name="TextBox 19"/>
            <p:cNvSpPr txBox="1">
              <a:spLocks noChangeArrowheads="1"/>
            </p:cNvSpPr>
            <p:nvPr/>
          </p:nvSpPr>
          <p:spPr bwMode="auto">
            <a:xfrm>
              <a:off x="4727243" y="5343525"/>
              <a:ext cx="17700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WiFi (ISM bands)</a:t>
              </a:r>
            </a:p>
          </p:txBody>
        </p:sp>
      </p:grpSp>
      <p:sp>
        <p:nvSpPr>
          <p:cNvPr id="34822" name="TextBox 20"/>
          <p:cNvSpPr txBox="1">
            <a:spLocks noChangeArrowheads="1"/>
          </p:cNvSpPr>
          <p:nvPr/>
        </p:nvSpPr>
        <p:spPr bwMode="auto">
          <a:xfrm>
            <a:off x="4195762" y="5705214"/>
            <a:ext cx="427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Part of the US frequency allocations</a:t>
            </a:r>
          </a:p>
        </p:txBody>
      </p:sp>
      <p:sp>
        <p:nvSpPr>
          <p:cNvPr id="2" name="标题 1">
            <a:extLst>
              <a:ext uri="{FF2B5EF4-FFF2-40B4-BE49-F238E27FC236}">
                <a16:creationId xmlns:a16="http://schemas.microsoft.com/office/drawing/2014/main" id="{03220695-8A7A-4143-BC24-5561BFBDDBD7}"/>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Electromagnetic Spectrum (2)</a:t>
            </a:r>
            <a:endParaRPr lang="zh-CN" altLang="en-US" dirty="0"/>
          </a:p>
        </p:txBody>
      </p:sp>
    </p:spTree>
    <p:extLst>
      <p:ext uri="{BB962C8B-B14F-4D97-AF65-F5344CB8AC3E}">
        <p14:creationId xmlns:p14="http://schemas.microsoft.com/office/powerpoint/2010/main" val="4249822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F62273B3-E7BE-4477-93B1-8E72816DCFDA}"/>
              </a:ext>
            </a:extLst>
          </p:cNvPr>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7470641-8337-4F5E-84EE-643A3A8DFFC0}" type="slidenum">
              <a:rPr lang="zh-CN" altLang="en-US"/>
              <a:pPr eaLnBrk="1" hangingPunct="1"/>
              <a:t>67</a:t>
            </a:fld>
            <a:endParaRPr lang="en-US" altLang="zh-CN"/>
          </a:p>
        </p:txBody>
      </p:sp>
      <p:pic>
        <p:nvPicPr>
          <p:cNvPr id="39939" name="Picture 7" descr="800px-EM_Spectrum3-new">
            <a:extLst>
              <a:ext uri="{FF2B5EF4-FFF2-40B4-BE49-F238E27FC236}">
                <a16:creationId xmlns:a16="http://schemas.microsoft.com/office/drawing/2014/main" id="{A271DEFD-8AF1-4391-A726-14DEEF78B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368" y="344487"/>
            <a:ext cx="8407400" cy="601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grpSp>
        <p:nvGrpSpPr>
          <p:cNvPr id="36869" name="Group 1"/>
          <p:cNvGrpSpPr>
            <a:grpSpLocks/>
          </p:cNvGrpSpPr>
          <p:nvPr/>
        </p:nvGrpSpPr>
        <p:grpSpPr bwMode="auto">
          <a:xfrm>
            <a:off x="1935164" y="1616076"/>
            <a:ext cx="8123237" cy="3870325"/>
            <a:chOff x="411480" y="1615440"/>
            <a:chExt cx="8122920" cy="3870960"/>
          </a:xfrm>
        </p:grpSpPr>
        <p:pic>
          <p:nvPicPr>
            <p:cNvPr id="3687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3017520"/>
              <a:ext cx="8107680"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1615440"/>
              <a:ext cx="8122920" cy="143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a:extLst>
              <a:ext uri="{FF2B5EF4-FFF2-40B4-BE49-F238E27FC236}">
                <a16:creationId xmlns:a16="http://schemas.microsoft.com/office/drawing/2014/main" id="{4FB39382-AE59-4E6D-8F19-E3B28A37A96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Bands</a:t>
            </a:r>
            <a:endParaRPr lang="zh-CN" altLang="en-US" dirty="0"/>
          </a:p>
        </p:txBody>
      </p:sp>
    </p:spTree>
    <p:extLst>
      <p:ext uri="{BB962C8B-B14F-4D97-AF65-F5344CB8AC3E}">
        <p14:creationId xmlns:p14="http://schemas.microsoft.com/office/powerpoint/2010/main" val="11492843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8" y="1917700"/>
            <a:ext cx="8501062"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FE88944E-B110-4CF4-9286-17A80A1350F6}"/>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Propagation Methods</a:t>
            </a:r>
            <a:endParaRPr lang="zh-CN" altLang="en-US" dirty="0"/>
          </a:p>
        </p:txBody>
      </p:sp>
    </p:spTree>
    <p:extLst>
      <p:ext uri="{BB962C8B-B14F-4D97-AF65-F5344CB8AC3E}">
        <p14:creationId xmlns:p14="http://schemas.microsoft.com/office/powerpoint/2010/main" val="2706791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750" fill="hold"/>
                                        <p:tgtEl>
                                          <p:spTgt spid="5"/>
                                        </p:tgtEl>
                                        <p:attrNameLst>
                                          <p:attrName>ppt_w</p:attrName>
                                        </p:attrNameLst>
                                      </p:cBhvr>
                                      <p:tavLst>
                                        <p:tav tm="0">
                                          <p:val>
                                            <p:fltVal val="0"/>
                                          </p:val>
                                        </p:tav>
                                        <p:tav tm="100000">
                                          <p:val>
                                            <p:strVal val="#ppt_w"/>
                                          </p:val>
                                        </p:tav>
                                      </p:tavLst>
                                    </p:anim>
                                    <p:anim calcmode="lin" valueType="num">
                                      <p:cBhvr>
                                        <p:cTn id="8" dur="1750" fill="hold"/>
                                        <p:tgtEl>
                                          <p:spTgt spid="5"/>
                                        </p:tgtEl>
                                        <p:attrNameLst>
                                          <p:attrName>ppt_h</p:attrName>
                                        </p:attrNameLst>
                                      </p:cBhvr>
                                      <p:tavLst>
                                        <p:tav tm="0">
                                          <p:val>
                                            <p:fltVal val="0"/>
                                          </p:val>
                                        </p:tav>
                                        <p:tav tm="100000">
                                          <p:val>
                                            <p:strVal val="#ppt_h"/>
                                          </p:val>
                                        </p:tav>
                                      </p:tavLst>
                                    </p:anim>
                                    <p:anim calcmode="lin" valueType="num">
                                      <p:cBhvr>
                                        <p:cTn id="9" dur="1750" fill="hold"/>
                                        <p:tgtEl>
                                          <p:spTgt spid="5"/>
                                        </p:tgtEl>
                                        <p:attrNameLst>
                                          <p:attrName>style.rotation</p:attrName>
                                        </p:attrNameLst>
                                      </p:cBhvr>
                                      <p:tavLst>
                                        <p:tav tm="0">
                                          <p:val>
                                            <p:fltVal val="90"/>
                                          </p:val>
                                        </p:tav>
                                        <p:tav tm="100000">
                                          <p:val>
                                            <p:fltVal val="0"/>
                                          </p:val>
                                        </p:tav>
                                      </p:tavLst>
                                    </p:anim>
                                    <p:animEffect transition="in" filter="fade">
                                      <p:cBhvr>
                                        <p:cTn id="10"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内容占位符 2"/>
          <p:cNvSpPr>
            <a:spLocks noGrp="1"/>
          </p:cNvSpPr>
          <p:nvPr>
            <p:ph idx="1"/>
          </p:nvPr>
        </p:nvSpPr>
        <p:spPr>
          <a:xfrm>
            <a:off x="1174821" y="1278338"/>
            <a:ext cx="10292860" cy="4164519"/>
          </a:xfrm>
        </p:spPr>
        <p:txBody>
          <a:bodyPr>
            <a:normAutofit/>
          </a:bodyPr>
          <a:lstStyle/>
          <a:p>
            <a:pPr marL="342900" indent="-342900">
              <a:buFont typeface="Arial" pitchFamily="34" charset="0"/>
              <a:buChar char="•"/>
            </a:pPr>
            <a:r>
              <a:rPr lang="en-US" altLang="zh-CN" sz="2400" dirty="0">
                <a:latin typeface="Arial" panose="020B0604020202020204" pitchFamily="34" charset="0"/>
                <a:ea typeface="微软雅黑" panose="020B0503020204020204" pitchFamily="34" charset="-122"/>
                <a:cs typeface="Arial" panose="020B0604020202020204" pitchFamily="34" charset="0"/>
              </a:rPr>
              <a:t>Type of data</a:t>
            </a:r>
            <a:r>
              <a:rPr lang="zh-CN" altLang="en-US" sz="2400" dirty="0">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FF0000"/>
                </a:solidFill>
                <a:latin typeface="Arial" panose="020B0604020202020204" pitchFamily="34" charset="0"/>
                <a:ea typeface="微软雅黑" panose="020B0503020204020204" pitchFamily="34" charset="-122"/>
              </a:rPr>
              <a:t>数据：运送信息的实体</a:t>
            </a:r>
            <a:r>
              <a:rPr lang="zh-CN" altLang="en-US" sz="2400" dirty="0">
                <a:latin typeface="Arial" panose="020B0604020202020204" pitchFamily="34" charset="0"/>
                <a:ea typeface="微软雅黑" panose="020B0503020204020204" pitchFamily="34" charset="-122"/>
                <a:cs typeface="Arial" panose="020B0604020202020204" pitchFamily="34" charset="0"/>
              </a:rPr>
              <a:t>）</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marL="800100" lvl="1" indent="-342900"/>
            <a:r>
              <a:rPr lang="en-US" altLang="zh-CN" dirty="0">
                <a:latin typeface="Arial" panose="020B0604020202020204" pitchFamily="34" charset="0"/>
                <a:ea typeface="微软雅黑" panose="020B0503020204020204" pitchFamily="34" charset="-122"/>
                <a:cs typeface="Arial" panose="020B0604020202020204" pitchFamily="34" charset="0"/>
              </a:rPr>
              <a:t>Analog or digital</a:t>
            </a:r>
          </a:p>
          <a:p>
            <a:pPr marL="342900" indent="-342900">
              <a:buFont typeface="Arial" pitchFamily="34" charset="0"/>
              <a:buChar char="•"/>
            </a:pPr>
            <a:r>
              <a:rPr lang="en-US" altLang="zh-CN" sz="2400" dirty="0">
                <a:latin typeface="Arial" panose="020B0604020202020204" pitchFamily="34" charset="0"/>
                <a:ea typeface="微软雅黑" panose="020B0503020204020204" pitchFamily="34" charset="-122"/>
                <a:cs typeface="Arial" panose="020B0604020202020204" pitchFamily="34" charset="0"/>
              </a:rPr>
              <a:t>Type of signals</a:t>
            </a:r>
            <a:r>
              <a:rPr lang="zh-CN" altLang="en-US" sz="2400" dirty="0">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FF0000"/>
                </a:solidFill>
                <a:latin typeface="Arial" panose="020B0604020202020204" pitchFamily="34" charset="0"/>
                <a:ea typeface="微软雅黑" panose="020B0503020204020204" pitchFamily="34" charset="-122"/>
              </a:rPr>
              <a:t>信号：数据的电气的或电磁的表现</a:t>
            </a:r>
            <a:r>
              <a:rPr lang="zh-CN" altLang="en-US" sz="2400" dirty="0">
                <a:latin typeface="Arial" panose="020B0604020202020204" pitchFamily="34" charset="0"/>
                <a:ea typeface="微软雅黑" panose="020B0503020204020204" pitchFamily="34" charset="-122"/>
                <a:cs typeface="Arial" panose="020B0604020202020204" pitchFamily="34" charset="0"/>
              </a:rPr>
              <a:t>）</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marL="800100" lvl="1" indent="-342900"/>
            <a:r>
              <a:rPr lang="en-US" altLang="zh-CN" dirty="0">
                <a:latin typeface="Arial" panose="020B0604020202020204" pitchFamily="34" charset="0"/>
                <a:ea typeface="微软雅黑" panose="020B0503020204020204" pitchFamily="34" charset="-122"/>
                <a:cs typeface="Arial" panose="020B0604020202020204" pitchFamily="34" charset="0"/>
              </a:rPr>
              <a:t>Analog or digital</a:t>
            </a:r>
          </a:p>
          <a:p>
            <a:pPr marL="800100" lvl="1" indent="-342900"/>
            <a:r>
              <a:rPr lang="en-US" altLang="zh-CN" dirty="0">
                <a:latin typeface="Arial" panose="020B0604020202020204" pitchFamily="34" charset="0"/>
                <a:ea typeface="微软雅黑" panose="020B0503020204020204" pitchFamily="34" charset="-122"/>
                <a:cs typeface="Arial" panose="020B0604020202020204" pitchFamily="34" charset="0"/>
              </a:rPr>
              <a:t>Periodic or non-periodic</a:t>
            </a:r>
          </a:p>
          <a:p>
            <a:pPr marL="342900" indent="-342900">
              <a:buFont typeface="Arial" pitchFamily="34" charset="0"/>
              <a:buChar char="•"/>
            </a:pPr>
            <a:r>
              <a:rPr lang="en-US" altLang="zh-CN" sz="2400" dirty="0">
                <a:latin typeface="Arial" panose="020B0604020202020204" pitchFamily="34" charset="0"/>
                <a:ea typeface="微软雅黑" panose="020B0503020204020204" pitchFamily="34" charset="-122"/>
                <a:cs typeface="Arial" panose="020B0604020202020204" pitchFamily="34" charset="0"/>
              </a:rPr>
              <a:t>Terminology</a:t>
            </a:r>
            <a:r>
              <a:rPr lang="zh-CN" altLang="en-US" sz="2400" dirty="0">
                <a:latin typeface="Arial" panose="020B0604020202020204" pitchFamily="34" charset="0"/>
                <a:ea typeface="微软雅黑" panose="020B0503020204020204" pitchFamily="34" charset="-122"/>
                <a:cs typeface="Arial" panose="020B0604020202020204" pitchFamily="34" charset="0"/>
              </a:rPr>
              <a:t>（术语）</a:t>
            </a:r>
            <a:r>
              <a:rPr lang="en-US" altLang="zh-CN" sz="2400" dirty="0">
                <a:latin typeface="Arial" panose="020B0604020202020204" pitchFamily="34" charset="0"/>
                <a:ea typeface="微软雅黑" panose="020B0503020204020204" pitchFamily="34" charset="-122"/>
                <a:cs typeface="Arial" panose="020B0604020202020204" pitchFamily="34" charset="0"/>
              </a:rPr>
              <a:t> on transmission over a link</a:t>
            </a:r>
          </a:p>
          <a:p>
            <a:pPr marL="800100" lvl="1" indent="-342900"/>
            <a:r>
              <a:rPr lang="en-US" altLang="zh-CN" dirty="0">
                <a:latin typeface="Arial" panose="020B0604020202020204" pitchFamily="34" charset="0"/>
                <a:ea typeface="微软雅黑" panose="020B0503020204020204" pitchFamily="34" charset="-122"/>
                <a:cs typeface="Arial" panose="020B0604020202020204" pitchFamily="34" charset="0"/>
              </a:rPr>
              <a:t>Simplex</a:t>
            </a:r>
            <a:r>
              <a:rPr lang="zh-CN" altLang="en-US" dirty="0">
                <a:latin typeface="Arial" panose="020B0604020202020204" pitchFamily="34" charset="0"/>
                <a:ea typeface="微软雅黑" panose="020B0503020204020204" pitchFamily="34" charset="-122"/>
                <a:cs typeface="Arial" panose="020B0604020202020204" pitchFamily="34" charset="0"/>
              </a:rPr>
              <a:t>（单工）</a:t>
            </a:r>
            <a:r>
              <a:rPr lang="en-US" altLang="zh-CN" dirty="0">
                <a:latin typeface="Arial" panose="020B0604020202020204" pitchFamily="34" charset="0"/>
                <a:ea typeface="微软雅黑" panose="020B0503020204020204" pitchFamily="34" charset="-122"/>
                <a:cs typeface="Arial" panose="020B0604020202020204" pitchFamily="34" charset="0"/>
              </a:rPr>
              <a:t>, half-duplex</a:t>
            </a:r>
            <a:r>
              <a:rPr lang="zh-CN" altLang="en-US" dirty="0">
                <a:latin typeface="Arial" panose="020B0604020202020204" pitchFamily="34" charset="0"/>
                <a:ea typeface="微软雅黑" panose="020B0503020204020204" pitchFamily="34" charset="-122"/>
                <a:cs typeface="Arial" panose="020B0604020202020204" pitchFamily="34" charset="0"/>
              </a:rPr>
              <a:t>（半双工）</a:t>
            </a:r>
            <a:r>
              <a:rPr lang="en-US" altLang="zh-CN" dirty="0">
                <a:latin typeface="Arial" panose="020B0604020202020204" pitchFamily="34" charset="0"/>
                <a:ea typeface="微软雅黑" panose="020B0503020204020204" pitchFamily="34" charset="-122"/>
                <a:cs typeface="Arial" panose="020B0604020202020204" pitchFamily="34" charset="0"/>
              </a:rPr>
              <a:t>, or full-duplex</a:t>
            </a:r>
            <a:r>
              <a:rPr lang="zh-CN" altLang="en-US" dirty="0">
                <a:latin typeface="Arial" panose="020B0604020202020204" pitchFamily="34" charset="0"/>
                <a:ea typeface="微软雅黑" panose="020B0503020204020204" pitchFamily="34" charset="-122"/>
                <a:cs typeface="Arial" panose="020B0604020202020204" pitchFamily="34" charset="0"/>
              </a:rPr>
              <a:t>（全双工）</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800100" lvl="1" indent="-342900"/>
            <a:r>
              <a:rPr lang="en-US" altLang="zh-CN" dirty="0">
                <a:latin typeface="Arial" panose="020B0604020202020204" pitchFamily="34" charset="0"/>
                <a:ea typeface="微软雅黑" panose="020B0503020204020204" pitchFamily="34" charset="-122"/>
                <a:cs typeface="Arial" panose="020B0604020202020204" pitchFamily="34" charset="0"/>
              </a:rPr>
              <a:t>Parallel</a:t>
            </a:r>
            <a:r>
              <a:rPr lang="zh-CN" altLang="en-US" dirty="0">
                <a:latin typeface="Arial" panose="020B0604020202020204" pitchFamily="34" charset="0"/>
                <a:ea typeface="微软雅黑" panose="020B0503020204020204" pitchFamily="34" charset="-122"/>
                <a:cs typeface="Arial" panose="020B0604020202020204" pitchFamily="34" charset="0"/>
              </a:rPr>
              <a:t>（并行）</a:t>
            </a:r>
            <a:r>
              <a:rPr lang="en-US" altLang="zh-CN" dirty="0">
                <a:latin typeface="Arial" panose="020B0604020202020204" pitchFamily="34" charset="0"/>
                <a:ea typeface="微软雅黑" panose="020B0503020204020204" pitchFamily="34" charset="-122"/>
                <a:cs typeface="Arial" panose="020B0604020202020204" pitchFamily="34" charset="0"/>
              </a:rPr>
              <a:t> or serial </a:t>
            </a:r>
            <a:r>
              <a:rPr lang="zh-CN" altLang="en-US" dirty="0">
                <a:latin typeface="Arial" panose="020B0604020202020204" pitchFamily="34" charset="0"/>
                <a:ea typeface="微软雅黑" panose="020B0503020204020204" pitchFamily="34" charset="-122"/>
                <a:cs typeface="Arial" panose="020B0604020202020204" pitchFamily="34" charset="0"/>
              </a:rPr>
              <a:t>（串行）</a:t>
            </a:r>
            <a:endParaRPr lang="en-US" altLang="zh-CN" dirty="0">
              <a:latin typeface="Arial" panose="020B0604020202020204" pitchFamily="34" charset="0"/>
              <a:ea typeface="微软雅黑" panose="020B0503020204020204" pitchFamily="34" charset="-122"/>
              <a:cs typeface="Arial" panose="020B0604020202020204" pitchFamily="34" charset="0"/>
            </a:endParaRPr>
          </a:p>
        </p:txBody>
      </p:sp>
      <p:sp>
        <p:nvSpPr>
          <p:cNvPr id="922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dirty="0"/>
              <a:t>Computer Networks, Chapter 2 The Physical Layer</a:t>
            </a:r>
          </a:p>
        </p:txBody>
      </p:sp>
      <p:sp>
        <p:nvSpPr>
          <p:cNvPr id="2" name="矩形 1">
            <a:extLst>
              <a:ext uri="{FF2B5EF4-FFF2-40B4-BE49-F238E27FC236}">
                <a16:creationId xmlns:a16="http://schemas.microsoft.com/office/drawing/2014/main" id="{3A0F5D20-73AA-4955-88BD-6AB5619744E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Data and Signals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9150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38916" name="Content Placeholder 3"/>
          <p:cNvSpPr>
            <a:spLocks noGrp="1"/>
          </p:cNvSpPr>
          <p:nvPr>
            <p:ph idx="1"/>
          </p:nvPr>
        </p:nvSpPr>
        <p:spPr>
          <a:xfrm>
            <a:off x="679938" y="1190763"/>
            <a:ext cx="10832123" cy="1238250"/>
          </a:xfrm>
        </p:spPr>
        <p:txBody>
          <a:bodyPr/>
          <a:lstStyle/>
          <a:p>
            <a:r>
              <a:rPr lang="en-US" altLang="zh-CN" dirty="0">
                <a:ea typeface="宋体" panose="02010600030101010101" pitchFamily="2" charset="-122"/>
              </a:rPr>
              <a:t>Fortunately, there are also unlicensed (“ISM”) bands:</a:t>
            </a:r>
          </a:p>
          <a:p>
            <a:pPr lvl="2"/>
            <a:r>
              <a:rPr lang="en-US" altLang="zh-CN" dirty="0">
                <a:ea typeface="宋体" panose="02010600030101010101" pitchFamily="2" charset="-122"/>
              </a:rPr>
              <a:t>Free for use at low power; devices manage interference</a:t>
            </a:r>
          </a:p>
          <a:p>
            <a:pPr lvl="2"/>
            <a:r>
              <a:rPr lang="en-US" altLang="zh-CN" dirty="0">
                <a:ea typeface="宋体" panose="02010600030101010101" pitchFamily="2" charset="-122"/>
              </a:rPr>
              <a:t>Widely used for networking; </a:t>
            </a:r>
            <a:r>
              <a:rPr lang="en-US" altLang="zh-CN" dirty="0" err="1">
                <a:ea typeface="宋体" panose="02010600030101010101" pitchFamily="2" charset="-122"/>
              </a:rPr>
              <a:t>WiFi</a:t>
            </a:r>
            <a:r>
              <a:rPr lang="en-US" altLang="zh-CN" dirty="0">
                <a:ea typeface="宋体" panose="02010600030101010101" pitchFamily="2" charset="-122"/>
              </a:rPr>
              <a:t>, Bluetooth, Zigbee, etc.</a:t>
            </a:r>
          </a:p>
        </p:txBody>
      </p:sp>
      <p:grpSp>
        <p:nvGrpSpPr>
          <p:cNvPr id="38917" name="Group 14"/>
          <p:cNvGrpSpPr>
            <a:grpSpLocks/>
          </p:cNvGrpSpPr>
          <p:nvPr/>
        </p:nvGrpSpPr>
        <p:grpSpPr bwMode="auto">
          <a:xfrm>
            <a:off x="2357774" y="2860528"/>
            <a:ext cx="7054850" cy="2787650"/>
            <a:chOff x="1408906" y="3378922"/>
            <a:chExt cx="7054412" cy="2786490"/>
          </a:xfrm>
        </p:grpSpPr>
        <p:pic>
          <p:nvPicPr>
            <p:cNvPr id="389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906" y="3378922"/>
              <a:ext cx="6030119" cy="278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TextBox 5"/>
            <p:cNvSpPr txBox="1">
              <a:spLocks noChangeArrowheads="1"/>
            </p:cNvSpPr>
            <p:nvPr/>
          </p:nvSpPr>
          <p:spPr bwMode="auto">
            <a:xfrm>
              <a:off x="4171635" y="4429125"/>
              <a:ext cx="796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802.11</a:t>
              </a:r>
            </a:p>
            <a:p>
              <a:pPr algn="ctr" eaLnBrk="1" hangingPunct="1">
                <a:spcBef>
                  <a:spcPct val="0"/>
                </a:spcBef>
                <a:buClrTx/>
                <a:buFontTx/>
                <a:buNone/>
              </a:pPr>
              <a:r>
                <a:rPr lang="en-US" altLang="zh-CN" sz="1600">
                  <a:ea typeface="宋体" panose="02010600030101010101" pitchFamily="2" charset="-122"/>
                </a:rPr>
                <a:t>b/g/n</a:t>
              </a:r>
            </a:p>
          </p:txBody>
        </p:sp>
        <p:sp>
          <p:nvSpPr>
            <p:cNvPr id="38920" name="TextBox 6"/>
            <p:cNvSpPr txBox="1">
              <a:spLocks noChangeArrowheads="1"/>
            </p:cNvSpPr>
            <p:nvPr/>
          </p:nvSpPr>
          <p:spPr bwMode="auto">
            <a:xfrm>
              <a:off x="7210283" y="4524375"/>
              <a:ext cx="1253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a:ea typeface="宋体" panose="02010600030101010101" pitchFamily="2" charset="-122"/>
                </a:rPr>
                <a:t>802.11a/g/n</a:t>
              </a:r>
            </a:p>
          </p:txBody>
        </p:sp>
        <p:cxnSp>
          <p:nvCxnSpPr>
            <p:cNvPr id="8" name="Straight Arrow Connector 7"/>
            <p:cNvCxnSpPr>
              <a:stCxn id="38920" idx="1"/>
            </p:cNvCxnSpPr>
            <p:nvPr/>
          </p:nvCxnSpPr>
          <p:spPr>
            <a:xfrm rot="10800000">
              <a:off x="6869567" y="4691239"/>
              <a:ext cx="341291" cy="3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63135" y="4457973"/>
              <a:ext cx="1323893" cy="533178"/>
            </a:xfrm>
            <a:prstGeom prst="ellipse">
              <a:avLst/>
            </a:prstGeom>
            <a:solidFill>
              <a:srgbClr val="FF2BD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sp>
          <p:nvSpPr>
            <p:cNvPr id="10" name="Oval 9"/>
            <p:cNvSpPr/>
            <p:nvPr/>
          </p:nvSpPr>
          <p:spPr>
            <a:xfrm>
              <a:off x="3496338" y="4486536"/>
              <a:ext cx="466696" cy="466531"/>
            </a:xfrm>
            <a:prstGeom prst="ellipse">
              <a:avLst/>
            </a:prstGeom>
            <a:solidFill>
              <a:srgbClr val="FF2BD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solidFill>
                  <a:srgbClr val="FFFFFF"/>
                </a:solidFill>
                <a:latin typeface="Times New Roman" panose="02020603050405020304" pitchFamily="18" charset="0"/>
                <a:ea typeface="宋体" panose="02010600030101010101" pitchFamily="2" charset="-122"/>
              </a:endParaRPr>
            </a:p>
          </p:txBody>
        </p:sp>
        <p:cxnSp>
          <p:nvCxnSpPr>
            <p:cNvPr id="11" name="Straight Arrow Connector 10"/>
            <p:cNvCxnSpPr/>
            <p:nvPr/>
          </p:nvCxnSpPr>
          <p:spPr>
            <a:xfrm flipH="1" flipV="1">
              <a:off x="3936049" y="4729323"/>
              <a:ext cx="27620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DBFBEC51-FA26-474B-A1E4-C49F7C0A0A4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Electromagnetic Spectrum (3)</a:t>
            </a:r>
            <a:endParaRPr lang="zh-CN" altLang="en-US" dirty="0"/>
          </a:p>
        </p:txBody>
      </p:sp>
      <p:sp>
        <p:nvSpPr>
          <p:cNvPr id="13" name="Rectangle 3">
            <a:extLst>
              <a:ext uri="{FF2B5EF4-FFF2-40B4-BE49-F238E27FC236}">
                <a16:creationId xmlns:a16="http://schemas.microsoft.com/office/drawing/2014/main" id="{FC49013D-C1C2-4B94-B565-D3232628FFC0}"/>
              </a:ext>
            </a:extLst>
          </p:cNvPr>
          <p:cNvSpPr txBox="1">
            <a:spLocks noChangeArrowheads="1"/>
          </p:cNvSpPr>
          <p:nvPr/>
        </p:nvSpPr>
        <p:spPr>
          <a:xfrm>
            <a:off x="1158159" y="5667237"/>
            <a:ext cx="9144000" cy="428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Tx/>
              <a:buNone/>
            </a:pPr>
            <a:r>
              <a:rPr lang="en-US" altLang="zh-CN" sz="2000" dirty="0">
                <a:ea typeface="宋体" panose="02010600030101010101" pitchFamily="2" charset="-122"/>
              </a:rPr>
              <a:t>The ISM bands (Industrial, Scientific, Medical) </a:t>
            </a:r>
          </a:p>
        </p:txBody>
      </p:sp>
    </p:spTree>
    <p:extLst>
      <p:ext uri="{BB962C8B-B14F-4D97-AF65-F5344CB8AC3E}">
        <p14:creationId xmlns:p14="http://schemas.microsoft.com/office/powerpoint/2010/main" val="1574907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grpSp>
        <p:nvGrpSpPr>
          <p:cNvPr id="40964" name="Group 10"/>
          <p:cNvGrpSpPr>
            <a:grpSpLocks/>
          </p:cNvGrpSpPr>
          <p:nvPr/>
        </p:nvGrpSpPr>
        <p:grpSpPr bwMode="auto">
          <a:xfrm>
            <a:off x="5981700" y="2324100"/>
            <a:ext cx="4572000" cy="2325688"/>
            <a:chOff x="4572000" y="2276026"/>
            <a:chExt cx="4572000" cy="2326033"/>
          </a:xfrm>
        </p:grpSpPr>
        <p:graphicFrame>
          <p:nvGraphicFramePr>
            <p:cNvPr id="40971" name="Object 3"/>
            <p:cNvGraphicFramePr>
              <a:graphicFrameLocks noChangeAspect="1"/>
            </p:cNvGraphicFramePr>
            <p:nvPr/>
          </p:nvGraphicFramePr>
          <p:xfrm>
            <a:off x="4572000" y="2276026"/>
            <a:ext cx="4572000" cy="2326033"/>
          </p:xfrm>
          <a:graphic>
            <a:graphicData uri="http://schemas.openxmlformats.org/presentationml/2006/ole">
              <mc:AlternateContent xmlns:mc="http://schemas.openxmlformats.org/markup-compatibility/2006">
                <mc:Choice xmlns:v="urn:schemas-microsoft-com:vml" Requires="v">
                  <p:oleObj spid="_x0000_s1040" name="Image" r:id="rId4" imgW="22882540" imgH="11644444" progId="">
                    <p:embed/>
                  </p:oleObj>
                </mc:Choice>
                <mc:Fallback>
                  <p:oleObj name="Image" r:id="rId4" imgW="22882540" imgH="11644444" progId="">
                    <p:embed/>
                    <p:pic>
                      <p:nvPicPr>
                        <p:cNvPr id="409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276026"/>
                          <a:ext cx="4572000" cy="2326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72" name="Rectangle 9"/>
            <p:cNvSpPr>
              <a:spLocks noChangeArrowheads="1"/>
            </p:cNvSpPr>
            <p:nvPr/>
          </p:nvSpPr>
          <p:spPr bwMode="auto">
            <a:xfrm>
              <a:off x="6534150" y="4257675"/>
              <a:ext cx="400050" cy="3429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grpSp>
        <p:nvGrpSpPr>
          <p:cNvPr id="40965" name="Group 12"/>
          <p:cNvGrpSpPr>
            <a:grpSpLocks/>
          </p:cNvGrpSpPr>
          <p:nvPr/>
        </p:nvGrpSpPr>
        <p:grpSpPr bwMode="auto">
          <a:xfrm>
            <a:off x="2095500" y="2082800"/>
            <a:ext cx="3652838" cy="2692400"/>
            <a:chOff x="438150" y="2083428"/>
            <a:chExt cx="3652838" cy="2691144"/>
          </a:xfrm>
        </p:grpSpPr>
        <p:graphicFrame>
          <p:nvGraphicFramePr>
            <p:cNvPr id="40969" name="Object 10"/>
            <p:cNvGraphicFramePr>
              <a:graphicFrameLocks noChangeAspect="1"/>
            </p:cNvGraphicFramePr>
            <p:nvPr/>
          </p:nvGraphicFramePr>
          <p:xfrm>
            <a:off x="438150" y="2083428"/>
            <a:ext cx="3652838" cy="2691144"/>
          </p:xfrm>
          <a:graphic>
            <a:graphicData uri="http://schemas.openxmlformats.org/presentationml/2006/ole">
              <mc:AlternateContent xmlns:mc="http://schemas.openxmlformats.org/markup-compatibility/2006">
                <mc:Choice xmlns:v="urn:schemas-microsoft-com:vml" Requires="v">
                  <p:oleObj spid="_x0000_s1041" name="Image" r:id="rId6" imgW="15796825" imgH="11644444" progId="">
                    <p:embed/>
                  </p:oleObj>
                </mc:Choice>
                <mc:Fallback>
                  <p:oleObj name="Image" r:id="rId6" imgW="15796825" imgH="11644444" progId="">
                    <p:embed/>
                    <p:pic>
                      <p:nvPicPr>
                        <p:cNvPr id="4096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50" y="2083428"/>
                          <a:ext cx="3652838" cy="269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70" name="Rectangle 11"/>
            <p:cNvSpPr>
              <a:spLocks noChangeArrowheads="1"/>
            </p:cNvSpPr>
            <p:nvPr/>
          </p:nvSpPr>
          <p:spPr bwMode="auto">
            <a:xfrm>
              <a:off x="1981200" y="4410075"/>
              <a:ext cx="400050" cy="3429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14" name="Rectangle 3"/>
          <p:cNvSpPr txBox="1">
            <a:spLocks noChangeArrowheads="1"/>
          </p:cNvSpPr>
          <p:nvPr/>
        </p:nvSpPr>
        <p:spPr bwMode="auto">
          <a:xfrm>
            <a:off x="6181725" y="4829175"/>
            <a:ext cx="4324350" cy="1066800"/>
          </a:xfrm>
          <a:prstGeom prst="rect">
            <a:avLst/>
          </a:prstGeom>
          <a:noFill/>
          <a:ln w="9525">
            <a:noFill/>
            <a:miter lim="800000"/>
            <a:headEnd/>
            <a:tailEnd/>
          </a:ln>
        </p:spPr>
        <p:txBody>
          <a:bodyPr/>
          <a:lstStyle/>
          <a:p>
            <a:pPr>
              <a:spcBef>
                <a:spcPts val="1800"/>
              </a:spcBef>
              <a:buClr>
                <a:srgbClr val="0000FF"/>
              </a:buClr>
              <a:defRPr/>
            </a:pPr>
            <a:r>
              <a:rPr lang="en-US" kern="0" dirty="0">
                <a:latin typeface="Arial" charset="0"/>
                <a:cs typeface="Arial" charset="0"/>
              </a:rPr>
              <a:t>In the HF band, radio waves bounce off the ionosphere</a:t>
            </a:r>
            <a:r>
              <a:rPr lang="en-US" kern="0" dirty="0"/>
              <a:t>.</a:t>
            </a:r>
          </a:p>
        </p:txBody>
      </p:sp>
      <p:sp>
        <p:nvSpPr>
          <p:cNvPr id="40967" name="Rectangle 3"/>
          <p:cNvSpPr txBox="1">
            <a:spLocks noChangeArrowheads="1"/>
          </p:cNvSpPr>
          <p:nvPr/>
        </p:nvSpPr>
        <p:spPr bwMode="auto">
          <a:xfrm>
            <a:off x="1685926" y="4781331"/>
            <a:ext cx="432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In the VLF, LF, and MF bands, radio waves follow the curvature of the earth</a:t>
            </a:r>
          </a:p>
        </p:txBody>
      </p:sp>
      <p:sp>
        <p:nvSpPr>
          <p:cNvPr id="40968" name="Rectangle 3"/>
          <p:cNvSpPr>
            <a:spLocks noGrp="1" noChangeArrowheads="1"/>
          </p:cNvSpPr>
          <p:nvPr>
            <p:ph idx="1"/>
          </p:nvPr>
        </p:nvSpPr>
        <p:spPr>
          <a:xfrm>
            <a:off x="508834" y="1191529"/>
            <a:ext cx="10752730" cy="1066800"/>
          </a:xfrm>
        </p:spPr>
        <p:txBody>
          <a:bodyPr/>
          <a:lstStyle/>
          <a:p>
            <a:pPr marL="457200" indent="-457200">
              <a:buFont typeface="Arial" panose="020B0604020202020204" pitchFamily="34" charset="0"/>
              <a:buChar char="•"/>
            </a:pPr>
            <a:r>
              <a:rPr lang="en-US" altLang="zh-CN" dirty="0">
                <a:ea typeface="宋体" panose="02010600030101010101" pitchFamily="2" charset="-122"/>
              </a:rPr>
              <a:t>Radio signals penetrate(</a:t>
            </a:r>
            <a:r>
              <a:rPr lang="zh-CN" altLang="en-US" dirty="0">
                <a:ea typeface="宋体" panose="02010600030101010101" pitchFamily="2" charset="-122"/>
              </a:rPr>
              <a:t>穿透</a:t>
            </a:r>
            <a:r>
              <a:rPr lang="en-US" altLang="zh-CN" dirty="0">
                <a:ea typeface="宋体" panose="02010600030101010101" pitchFamily="2" charset="-122"/>
              </a:rPr>
              <a:t>) buildings well and propagate for long distances with </a:t>
            </a:r>
            <a:r>
              <a:rPr lang="en-US" altLang="zh-CN" u="sng" dirty="0">
                <a:ea typeface="宋体" panose="02010600030101010101" pitchFamily="2" charset="-122"/>
              </a:rPr>
              <a:t>path loss</a:t>
            </a:r>
            <a:r>
              <a:rPr lang="zh-CN" altLang="en-US" u="sng" dirty="0">
                <a:ea typeface="宋体" panose="02010600030101010101" pitchFamily="2" charset="-122"/>
              </a:rPr>
              <a:t>（传播损耗）</a:t>
            </a:r>
            <a:r>
              <a:rPr lang="en-US" altLang="zh-CN" dirty="0">
                <a:ea typeface="宋体" panose="02010600030101010101" pitchFamily="2" charset="-122"/>
              </a:rPr>
              <a:t> </a:t>
            </a:r>
          </a:p>
        </p:txBody>
      </p:sp>
      <p:sp>
        <p:nvSpPr>
          <p:cNvPr id="2" name="标题 1">
            <a:extLst>
              <a:ext uri="{FF2B5EF4-FFF2-40B4-BE49-F238E27FC236}">
                <a16:creationId xmlns:a16="http://schemas.microsoft.com/office/drawing/2014/main" id="{E5A89A33-C80E-49B3-8159-C0D7D50775EA}"/>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Radio Transmission</a:t>
            </a:r>
            <a:endParaRPr lang="zh-CN" altLang="en-US" dirty="0"/>
          </a:p>
        </p:txBody>
      </p:sp>
    </p:spTree>
    <p:extLst>
      <p:ext uri="{BB962C8B-B14F-4D97-AF65-F5344CB8AC3E}">
        <p14:creationId xmlns:p14="http://schemas.microsoft.com/office/powerpoint/2010/main" val="3732927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2"/>
          <p:cNvSpPr>
            <a:spLocks noGrp="1"/>
          </p:cNvSpPr>
          <p:nvPr>
            <p:ph idx="1"/>
          </p:nvPr>
        </p:nvSpPr>
        <p:spPr>
          <a:xfrm>
            <a:off x="673240" y="1143001"/>
            <a:ext cx="10801978" cy="2110348"/>
          </a:xfrm>
        </p:spPr>
        <p:txBody>
          <a:bodyPr>
            <a:normAutofit/>
          </a:bodyPr>
          <a:lstStyle/>
          <a:p>
            <a:pPr>
              <a:lnSpc>
                <a:spcPct val="110000"/>
              </a:lnSpc>
            </a:pPr>
            <a:r>
              <a:rPr lang="en-US" altLang="zh-CN" sz="2400" dirty="0">
                <a:latin typeface="微软雅黑" panose="020B0503020204020204" pitchFamily="34" charset="-122"/>
                <a:ea typeface="微软雅黑" panose="020B0503020204020204" pitchFamily="34" charset="-122"/>
              </a:rPr>
              <a:t>Microwaves have much bandwidth and are widely used indoors (</a:t>
            </a:r>
            <a:r>
              <a:rPr lang="en-US" altLang="zh-CN" sz="2400" dirty="0" err="1">
                <a:latin typeface="微软雅黑" panose="020B0503020204020204" pitchFamily="34" charset="-122"/>
                <a:ea typeface="微软雅黑" panose="020B0503020204020204" pitchFamily="34" charset="-122"/>
              </a:rPr>
              <a:t>WiFi</a:t>
            </a:r>
            <a:r>
              <a:rPr lang="en-US" altLang="zh-CN" sz="2400" dirty="0">
                <a:latin typeface="微软雅黑" panose="020B0503020204020204" pitchFamily="34" charset="-122"/>
                <a:ea typeface="微软雅黑" panose="020B0503020204020204" pitchFamily="34" charset="-122"/>
              </a:rPr>
              <a:t>) and outdoors (3G, satellites)</a:t>
            </a:r>
          </a:p>
          <a:p>
            <a:pPr lvl="1">
              <a:lnSpc>
                <a:spcPct val="110000"/>
              </a:lnSpc>
            </a:pPr>
            <a:r>
              <a:rPr lang="en-US" altLang="zh-CN" sz="2000" dirty="0">
                <a:latin typeface="微软雅黑" panose="020B0503020204020204" pitchFamily="34" charset="-122"/>
                <a:ea typeface="微软雅黑" panose="020B0503020204020204" pitchFamily="34" charset="-122"/>
              </a:rPr>
              <a:t>Signal is attenuated</a:t>
            </a:r>
            <a:r>
              <a:rPr lang="zh-CN" altLang="en-US" sz="2000" dirty="0">
                <a:latin typeface="微软雅黑" panose="020B0503020204020204" pitchFamily="34" charset="-122"/>
                <a:ea typeface="微软雅黑" panose="020B0503020204020204" pitchFamily="34" charset="-122"/>
              </a:rPr>
              <a:t>衰减</a:t>
            </a:r>
            <a:r>
              <a:rPr lang="en-US" altLang="zh-CN" sz="2000" dirty="0">
                <a:latin typeface="微软雅黑" panose="020B0503020204020204" pitchFamily="34" charset="-122"/>
                <a:ea typeface="微软雅黑" panose="020B0503020204020204" pitchFamily="34" charset="-122"/>
              </a:rPr>
              <a:t>/reflected</a:t>
            </a:r>
            <a:r>
              <a:rPr lang="zh-CN" altLang="en-US" sz="2000" dirty="0">
                <a:latin typeface="微软雅黑" panose="020B0503020204020204" pitchFamily="34" charset="-122"/>
                <a:ea typeface="微软雅黑" panose="020B0503020204020204" pitchFamily="34" charset="-122"/>
              </a:rPr>
              <a:t>反射</a:t>
            </a:r>
            <a:r>
              <a:rPr lang="en-US" altLang="zh-CN" sz="2000" dirty="0">
                <a:latin typeface="微软雅黑" panose="020B0503020204020204" pitchFamily="34" charset="-122"/>
                <a:ea typeface="微软雅黑" panose="020B0503020204020204" pitchFamily="34" charset="-122"/>
              </a:rPr>
              <a:t> by everyday objects</a:t>
            </a:r>
          </a:p>
          <a:p>
            <a:pPr lvl="1">
              <a:lnSpc>
                <a:spcPct val="110000"/>
              </a:lnSpc>
            </a:pPr>
            <a:r>
              <a:rPr lang="zh-CN" altLang="en-US" sz="2000" dirty="0">
                <a:latin typeface="微软雅黑" panose="020B0503020204020204" pitchFamily="34" charset="-122"/>
                <a:ea typeface="微软雅黑" panose="020B0503020204020204" pitchFamily="34" charset="-122"/>
              </a:rPr>
              <a:t>信号强度随发送方</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接收方移动而变化是无线通信的一个重要特征。这意味着无线链路上的数据速率会发生巨大变化；它们不像电线一样固定；</a:t>
            </a:r>
            <a:endParaRPr lang="en-US" altLang="zh-CN" sz="2000" dirty="0">
              <a:latin typeface="微软雅黑" panose="020B0503020204020204" pitchFamily="34" charset="-122"/>
              <a:ea typeface="微软雅黑" panose="020B0503020204020204" pitchFamily="34" charset="-122"/>
            </a:endParaRPr>
          </a:p>
        </p:txBody>
      </p:sp>
      <p:sp>
        <p:nvSpPr>
          <p:cNvPr id="43012"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4301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9115" y="3493411"/>
            <a:ext cx="6429600"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3213F8E6-8029-4704-9992-D2B83DBEA83E}"/>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Microwave Transmission</a:t>
            </a:r>
            <a:endParaRPr lang="zh-CN" altLang="en-US" dirty="0"/>
          </a:p>
        </p:txBody>
      </p:sp>
      <p:graphicFrame>
        <p:nvGraphicFramePr>
          <p:cNvPr id="3" name="表格 2">
            <a:extLst>
              <a:ext uri="{FF2B5EF4-FFF2-40B4-BE49-F238E27FC236}">
                <a16:creationId xmlns:a16="http://schemas.microsoft.com/office/drawing/2014/main" id="{A0D018B8-33AD-4D1C-A2DA-BE57CD2EB1A3}"/>
              </a:ext>
            </a:extLst>
          </p:cNvPr>
          <p:cNvGraphicFramePr>
            <a:graphicFrameLocks noGrp="1"/>
          </p:cNvGraphicFramePr>
          <p:nvPr>
            <p:extLst>
              <p:ext uri="{D42A27DB-BD31-4B8C-83A1-F6EECF244321}">
                <p14:modId xmlns:p14="http://schemas.microsoft.com/office/powerpoint/2010/main" val="2239794540"/>
              </p:ext>
            </p:extLst>
          </p:nvPr>
        </p:nvGraphicFramePr>
        <p:xfrm>
          <a:off x="484816" y="4382609"/>
          <a:ext cx="4424714" cy="1733678"/>
        </p:xfrm>
        <a:graphic>
          <a:graphicData uri="http://schemas.openxmlformats.org/drawingml/2006/table">
            <a:tbl>
              <a:tblPr>
                <a:tableStyleId>{BDBED569-4797-4DF1-A0F4-6AAB3CD982D8}</a:tableStyleId>
              </a:tblPr>
              <a:tblGrid>
                <a:gridCol w="1061669">
                  <a:extLst>
                    <a:ext uri="{9D8B030D-6E8A-4147-A177-3AD203B41FA5}">
                      <a16:colId xmlns:a16="http://schemas.microsoft.com/office/drawing/2014/main" val="2848716408"/>
                    </a:ext>
                  </a:extLst>
                </a:gridCol>
                <a:gridCol w="1411507">
                  <a:extLst>
                    <a:ext uri="{9D8B030D-6E8A-4147-A177-3AD203B41FA5}">
                      <a16:colId xmlns:a16="http://schemas.microsoft.com/office/drawing/2014/main" val="477497736"/>
                    </a:ext>
                  </a:extLst>
                </a:gridCol>
                <a:gridCol w="1951538">
                  <a:extLst>
                    <a:ext uri="{9D8B030D-6E8A-4147-A177-3AD203B41FA5}">
                      <a16:colId xmlns:a16="http://schemas.microsoft.com/office/drawing/2014/main" val="417699961"/>
                    </a:ext>
                  </a:extLst>
                </a:gridCol>
              </a:tblGrid>
              <a:tr h="212834">
                <a:tc>
                  <a:txBody>
                    <a:bodyPr/>
                    <a:lstStyle/>
                    <a:p>
                      <a:r>
                        <a:rPr lang="zh-CN" altLang="en-US" sz="1600" b="1">
                          <a:effectLst/>
                          <a:latin typeface="微软雅黑" panose="020B0503020204020204" pitchFamily="34" charset="-122"/>
                          <a:ea typeface="微软雅黑" panose="020B0503020204020204" pitchFamily="34" charset="-122"/>
                        </a:rPr>
                        <a:t>波段名称</a:t>
                      </a:r>
                    </a:p>
                  </a:txBody>
                  <a:tcPr marL="0" marR="0" marT="0" marB="0" anchor="ctr"/>
                </a:tc>
                <a:tc>
                  <a:txBody>
                    <a:bodyPr/>
                    <a:lstStyle/>
                    <a:p>
                      <a:r>
                        <a:rPr lang="zh-CN" altLang="en-US" sz="1600" b="1">
                          <a:effectLst/>
                          <a:latin typeface="微软雅黑" panose="020B0503020204020204" pitchFamily="34" charset="-122"/>
                          <a:ea typeface="微软雅黑" panose="020B0503020204020204" pitchFamily="34" charset="-122"/>
                        </a:rPr>
                        <a:t>波长范围</a:t>
                      </a:r>
                    </a:p>
                  </a:txBody>
                  <a:tcPr marL="0" marR="0" marT="0" marB="0" anchor="ctr"/>
                </a:tc>
                <a:tc>
                  <a:txBody>
                    <a:bodyPr/>
                    <a:lstStyle/>
                    <a:p>
                      <a:r>
                        <a:rPr lang="zh-CN" altLang="en-US" sz="1600" b="1" dirty="0">
                          <a:effectLst/>
                          <a:latin typeface="微软雅黑" panose="020B0503020204020204" pitchFamily="34" charset="-122"/>
                          <a:ea typeface="微软雅黑" panose="020B0503020204020204" pitchFamily="34" charset="-122"/>
                        </a:rPr>
                        <a:t>频率范围</a:t>
                      </a:r>
                    </a:p>
                  </a:txBody>
                  <a:tcPr marL="0" marR="0" marT="0" marB="0" anchor="ctr"/>
                </a:tc>
                <a:extLst>
                  <a:ext uri="{0D108BD9-81ED-4DB2-BD59-A6C34878D82A}">
                    <a16:rowId xmlns:a16="http://schemas.microsoft.com/office/drawing/2014/main" val="2713759170"/>
                  </a:ext>
                </a:extLst>
              </a:tr>
              <a:tr h="319251">
                <a:tc>
                  <a:txBody>
                    <a:bodyPr/>
                    <a:lstStyle/>
                    <a:p>
                      <a:r>
                        <a:rPr lang="zh-CN" altLang="en-US" sz="1600">
                          <a:effectLst/>
                          <a:latin typeface="微软雅黑" panose="020B0503020204020204" pitchFamily="34" charset="-122"/>
                          <a:ea typeface="微软雅黑" panose="020B0503020204020204" pitchFamily="34" charset="-122"/>
                        </a:rPr>
                        <a:t>分米波</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1m - 10cm</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300MHz - 3GHz</a:t>
                      </a:r>
                    </a:p>
                  </a:txBody>
                  <a:tcPr marL="0" marR="0" marT="0" marB="0" anchor="ctr"/>
                </a:tc>
                <a:extLst>
                  <a:ext uri="{0D108BD9-81ED-4DB2-BD59-A6C34878D82A}">
                    <a16:rowId xmlns:a16="http://schemas.microsoft.com/office/drawing/2014/main" val="3273415442"/>
                  </a:ext>
                </a:extLst>
              </a:tr>
              <a:tr h="319251">
                <a:tc>
                  <a:txBody>
                    <a:bodyPr/>
                    <a:lstStyle/>
                    <a:p>
                      <a:r>
                        <a:rPr lang="zh-CN" altLang="en-US" sz="1600">
                          <a:effectLst/>
                          <a:latin typeface="微软雅黑" panose="020B0503020204020204" pitchFamily="34" charset="-122"/>
                          <a:ea typeface="微软雅黑" panose="020B0503020204020204" pitchFamily="34" charset="-122"/>
                        </a:rPr>
                        <a:t>厘米波</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10cm - 1cm</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3GHz - 30GHz</a:t>
                      </a:r>
                    </a:p>
                  </a:txBody>
                  <a:tcPr marL="0" marR="0" marT="0" marB="0" anchor="ctr"/>
                </a:tc>
                <a:extLst>
                  <a:ext uri="{0D108BD9-81ED-4DB2-BD59-A6C34878D82A}">
                    <a16:rowId xmlns:a16="http://schemas.microsoft.com/office/drawing/2014/main" val="1405346655"/>
                  </a:ext>
                </a:extLst>
              </a:tr>
              <a:tr h="425668">
                <a:tc>
                  <a:txBody>
                    <a:bodyPr/>
                    <a:lstStyle/>
                    <a:p>
                      <a:r>
                        <a:rPr lang="zh-CN" altLang="en-US" sz="1600">
                          <a:effectLst/>
                          <a:latin typeface="微软雅黑" panose="020B0503020204020204" pitchFamily="34" charset="-122"/>
                          <a:ea typeface="微软雅黑" panose="020B0503020204020204" pitchFamily="34" charset="-122"/>
                        </a:rPr>
                        <a:t>毫米波</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1cm - 1mm</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30GHz - 300GHz</a:t>
                      </a:r>
                    </a:p>
                  </a:txBody>
                  <a:tcPr marL="0" marR="0" marT="0" marB="0" anchor="ctr"/>
                </a:tc>
                <a:extLst>
                  <a:ext uri="{0D108BD9-81ED-4DB2-BD59-A6C34878D82A}">
                    <a16:rowId xmlns:a16="http://schemas.microsoft.com/office/drawing/2014/main" val="1172797952"/>
                  </a:ext>
                </a:extLst>
              </a:tr>
              <a:tr h="425668">
                <a:tc>
                  <a:txBody>
                    <a:bodyPr/>
                    <a:lstStyle/>
                    <a:p>
                      <a:r>
                        <a:rPr lang="zh-CN" altLang="en-US" sz="1600">
                          <a:effectLst/>
                          <a:latin typeface="微软雅黑" panose="020B0503020204020204" pitchFamily="34" charset="-122"/>
                          <a:ea typeface="微软雅黑" panose="020B0503020204020204" pitchFamily="34" charset="-122"/>
                        </a:rPr>
                        <a:t>亚毫米波</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1mm - 0.1mm</a:t>
                      </a:r>
                    </a:p>
                  </a:txBody>
                  <a:tcPr marL="0" marR="0" marT="0" marB="0" anchor="ctr"/>
                </a:tc>
                <a:tc>
                  <a:txBody>
                    <a:bodyPr/>
                    <a:lstStyle/>
                    <a:p>
                      <a:r>
                        <a:rPr lang="en-US" sz="1600" dirty="0">
                          <a:effectLst/>
                          <a:latin typeface="微软雅黑" panose="020B0503020204020204" pitchFamily="34" charset="-122"/>
                          <a:ea typeface="微软雅黑" panose="020B0503020204020204" pitchFamily="34" charset="-122"/>
                        </a:rPr>
                        <a:t>300GHz - 3000GHz</a:t>
                      </a:r>
                    </a:p>
                  </a:txBody>
                  <a:tcPr marL="0" marR="0" marT="0" marB="0" anchor="ctr"/>
                </a:tc>
                <a:extLst>
                  <a:ext uri="{0D108BD9-81ED-4DB2-BD59-A6C34878D82A}">
                    <a16:rowId xmlns:a16="http://schemas.microsoft.com/office/drawing/2014/main" val="2752370618"/>
                  </a:ext>
                </a:extLst>
              </a:tr>
            </a:tbl>
          </a:graphicData>
        </a:graphic>
      </p:graphicFrame>
      <p:sp>
        <p:nvSpPr>
          <p:cNvPr id="8" name="文本框 7">
            <a:extLst>
              <a:ext uri="{FF2B5EF4-FFF2-40B4-BE49-F238E27FC236}">
                <a16:creationId xmlns:a16="http://schemas.microsoft.com/office/drawing/2014/main" id="{4E7F736B-38D6-4FBC-B358-1E75FBDF1FA0}"/>
              </a:ext>
            </a:extLst>
          </p:cNvPr>
          <p:cNvSpPr txBox="1"/>
          <p:nvPr/>
        </p:nvSpPr>
        <p:spPr>
          <a:xfrm>
            <a:off x="1256534" y="3903842"/>
            <a:ext cx="2419477" cy="369332"/>
          </a:xfrm>
          <a:prstGeom prst="rect">
            <a:avLst/>
          </a:prstGeom>
          <a:noFill/>
        </p:spPr>
        <p:txBody>
          <a:bodyPr wrap="square">
            <a:spAutoFit/>
          </a:bodyPr>
          <a:lstStyle/>
          <a:p>
            <a:pPr algn="ctr"/>
            <a:r>
              <a:rPr lang="zh-CN" altLang="en-US" b="1" i="0" dirty="0">
                <a:effectLst/>
                <a:latin typeface="微软雅黑" panose="020B0503020204020204" pitchFamily="34" charset="-122"/>
                <a:ea typeface="微软雅黑" panose="020B0503020204020204" pitchFamily="34" charset="-122"/>
              </a:rPr>
              <a:t>常用微波波段划分表</a:t>
            </a:r>
          </a:p>
        </p:txBody>
      </p:sp>
    </p:spTree>
    <p:extLst>
      <p:ext uri="{BB962C8B-B14F-4D97-AF65-F5344CB8AC3E}">
        <p14:creationId xmlns:p14="http://schemas.microsoft.com/office/powerpoint/2010/main" val="1213348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ooter Placeholder 6"/>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45060" name="Rectangle 3"/>
          <p:cNvSpPr>
            <a:spLocks noGrp="1" noChangeArrowheads="1"/>
          </p:cNvSpPr>
          <p:nvPr>
            <p:ph idx="1"/>
          </p:nvPr>
        </p:nvSpPr>
        <p:spPr>
          <a:xfrm>
            <a:off x="743579" y="1171998"/>
            <a:ext cx="11324492" cy="1312756"/>
          </a:xfrm>
        </p:spPr>
        <p:txBody>
          <a:bodyPr/>
          <a:lstStyle/>
          <a:p>
            <a:r>
              <a:rPr lang="en-US" altLang="zh-CN" dirty="0">
                <a:ea typeface="宋体" panose="02010600030101010101" pitchFamily="2" charset="-122"/>
              </a:rPr>
              <a:t>Line-of-sight light (no fiber) can be used for links</a:t>
            </a:r>
          </a:p>
          <a:p>
            <a:pPr lvl="1"/>
            <a:r>
              <a:rPr lang="en-US" altLang="zh-CN" dirty="0">
                <a:ea typeface="宋体" panose="02010600030101010101" pitchFamily="2" charset="-122"/>
              </a:rPr>
              <a:t>Light is highly directional(</a:t>
            </a:r>
            <a:r>
              <a:rPr lang="zh-CN" altLang="en-US" dirty="0">
                <a:ea typeface="宋体" panose="02010600030101010101" pitchFamily="2" charset="-122"/>
              </a:rPr>
              <a:t>定向的</a:t>
            </a:r>
            <a:r>
              <a:rPr lang="en-US" altLang="zh-CN" dirty="0">
                <a:ea typeface="宋体" panose="02010600030101010101" pitchFamily="2" charset="-122"/>
              </a:rPr>
              <a:t>), has much bandwidth</a:t>
            </a:r>
          </a:p>
          <a:p>
            <a:pPr lvl="1"/>
            <a:r>
              <a:rPr lang="en-US" altLang="zh-CN" dirty="0">
                <a:ea typeface="宋体" panose="02010600030101010101" pitchFamily="2" charset="-122"/>
              </a:rPr>
              <a:t>Use of LEDs/cameras and lasers/photodetectors</a:t>
            </a:r>
            <a:r>
              <a:rPr lang="zh-CN" altLang="en-US" dirty="0">
                <a:ea typeface="宋体" panose="02010600030101010101" pitchFamily="2" charset="-122"/>
              </a:rPr>
              <a:t>光电探测器</a:t>
            </a:r>
            <a:endParaRPr lang="en-US" altLang="zh-CN" dirty="0">
              <a:ea typeface="宋体" panose="02010600030101010101" pitchFamily="2" charset="-122"/>
            </a:endParaRPr>
          </a:p>
        </p:txBody>
      </p:sp>
      <p:grpSp>
        <p:nvGrpSpPr>
          <p:cNvPr id="45061" name="Group 14"/>
          <p:cNvGrpSpPr>
            <a:grpSpLocks/>
          </p:cNvGrpSpPr>
          <p:nvPr/>
        </p:nvGrpSpPr>
        <p:grpSpPr bwMode="auto">
          <a:xfrm>
            <a:off x="3054595" y="3220722"/>
            <a:ext cx="5237163" cy="2305050"/>
            <a:chOff x="4926269" y="3743325"/>
            <a:chExt cx="3960556" cy="1743075"/>
          </a:xfrm>
        </p:grpSpPr>
        <p:pic>
          <p:nvPicPr>
            <p:cNvPr id="450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6269" y="3743325"/>
              <a:ext cx="2131756"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775" y="3790950"/>
              <a:ext cx="19240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5062"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57600" y="2573616"/>
            <a:ext cx="1318010" cy="80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22929F67-BF78-4C09-A9F4-E1B7ABAA1CA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Light Transmission</a:t>
            </a:r>
            <a:endParaRPr lang="zh-CN" altLang="en-US" dirty="0"/>
          </a:p>
        </p:txBody>
      </p:sp>
      <p:sp>
        <p:nvSpPr>
          <p:cNvPr id="3" name="文本框 2">
            <a:extLst>
              <a:ext uri="{FF2B5EF4-FFF2-40B4-BE49-F238E27FC236}">
                <a16:creationId xmlns:a16="http://schemas.microsoft.com/office/drawing/2014/main" id="{2A9602F6-004C-4FB4-B3D9-FCC8830E1E02}"/>
              </a:ext>
            </a:extLst>
          </p:cNvPr>
          <p:cNvSpPr txBox="1"/>
          <p:nvPr/>
        </p:nvSpPr>
        <p:spPr>
          <a:xfrm>
            <a:off x="3585362" y="5780330"/>
            <a:ext cx="4083170" cy="584775"/>
          </a:xfrm>
          <a:prstGeom prst="rect">
            <a:avLst/>
          </a:prstGeom>
          <a:noFill/>
        </p:spPr>
        <p:txBody>
          <a:bodyPr wrap="none" rtlCol="0">
            <a:spAutoFit/>
          </a:bodyPr>
          <a:lstStyle/>
          <a:p>
            <a:pPr algn="ctr"/>
            <a:r>
              <a:rPr lang="zh-CN" altLang="en-US" sz="1600" dirty="0">
                <a:latin typeface="微软雅黑" panose="020B0503020204020204" pitchFamily="34" charset="-122"/>
                <a:ea typeface="微软雅黑" panose="020B0503020204020204" pitchFamily="34" charset="-122"/>
              </a:rPr>
              <a:t>气流可以干扰激光通信系统。</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这里显示了一个具有两个激光源的双向系统</a:t>
            </a:r>
          </a:p>
        </p:txBody>
      </p:sp>
    </p:spTree>
    <p:extLst>
      <p:ext uri="{BB962C8B-B14F-4D97-AF65-F5344CB8AC3E}">
        <p14:creationId xmlns:p14="http://schemas.microsoft.com/office/powerpoint/2010/main" val="31915560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46084" name="Content Placeholder 3"/>
          <p:cNvSpPr>
            <a:spLocks noGrp="1"/>
          </p:cNvSpPr>
          <p:nvPr>
            <p:ph idx="1"/>
          </p:nvPr>
        </p:nvSpPr>
        <p:spPr>
          <a:xfrm>
            <a:off x="2413853" y="1353564"/>
            <a:ext cx="7789863" cy="4598987"/>
          </a:xfrm>
        </p:spPr>
        <p:txBody>
          <a:bodyPr/>
          <a:lstStyle/>
          <a:p>
            <a:r>
              <a:rPr lang="en-US" altLang="zh-CN" dirty="0">
                <a:ea typeface="宋体" panose="02010600030101010101" pitchFamily="2" charset="-122"/>
              </a:rPr>
              <a:t>Wireless:</a:t>
            </a:r>
          </a:p>
          <a:p>
            <a:pPr lvl="2">
              <a:buFont typeface="Arial" panose="020B0604020202020204" pitchFamily="34" charset="0"/>
              <a:buChar char="+"/>
            </a:pPr>
            <a:r>
              <a:rPr lang="en-US" altLang="zh-CN" dirty="0">
                <a:ea typeface="宋体" panose="02010600030101010101" pitchFamily="2" charset="-122"/>
              </a:rPr>
              <a:t>Easy and inexpensive to deploy</a:t>
            </a:r>
          </a:p>
          <a:p>
            <a:pPr lvl="2">
              <a:buFont typeface="Arial" panose="020B0604020202020204" pitchFamily="34" charset="0"/>
              <a:buChar char="+"/>
            </a:pPr>
            <a:r>
              <a:rPr lang="en-US" altLang="zh-CN" dirty="0">
                <a:ea typeface="宋体" panose="02010600030101010101" pitchFamily="2" charset="-122"/>
              </a:rPr>
              <a:t>Naturally supports mobility</a:t>
            </a:r>
          </a:p>
          <a:p>
            <a:pPr lvl="2">
              <a:buFont typeface="Arial" panose="020B0604020202020204" pitchFamily="34" charset="0"/>
              <a:buChar char="+"/>
            </a:pPr>
            <a:r>
              <a:rPr lang="en-US" altLang="zh-CN" dirty="0">
                <a:ea typeface="宋体" panose="02010600030101010101" pitchFamily="2" charset="-122"/>
              </a:rPr>
              <a:t>Naturally supports broadcast</a:t>
            </a:r>
          </a:p>
          <a:p>
            <a:pPr lvl="2">
              <a:buFont typeface="等线" panose="02010600030101010101" pitchFamily="2" charset="-122"/>
              <a:buChar char="–"/>
            </a:pPr>
            <a:r>
              <a:rPr lang="en-US" altLang="zh-CN" dirty="0">
                <a:ea typeface="宋体" panose="02010600030101010101" pitchFamily="2" charset="-122"/>
              </a:rPr>
              <a:t>Transmissions interfere and must be managed</a:t>
            </a:r>
          </a:p>
          <a:p>
            <a:pPr lvl="2">
              <a:buFont typeface="等线" panose="02010600030101010101" pitchFamily="2" charset="-122"/>
              <a:buChar char="–"/>
            </a:pPr>
            <a:r>
              <a:rPr lang="en-US" altLang="zh-CN" dirty="0">
                <a:ea typeface="宋体" panose="02010600030101010101" pitchFamily="2" charset="-122"/>
              </a:rPr>
              <a:t>Signal strengths hence data rates vary greatly</a:t>
            </a:r>
          </a:p>
          <a:p>
            <a:r>
              <a:rPr lang="en-US" altLang="zh-CN" dirty="0">
                <a:ea typeface="宋体" panose="02010600030101010101" pitchFamily="2" charset="-122"/>
              </a:rPr>
              <a:t>Wires/Fiber:</a:t>
            </a:r>
          </a:p>
          <a:p>
            <a:pPr lvl="2">
              <a:buFont typeface="Arial" panose="020B0604020202020204" pitchFamily="34" charset="0"/>
              <a:buChar char="+"/>
            </a:pPr>
            <a:r>
              <a:rPr lang="en-US" altLang="zh-CN" dirty="0">
                <a:ea typeface="宋体" panose="02010600030101010101" pitchFamily="2" charset="-122"/>
              </a:rPr>
              <a:t>Easy to engineer a fixed data rate over point-to-point links</a:t>
            </a:r>
          </a:p>
          <a:p>
            <a:pPr lvl="2">
              <a:buFont typeface="等线" panose="02010600030101010101" pitchFamily="2" charset="-122"/>
              <a:buChar char="–"/>
            </a:pPr>
            <a:r>
              <a:rPr lang="en-US" altLang="zh-CN" dirty="0">
                <a:ea typeface="宋体" panose="02010600030101010101" pitchFamily="2" charset="-122"/>
              </a:rPr>
              <a:t>Can be expensive to deploy, esp. over distances</a:t>
            </a:r>
          </a:p>
          <a:p>
            <a:pPr lvl="2">
              <a:buFont typeface="等线" panose="02010600030101010101" pitchFamily="2" charset="-122"/>
              <a:buChar char="–"/>
            </a:pPr>
            <a:r>
              <a:rPr lang="en-US" altLang="zh-CN" dirty="0">
                <a:ea typeface="宋体" panose="02010600030101010101" pitchFamily="2" charset="-122"/>
              </a:rPr>
              <a:t>Doesn’t readily support mobility or broadcast</a:t>
            </a:r>
          </a:p>
          <a:p>
            <a:pPr lvl="2">
              <a:buFont typeface="Arial" panose="020B0604020202020204" pitchFamily="34" charset="0"/>
              <a:buNone/>
            </a:pPr>
            <a:endParaRPr lang="en-US" altLang="zh-CN" dirty="0">
              <a:ea typeface="宋体" panose="02010600030101010101" pitchFamily="2" charset="-122"/>
            </a:endParaRPr>
          </a:p>
        </p:txBody>
      </p:sp>
      <p:sp>
        <p:nvSpPr>
          <p:cNvPr id="2" name="标题 1">
            <a:extLst>
              <a:ext uri="{FF2B5EF4-FFF2-40B4-BE49-F238E27FC236}">
                <a16:creationId xmlns:a16="http://schemas.microsoft.com/office/drawing/2014/main" id="{09BD2F9B-D1D5-457A-AB77-B13DC829054C}"/>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Wireless vs. Wires/Fiber</a:t>
            </a:r>
            <a:endParaRPr lang="zh-CN" altLang="en-US" dirty="0"/>
          </a:p>
        </p:txBody>
      </p:sp>
    </p:spTree>
    <p:extLst>
      <p:ext uri="{BB962C8B-B14F-4D97-AF65-F5344CB8AC3E}">
        <p14:creationId xmlns:p14="http://schemas.microsoft.com/office/powerpoint/2010/main" val="4048238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48132" name="Rectangle 3"/>
          <p:cNvSpPr>
            <a:spLocks noGrp="1" noChangeArrowheads="1"/>
          </p:cNvSpPr>
          <p:nvPr>
            <p:ph idx="1"/>
          </p:nvPr>
        </p:nvSpPr>
        <p:spPr>
          <a:xfrm>
            <a:off x="1338106" y="1545213"/>
            <a:ext cx="9272954" cy="3103789"/>
          </a:xfrm>
        </p:spPr>
        <p:txBody>
          <a:bodyPr/>
          <a:lstStyle/>
          <a:p>
            <a:pPr marL="457200" indent="-457200">
              <a:spcAft>
                <a:spcPts val="600"/>
              </a:spcAft>
              <a:buFont typeface="Arial" panose="020B0604020202020204" pitchFamily="34" charset="0"/>
              <a:buChar char="•"/>
            </a:pPr>
            <a:r>
              <a:rPr lang="en-US" altLang="zh-CN" dirty="0">
                <a:ea typeface="宋体" panose="02010600030101010101" pitchFamily="2" charset="-122"/>
              </a:rPr>
              <a:t>Satellites are effective for broadcast distribution and anywhere/anytime communications</a:t>
            </a:r>
          </a:p>
          <a:p>
            <a:pPr lvl="2"/>
            <a:r>
              <a:rPr lang="en-US" altLang="zh-CN" sz="2400" dirty="0">
                <a:ea typeface="宋体" panose="02010600030101010101" pitchFamily="2" charset="-122"/>
              </a:rPr>
              <a:t>Kinds of Satellites </a:t>
            </a:r>
            <a:r>
              <a:rPr lang="en-US" altLang="zh-CN" sz="2400" dirty="0">
                <a:solidFill>
                  <a:srgbClr val="0000FF"/>
                </a:solidFill>
                <a:ea typeface="宋体" panose="02010600030101010101" pitchFamily="2" charset="-122"/>
              </a:rPr>
              <a:t>»</a:t>
            </a:r>
            <a:endParaRPr lang="en-US" altLang="zh-CN" sz="2400" dirty="0">
              <a:ea typeface="宋体" panose="02010600030101010101" pitchFamily="2" charset="-122"/>
            </a:endParaRPr>
          </a:p>
          <a:p>
            <a:pPr lvl="2"/>
            <a:r>
              <a:rPr lang="en-US" altLang="zh-CN" sz="2400" dirty="0">
                <a:ea typeface="宋体" panose="02010600030101010101" pitchFamily="2" charset="-122"/>
              </a:rPr>
              <a:t>Geostationary (GEO) Satellites </a:t>
            </a:r>
            <a:r>
              <a:rPr lang="en-US" altLang="zh-CN" sz="2400" dirty="0">
                <a:solidFill>
                  <a:srgbClr val="0000FF"/>
                </a:solidFill>
                <a:ea typeface="宋体" panose="02010600030101010101" pitchFamily="2" charset="-122"/>
              </a:rPr>
              <a:t>» </a:t>
            </a:r>
            <a:r>
              <a:rPr lang="zh-CN" altLang="en-US" sz="2400" dirty="0">
                <a:solidFill>
                  <a:srgbClr val="0000FF"/>
                </a:solidFill>
                <a:ea typeface="宋体" panose="02010600030101010101" pitchFamily="2" charset="-122"/>
              </a:rPr>
              <a:t>地球同步卫星</a:t>
            </a:r>
            <a:endParaRPr lang="en-US" altLang="zh-CN" sz="2400" dirty="0">
              <a:ea typeface="宋体" panose="02010600030101010101" pitchFamily="2" charset="-122"/>
            </a:endParaRPr>
          </a:p>
          <a:p>
            <a:pPr lvl="2"/>
            <a:r>
              <a:rPr lang="en-US" altLang="zh-CN" sz="2400" dirty="0">
                <a:ea typeface="宋体" panose="02010600030101010101" pitchFamily="2" charset="-122"/>
              </a:rPr>
              <a:t>Medium-Earth Orbit Satellites </a:t>
            </a:r>
            <a:r>
              <a:rPr lang="en-US" altLang="zh-CN" sz="2400" dirty="0">
                <a:solidFill>
                  <a:srgbClr val="0000FF"/>
                </a:solidFill>
                <a:ea typeface="宋体" panose="02010600030101010101" pitchFamily="2" charset="-122"/>
              </a:rPr>
              <a:t>» </a:t>
            </a:r>
            <a:r>
              <a:rPr lang="zh-CN" altLang="en-US" sz="2400" dirty="0">
                <a:solidFill>
                  <a:srgbClr val="0000FF"/>
                </a:solidFill>
                <a:ea typeface="宋体" panose="02010600030101010101" pitchFamily="2" charset="-122"/>
              </a:rPr>
              <a:t>中轨道卫星</a:t>
            </a:r>
            <a:endParaRPr lang="en-US" altLang="zh-CN" sz="2400" dirty="0">
              <a:ea typeface="宋体" panose="02010600030101010101" pitchFamily="2" charset="-122"/>
            </a:endParaRPr>
          </a:p>
          <a:p>
            <a:pPr lvl="2"/>
            <a:r>
              <a:rPr lang="en-US" altLang="zh-CN" sz="2400" dirty="0">
                <a:ea typeface="宋体" panose="02010600030101010101" pitchFamily="2" charset="-122"/>
              </a:rPr>
              <a:t>Low-Earth Orbit (LEO) Satellites </a:t>
            </a:r>
            <a:r>
              <a:rPr lang="en-US" altLang="zh-CN" sz="2400" dirty="0">
                <a:solidFill>
                  <a:srgbClr val="0000FF"/>
                </a:solidFill>
                <a:ea typeface="宋体" panose="02010600030101010101" pitchFamily="2" charset="-122"/>
              </a:rPr>
              <a:t>» </a:t>
            </a:r>
            <a:r>
              <a:rPr lang="zh-CN" altLang="en-US" sz="2400" dirty="0">
                <a:solidFill>
                  <a:srgbClr val="0000FF"/>
                </a:solidFill>
                <a:ea typeface="宋体" panose="02010600030101010101" pitchFamily="2" charset="-122"/>
              </a:rPr>
              <a:t>低轨道卫星</a:t>
            </a:r>
            <a:endParaRPr lang="en-US" altLang="zh-CN" sz="2400" dirty="0">
              <a:ea typeface="宋体" panose="02010600030101010101" pitchFamily="2" charset="-122"/>
            </a:endParaRPr>
          </a:p>
          <a:p>
            <a:pPr lvl="2"/>
            <a:r>
              <a:rPr lang="en-US" altLang="zh-CN" sz="2400" dirty="0">
                <a:ea typeface="宋体" panose="02010600030101010101" pitchFamily="2" charset="-122"/>
              </a:rPr>
              <a:t>Satellites vs. Fiber </a:t>
            </a:r>
            <a:r>
              <a:rPr lang="en-US" altLang="zh-CN" sz="2400" dirty="0">
                <a:solidFill>
                  <a:srgbClr val="0000FF"/>
                </a:solidFill>
                <a:ea typeface="宋体" panose="02010600030101010101" pitchFamily="2" charset="-122"/>
              </a:rPr>
              <a:t>» </a:t>
            </a:r>
            <a:r>
              <a:rPr lang="zh-CN" altLang="en-US" sz="2400" dirty="0">
                <a:solidFill>
                  <a:srgbClr val="0000FF"/>
                </a:solidFill>
                <a:ea typeface="宋体" panose="02010600030101010101" pitchFamily="2" charset="-122"/>
              </a:rPr>
              <a:t>卫星和光纤</a:t>
            </a:r>
            <a:endParaRPr lang="en-US" altLang="zh-CN" sz="2400" dirty="0">
              <a:ea typeface="宋体" panose="02010600030101010101" pitchFamily="2" charset="-122"/>
            </a:endParaRPr>
          </a:p>
        </p:txBody>
      </p:sp>
      <p:sp>
        <p:nvSpPr>
          <p:cNvPr id="2" name="标题 1">
            <a:extLst>
              <a:ext uri="{FF2B5EF4-FFF2-40B4-BE49-F238E27FC236}">
                <a16:creationId xmlns:a16="http://schemas.microsoft.com/office/drawing/2014/main" id="{968DC8DD-E307-4BB3-BE82-61F739E0729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Communication Satellites</a:t>
            </a:r>
            <a:endParaRPr lang="zh-CN" altLang="en-US" dirty="0"/>
          </a:p>
        </p:txBody>
      </p:sp>
    </p:spTree>
    <p:extLst>
      <p:ext uri="{BB962C8B-B14F-4D97-AF65-F5344CB8AC3E}">
        <p14:creationId xmlns:p14="http://schemas.microsoft.com/office/powerpoint/2010/main" val="2389925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0180" name="Rectangle 3"/>
          <p:cNvSpPr>
            <a:spLocks noGrp="1" noChangeArrowheads="1"/>
          </p:cNvSpPr>
          <p:nvPr>
            <p:ph idx="1"/>
          </p:nvPr>
        </p:nvSpPr>
        <p:spPr>
          <a:xfrm>
            <a:off x="844062" y="1161084"/>
            <a:ext cx="10359849" cy="1095042"/>
          </a:xfrm>
        </p:spPr>
        <p:txBody>
          <a:bodyPr>
            <a:normAutofit/>
          </a:bodyPr>
          <a:lstStyle/>
          <a:p>
            <a:r>
              <a:rPr lang="en-US" altLang="zh-CN" sz="2400" dirty="0">
                <a:ea typeface="宋体" panose="02010600030101010101" pitchFamily="2" charset="-122"/>
              </a:rPr>
              <a:t>Satellites and their properties vary by altitude</a:t>
            </a:r>
            <a:r>
              <a:rPr lang="zh-CN" altLang="en-US" sz="2400" dirty="0">
                <a:ea typeface="宋体" panose="02010600030101010101" pitchFamily="2" charset="-122"/>
              </a:rPr>
              <a:t>高度</a:t>
            </a:r>
            <a:r>
              <a:rPr lang="en-US" altLang="zh-CN" sz="2400" dirty="0">
                <a:ea typeface="宋体" panose="02010600030101010101" pitchFamily="2" charset="-122"/>
              </a:rPr>
              <a:t>:</a:t>
            </a:r>
          </a:p>
          <a:p>
            <a:pPr lvl="1"/>
            <a:r>
              <a:rPr lang="en-US" altLang="zh-CN" sz="2000" dirty="0">
                <a:ea typeface="宋体" panose="02010600030101010101" pitchFamily="2" charset="-122"/>
              </a:rPr>
              <a:t>Geostationary (GEO), Medium-Earth Orbit (MEO), and Low-Earth Orbit (LEO)</a:t>
            </a:r>
          </a:p>
        </p:txBody>
      </p:sp>
      <p:grpSp>
        <p:nvGrpSpPr>
          <p:cNvPr id="50181" name="Group 12"/>
          <p:cNvGrpSpPr>
            <a:grpSpLocks/>
          </p:cNvGrpSpPr>
          <p:nvPr/>
        </p:nvGrpSpPr>
        <p:grpSpPr bwMode="auto">
          <a:xfrm>
            <a:off x="2686259" y="2087441"/>
            <a:ext cx="5943600" cy="3267075"/>
            <a:chOff x="1657350" y="2590800"/>
            <a:chExt cx="5943600" cy="3267075"/>
          </a:xfrm>
        </p:grpSpPr>
        <p:pic>
          <p:nvPicPr>
            <p:cNvPr id="501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2590800"/>
              <a:ext cx="581025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TextBox 11"/>
            <p:cNvSpPr txBox="1">
              <a:spLocks noChangeArrowheads="1"/>
            </p:cNvSpPr>
            <p:nvPr/>
          </p:nvSpPr>
          <p:spPr bwMode="auto">
            <a:xfrm>
              <a:off x="6153150" y="2619375"/>
              <a:ext cx="14478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200">
                  <a:ea typeface="宋体" panose="02010600030101010101" pitchFamily="2" charset="-122"/>
                </a:rPr>
                <a:t>Sats needed for global coverage</a:t>
              </a:r>
            </a:p>
          </p:txBody>
        </p:sp>
      </p:grpSp>
      <p:sp>
        <p:nvSpPr>
          <p:cNvPr id="2" name="标题 1">
            <a:extLst>
              <a:ext uri="{FF2B5EF4-FFF2-40B4-BE49-F238E27FC236}">
                <a16:creationId xmlns:a16="http://schemas.microsoft.com/office/drawing/2014/main" id="{B156FEC2-C846-4843-BDFF-B6CE35BEB50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Kinds of Satellites</a:t>
            </a:r>
            <a:endParaRPr lang="zh-CN" altLang="en-US" dirty="0"/>
          </a:p>
        </p:txBody>
      </p:sp>
      <p:sp>
        <p:nvSpPr>
          <p:cNvPr id="4" name="文本框 3">
            <a:extLst>
              <a:ext uri="{FF2B5EF4-FFF2-40B4-BE49-F238E27FC236}">
                <a16:creationId xmlns:a16="http://schemas.microsoft.com/office/drawing/2014/main" id="{C32E2B7E-AD97-4060-9439-5A839D2AB0E6}"/>
              </a:ext>
            </a:extLst>
          </p:cNvPr>
          <p:cNvSpPr txBox="1"/>
          <p:nvPr/>
        </p:nvSpPr>
        <p:spPr>
          <a:xfrm>
            <a:off x="1014296" y="5512250"/>
            <a:ext cx="9417963" cy="369332"/>
          </a:xfrm>
          <a:prstGeom prst="rect">
            <a:avLst/>
          </a:prstGeom>
          <a:noFill/>
        </p:spPr>
        <p:txBody>
          <a:bodyPr wrap="none" rtlCol="0">
            <a:spAutoFit/>
          </a:bodyPr>
          <a:lstStyle/>
          <a:p>
            <a:r>
              <a:rPr lang="zh-CN" altLang="en-US" dirty="0"/>
              <a:t>通信卫星和它们的一些特性：离地球的高度、往返的时延、为覆盖整个地球所需要的卫星数</a:t>
            </a:r>
          </a:p>
        </p:txBody>
      </p:sp>
    </p:spTree>
    <p:extLst>
      <p:ext uri="{BB962C8B-B14F-4D97-AF65-F5344CB8AC3E}">
        <p14:creationId xmlns:p14="http://schemas.microsoft.com/office/powerpoint/2010/main" val="24623883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标题 1">
            <a:extLst>
              <a:ext uri="{FF2B5EF4-FFF2-40B4-BE49-F238E27FC236}">
                <a16:creationId xmlns:a16="http://schemas.microsoft.com/office/drawing/2014/main" id="{F111CCB0-BA2F-42CE-929B-E5844711420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Communication Satellites</a:t>
            </a:r>
            <a:endParaRPr lang="zh-CN" altLang="en-US" dirty="0"/>
          </a:p>
        </p:txBody>
      </p:sp>
      <p:sp>
        <p:nvSpPr>
          <p:cNvPr id="5" name="文本框 4">
            <a:extLst>
              <a:ext uri="{FF2B5EF4-FFF2-40B4-BE49-F238E27FC236}">
                <a16:creationId xmlns:a16="http://schemas.microsoft.com/office/drawing/2014/main" id="{6314A98E-531A-43DE-9E2F-57921C53B66B}"/>
              </a:ext>
            </a:extLst>
          </p:cNvPr>
          <p:cNvSpPr txBox="1"/>
          <p:nvPr/>
        </p:nvSpPr>
        <p:spPr>
          <a:xfrm>
            <a:off x="1098508" y="1736747"/>
            <a:ext cx="7789312" cy="2633863"/>
          </a:xfrm>
          <a:prstGeom prst="rect">
            <a:avLst/>
          </a:prstGeom>
          <a:noFill/>
        </p:spPr>
        <p:txBody>
          <a:bodyPr wrap="none" rtlCol="0">
            <a:spAutoFit/>
          </a:bodyPr>
          <a:lstStyle/>
          <a:p>
            <a:pPr marL="457200" indent="-457200">
              <a:lnSpc>
                <a:spcPct val="12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卫星微波的特点：</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20000"/>
              </a:lnSpc>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rPr>
              <a:t>通信覆盖面广，距离远；</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20000"/>
              </a:lnSpc>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rPr>
              <a:t>广播型信道，易于实现多地传输；</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20000"/>
              </a:lnSpc>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rPr>
              <a:t>成本高，卫星寿命</a:t>
            </a:r>
            <a:r>
              <a:rPr lang="en-US" altLang="zh-CN" sz="2800" b="1" dirty="0">
                <a:latin typeface="微软雅黑" panose="020B0503020204020204" pitchFamily="34" charset="-122"/>
                <a:ea typeface="微软雅黑" panose="020B0503020204020204" pitchFamily="34" charset="-122"/>
              </a:rPr>
              <a:t>8~10</a:t>
            </a:r>
            <a:r>
              <a:rPr lang="zh-CN" altLang="en-US" sz="2800" b="1" dirty="0">
                <a:latin typeface="微软雅黑" panose="020B0503020204020204" pitchFamily="34" charset="-122"/>
                <a:ea typeface="微软雅黑" panose="020B0503020204020204" pitchFamily="34" charset="-122"/>
              </a:rPr>
              <a:t>年，少则</a:t>
            </a:r>
            <a:r>
              <a:rPr lang="en-US" altLang="zh-CN" sz="2800" b="1" dirty="0">
                <a:latin typeface="微软雅黑" panose="020B0503020204020204" pitchFamily="34" charset="-122"/>
                <a:ea typeface="微软雅黑" panose="020B0503020204020204" pitchFamily="34" charset="-122"/>
              </a:rPr>
              <a:t>6~7</a:t>
            </a:r>
            <a:r>
              <a:rPr lang="zh-CN" altLang="en-US" sz="2800" b="1" dirty="0">
                <a:latin typeface="微软雅黑" panose="020B0503020204020204" pitchFamily="34" charset="-122"/>
                <a:ea typeface="微软雅黑" panose="020B0503020204020204" pitchFamily="34" charset="-122"/>
              </a:rPr>
              <a:t>年；</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20000"/>
              </a:lnSpc>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rPr>
              <a:t>传输时延大（约</a:t>
            </a:r>
            <a:r>
              <a:rPr lang="en-US" altLang="zh-CN" sz="2800" b="1" dirty="0">
                <a:latin typeface="微软雅黑" panose="020B0503020204020204" pitchFamily="34" charset="-122"/>
                <a:ea typeface="微软雅黑" panose="020B0503020204020204" pitchFamily="34" charset="-122"/>
              </a:rPr>
              <a:t>540ms</a:t>
            </a:r>
            <a:r>
              <a:rPr lang="zh-CN" altLang="en-US" sz="2800" b="1" dirty="0">
                <a:latin typeface="微软雅黑" panose="020B0503020204020204" pitchFamily="34" charset="-122"/>
                <a:ea typeface="微软雅黑" panose="020B0503020204020204" pitchFamily="34" charset="-122"/>
              </a:rPr>
              <a:t>往返）</a:t>
            </a:r>
          </a:p>
        </p:txBody>
      </p:sp>
    </p:spTree>
    <p:extLst>
      <p:ext uri="{BB962C8B-B14F-4D97-AF65-F5344CB8AC3E}">
        <p14:creationId xmlns:p14="http://schemas.microsoft.com/office/powerpoint/2010/main" val="426226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3252" name="Rectangle 3"/>
          <p:cNvSpPr>
            <a:spLocks noGrp="1" noChangeArrowheads="1"/>
          </p:cNvSpPr>
          <p:nvPr>
            <p:ph idx="1"/>
          </p:nvPr>
        </p:nvSpPr>
        <p:spPr>
          <a:xfrm>
            <a:off x="512043" y="1383981"/>
            <a:ext cx="11476097" cy="3892869"/>
          </a:xfrm>
        </p:spPr>
        <p:txBody>
          <a:bodyPr>
            <a:normAutofit lnSpcReduction="10000"/>
          </a:bodyPr>
          <a:lstStyle/>
          <a:p>
            <a:pPr marL="457200" indent="-4572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1945</a:t>
            </a:r>
            <a:r>
              <a:rPr lang="zh-CN" altLang="en-US" sz="2400" dirty="0">
                <a:latin typeface="微软雅黑" panose="020B0503020204020204" pitchFamily="34" charset="-122"/>
                <a:ea typeface="微软雅黑" panose="020B0503020204020204" pitchFamily="34" charset="-122"/>
              </a:rPr>
              <a:t>年 </a:t>
            </a:r>
            <a:r>
              <a:rPr lang="en-US" altLang="zh-CN" sz="2400" dirty="0">
                <a:latin typeface="微软雅黑" panose="020B0503020204020204" pitchFamily="34" charset="-122"/>
                <a:ea typeface="微软雅黑" panose="020B0503020204020204" pitchFamily="34" charset="-122"/>
              </a:rPr>
              <a:t>Arthur C. Clarke</a:t>
            </a:r>
            <a:r>
              <a:rPr lang="zh-CN" altLang="en-US" sz="2400" dirty="0">
                <a:latin typeface="微软雅黑" panose="020B0503020204020204" pitchFamily="34" charset="-122"/>
                <a:ea typeface="微软雅黑" panose="020B0503020204020204" pitchFamily="34" charset="-122"/>
              </a:rPr>
              <a:t>：地球同步卫星（结论：</a:t>
            </a:r>
            <a:r>
              <a:rPr lang="en-US" altLang="zh-CN" sz="2400" dirty="0">
                <a:latin typeface="微软雅黑" panose="020B0503020204020204" pitchFamily="34" charset="-122"/>
                <a:ea typeface="微软雅黑" panose="020B0503020204020204" pitchFamily="34" charset="-122"/>
              </a:rPr>
              <a:t>impractical</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1962</a:t>
            </a:r>
            <a:r>
              <a:rPr lang="zh-CN" altLang="en-US" sz="2400" dirty="0">
                <a:latin typeface="微软雅黑" panose="020B0503020204020204" pitchFamily="34" charset="-122"/>
                <a:ea typeface="微软雅黑" panose="020B0503020204020204" pitchFamily="34" charset="-122"/>
              </a:rPr>
              <a:t>年 </a:t>
            </a:r>
            <a:r>
              <a:rPr lang="en-US" altLang="zh-CN" sz="2400" dirty="0">
                <a:latin typeface="微软雅黑" panose="020B0503020204020204" pitchFamily="34" charset="-122"/>
                <a:ea typeface="微软雅黑" panose="020B0503020204020204" pitchFamily="34" charset="-122"/>
              </a:rPr>
              <a:t>Telstar</a:t>
            </a:r>
            <a:r>
              <a:rPr lang="zh-CN" altLang="en-US" sz="2400" dirty="0">
                <a:latin typeface="微软雅黑" panose="020B0503020204020204" pitchFamily="34" charset="-122"/>
                <a:ea typeface="微软雅黑" panose="020B0503020204020204" pitchFamily="34" charset="-122"/>
              </a:rPr>
              <a:t>：第一颗人造通信卫星；</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GEO</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Geostationary Earth Orbit (satellites) </a:t>
            </a:r>
            <a:r>
              <a:rPr lang="zh-CN" altLang="en-US" sz="2400" dirty="0">
                <a:latin typeface="微软雅黑" panose="020B0503020204020204" pitchFamily="34" charset="-122"/>
                <a:ea typeface="微软雅黑" panose="020B0503020204020204" pitchFamily="34" charset="-122"/>
              </a:rPr>
              <a:t>地球同步轨道卫星</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为了避免干扰：卫星间距不能小于</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度，最多</a:t>
            </a:r>
            <a:r>
              <a:rPr lang="en-US" altLang="zh-CN" sz="2400" dirty="0">
                <a:latin typeface="微软雅黑" panose="020B0503020204020204" pitchFamily="34" charset="-122"/>
                <a:ea typeface="微软雅黑" panose="020B0503020204020204" pitchFamily="34" charset="-122"/>
              </a:rPr>
              <a:t>180</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satellites</a:t>
            </a:r>
            <a:r>
              <a:rPr lang="zh-CN" altLang="en-US" sz="2400" dirty="0">
                <a:latin typeface="微软雅黑" panose="020B0503020204020204" pitchFamily="34" charset="-122"/>
                <a:ea typeface="微软雅黑" panose="020B0503020204020204" pitchFamily="34" charset="-122"/>
              </a:rPr>
              <a:t>（在赤道平面）</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为了防止在空中出现混乱：由</a:t>
            </a:r>
            <a:r>
              <a:rPr lang="en-US" altLang="zh-CN" sz="2400" dirty="0">
                <a:latin typeface="微软雅黑" panose="020B0503020204020204" pitchFamily="34" charset="-122"/>
                <a:ea typeface="微软雅黑" panose="020B0503020204020204" pitchFamily="34" charset="-122"/>
              </a:rPr>
              <a:t>ITU</a:t>
            </a:r>
            <a:r>
              <a:rPr lang="zh-CN" altLang="en-US" sz="2400" dirty="0">
                <a:latin typeface="微软雅黑" panose="020B0503020204020204" pitchFamily="34" charset="-122"/>
                <a:ea typeface="微软雅黑" panose="020B0503020204020204" pitchFamily="34" charset="-122"/>
              </a:rPr>
              <a:t>（国际电信联盟）分配轨道槽</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为了避免下行链路的干扰： 下行链路频率由</a:t>
            </a:r>
            <a:r>
              <a:rPr lang="en-US" altLang="zh-CN" sz="2400" dirty="0">
                <a:latin typeface="微软雅黑" panose="020B0503020204020204" pitchFamily="34" charset="-122"/>
                <a:ea typeface="微软雅黑" panose="020B0503020204020204" pitchFamily="34" charset="-122"/>
              </a:rPr>
              <a:t>ITU</a:t>
            </a:r>
            <a:r>
              <a:rPr lang="zh-CN" altLang="en-US" sz="2400" dirty="0">
                <a:latin typeface="微软雅黑" panose="020B0503020204020204" pitchFamily="34" charset="-122"/>
                <a:ea typeface="微软雅黑" panose="020B0503020204020204" pitchFamily="34" charset="-122"/>
              </a:rPr>
              <a:t>来分配。</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4DECA1F0-C467-4298-886C-33D73B072654}"/>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Geostationary Satellites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地球同步卫星</a:t>
            </a:r>
            <a:endParaRPr lang="zh-CN" altLang="en-US" dirty="0"/>
          </a:p>
        </p:txBody>
      </p:sp>
    </p:spTree>
    <p:extLst>
      <p:ext uri="{BB962C8B-B14F-4D97-AF65-F5344CB8AC3E}">
        <p14:creationId xmlns:p14="http://schemas.microsoft.com/office/powerpoint/2010/main" val="2978429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grpSp>
        <p:nvGrpSpPr>
          <p:cNvPr id="52229" name="Group 1"/>
          <p:cNvGrpSpPr>
            <a:grpSpLocks/>
          </p:cNvGrpSpPr>
          <p:nvPr/>
        </p:nvGrpSpPr>
        <p:grpSpPr bwMode="auto">
          <a:xfrm>
            <a:off x="1066212" y="1500666"/>
            <a:ext cx="8342313" cy="1898650"/>
            <a:chOff x="232541" y="2590800"/>
            <a:chExt cx="8341123" cy="1899402"/>
          </a:xfrm>
        </p:grpSpPr>
        <p:pic>
          <p:nvPicPr>
            <p:cNvPr id="522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41" y="2590800"/>
              <a:ext cx="8341123" cy="189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Rectangle 17"/>
            <p:cNvSpPr>
              <a:spLocks noChangeArrowheads="1"/>
            </p:cNvSpPr>
            <p:nvPr/>
          </p:nvSpPr>
          <p:spPr bwMode="auto">
            <a:xfrm>
              <a:off x="381000" y="2682240"/>
              <a:ext cx="8046720" cy="173736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zh-CN" sz="3200" b="1" i="1">
                <a:latin typeface="Baby Kruffy"/>
                <a:ea typeface="宋体" panose="02010600030101010101" pitchFamily="2" charset="-122"/>
              </a:endParaRPr>
            </a:p>
          </p:txBody>
        </p:sp>
      </p:grpSp>
      <p:sp>
        <p:nvSpPr>
          <p:cNvPr id="2" name="标题 1">
            <a:extLst>
              <a:ext uri="{FF2B5EF4-FFF2-40B4-BE49-F238E27FC236}">
                <a16:creationId xmlns:a16="http://schemas.microsoft.com/office/drawing/2014/main" id="{F111CCB0-BA2F-42CE-929B-E58447114200}"/>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Geostationary Satellites frequency bands</a:t>
            </a:r>
            <a:endParaRPr lang="zh-CN" altLang="en-US" dirty="0"/>
          </a:p>
        </p:txBody>
      </p:sp>
      <p:sp>
        <p:nvSpPr>
          <p:cNvPr id="3" name="文本框 2">
            <a:extLst>
              <a:ext uri="{FF2B5EF4-FFF2-40B4-BE49-F238E27FC236}">
                <a16:creationId xmlns:a16="http://schemas.microsoft.com/office/drawing/2014/main" id="{B8CE9A0D-1702-4063-AE25-28896D457996}"/>
              </a:ext>
            </a:extLst>
          </p:cNvPr>
          <p:cNvSpPr txBox="1"/>
          <p:nvPr/>
        </p:nvSpPr>
        <p:spPr>
          <a:xfrm>
            <a:off x="4460740" y="1046915"/>
            <a:ext cx="1800493" cy="369332"/>
          </a:xfrm>
          <a:prstGeom prst="rect">
            <a:avLst/>
          </a:prstGeom>
          <a:noFill/>
        </p:spPr>
        <p:txBody>
          <a:bodyPr wrap="square">
            <a:spAutoFit/>
          </a:bodyPr>
          <a:lstStyle>
            <a:defPPr>
              <a:defRPr lang="zh-CN"/>
            </a:defPPr>
            <a:lvl1pPr algn="ctr">
              <a:defRPr b="1" i="0">
                <a:effectLst/>
                <a:latin typeface="微软雅黑" panose="020B0503020204020204" pitchFamily="34" charset="-122"/>
                <a:ea typeface="微软雅黑" panose="020B0503020204020204" pitchFamily="34" charset="-122"/>
              </a:defRPr>
            </a:lvl1pPr>
          </a:lstStyle>
          <a:p>
            <a:r>
              <a:rPr lang="zh-CN" altLang="en-US" dirty="0"/>
              <a:t>基本的卫星频段</a:t>
            </a:r>
          </a:p>
        </p:txBody>
      </p:sp>
      <p:pic>
        <p:nvPicPr>
          <p:cNvPr id="4" name="图片 3">
            <a:extLst>
              <a:ext uri="{FF2B5EF4-FFF2-40B4-BE49-F238E27FC236}">
                <a16:creationId xmlns:a16="http://schemas.microsoft.com/office/drawing/2014/main" id="{B0B888BE-853C-4ABD-9ED5-D86189281428}"/>
              </a:ext>
            </a:extLst>
          </p:cNvPr>
          <p:cNvPicPr>
            <a:picLocks noChangeAspect="1"/>
          </p:cNvPicPr>
          <p:nvPr/>
        </p:nvPicPr>
        <p:blipFill>
          <a:blip r:embed="rId4"/>
          <a:stretch>
            <a:fillRect/>
          </a:stretch>
        </p:blipFill>
        <p:spPr>
          <a:xfrm>
            <a:off x="9242464" y="1571607"/>
            <a:ext cx="2232754" cy="1736672"/>
          </a:xfrm>
          <a:prstGeom prst="rect">
            <a:avLst/>
          </a:prstGeom>
        </p:spPr>
      </p:pic>
      <p:graphicFrame>
        <p:nvGraphicFramePr>
          <p:cNvPr id="6" name="表格 5">
            <a:extLst>
              <a:ext uri="{FF2B5EF4-FFF2-40B4-BE49-F238E27FC236}">
                <a16:creationId xmlns:a16="http://schemas.microsoft.com/office/drawing/2014/main" id="{69A2E52D-B1D6-41DA-9D8D-3B47DC1C9B56}"/>
              </a:ext>
            </a:extLst>
          </p:cNvPr>
          <p:cNvGraphicFramePr>
            <a:graphicFrameLocks noGrp="1"/>
          </p:cNvGraphicFramePr>
          <p:nvPr>
            <p:extLst>
              <p:ext uri="{D42A27DB-BD31-4B8C-83A1-F6EECF244321}">
                <p14:modId xmlns:p14="http://schemas.microsoft.com/office/powerpoint/2010/main" val="3133865378"/>
              </p:ext>
            </p:extLst>
          </p:nvPr>
        </p:nvGraphicFramePr>
        <p:xfrm>
          <a:off x="1214692" y="4248321"/>
          <a:ext cx="7940667" cy="1733678"/>
        </p:xfrm>
        <a:graphic>
          <a:graphicData uri="http://schemas.openxmlformats.org/drawingml/2006/table">
            <a:tbl>
              <a:tblPr>
                <a:tableStyleId>{BDBED569-4797-4DF1-A0F4-6AAB3CD982D8}</a:tableStyleId>
              </a:tblPr>
              <a:tblGrid>
                <a:gridCol w="1322150">
                  <a:extLst>
                    <a:ext uri="{9D8B030D-6E8A-4147-A177-3AD203B41FA5}">
                      <a16:colId xmlns:a16="http://schemas.microsoft.com/office/drawing/2014/main" val="2848716408"/>
                    </a:ext>
                  </a:extLst>
                </a:gridCol>
                <a:gridCol w="1757821">
                  <a:extLst>
                    <a:ext uri="{9D8B030D-6E8A-4147-A177-3AD203B41FA5}">
                      <a16:colId xmlns:a16="http://schemas.microsoft.com/office/drawing/2014/main" val="477497736"/>
                    </a:ext>
                  </a:extLst>
                </a:gridCol>
                <a:gridCol w="2430348">
                  <a:extLst>
                    <a:ext uri="{9D8B030D-6E8A-4147-A177-3AD203B41FA5}">
                      <a16:colId xmlns:a16="http://schemas.microsoft.com/office/drawing/2014/main" val="417699961"/>
                    </a:ext>
                  </a:extLst>
                </a:gridCol>
                <a:gridCol w="2430348">
                  <a:extLst>
                    <a:ext uri="{9D8B030D-6E8A-4147-A177-3AD203B41FA5}">
                      <a16:colId xmlns:a16="http://schemas.microsoft.com/office/drawing/2014/main" val="3778994964"/>
                    </a:ext>
                  </a:extLst>
                </a:gridCol>
              </a:tblGrid>
              <a:tr h="212834">
                <a:tc>
                  <a:txBody>
                    <a:bodyPr/>
                    <a:lstStyle/>
                    <a:p>
                      <a:r>
                        <a:rPr lang="zh-CN" altLang="en-US" sz="1600" b="1">
                          <a:effectLst/>
                          <a:latin typeface="微软雅黑" panose="020B0503020204020204" pitchFamily="34" charset="-122"/>
                          <a:ea typeface="微软雅黑" panose="020B0503020204020204" pitchFamily="34" charset="-122"/>
                        </a:rPr>
                        <a:t>波段名称</a:t>
                      </a:r>
                    </a:p>
                  </a:txBody>
                  <a:tcPr marL="0" marR="0" marT="0" marB="0" anchor="ctr"/>
                </a:tc>
                <a:tc>
                  <a:txBody>
                    <a:bodyPr/>
                    <a:lstStyle/>
                    <a:p>
                      <a:r>
                        <a:rPr lang="zh-CN" altLang="en-US" sz="1600" b="1">
                          <a:effectLst/>
                          <a:latin typeface="微软雅黑" panose="020B0503020204020204" pitchFamily="34" charset="-122"/>
                          <a:ea typeface="微软雅黑" panose="020B0503020204020204" pitchFamily="34" charset="-122"/>
                        </a:rPr>
                        <a:t>波长范围</a:t>
                      </a:r>
                    </a:p>
                  </a:txBody>
                  <a:tcPr marL="0" marR="0" marT="0" marB="0" anchor="ctr"/>
                </a:tc>
                <a:tc>
                  <a:txBody>
                    <a:bodyPr/>
                    <a:lstStyle/>
                    <a:p>
                      <a:r>
                        <a:rPr lang="zh-CN" altLang="en-US" sz="1600" b="1" dirty="0">
                          <a:effectLst/>
                          <a:latin typeface="微软雅黑" panose="020B0503020204020204" pitchFamily="34" charset="-122"/>
                          <a:ea typeface="微软雅黑" panose="020B0503020204020204" pitchFamily="34" charset="-122"/>
                        </a:rPr>
                        <a:t>频率范围</a:t>
                      </a:r>
                    </a:p>
                  </a:txBody>
                  <a:tcPr marL="0" marR="0" marT="0" marB="0" anchor="ctr"/>
                </a:tc>
                <a:tc>
                  <a:txBody>
                    <a:bodyPr/>
                    <a:lstStyle/>
                    <a:p>
                      <a:r>
                        <a:rPr lang="en-US" altLang="zh-CN" sz="1600" b="1" dirty="0">
                          <a:effectLst/>
                          <a:latin typeface="微软雅黑" panose="020B0503020204020204" pitchFamily="34" charset="-122"/>
                          <a:ea typeface="微软雅黑" panose="020B0503020204020204" pitchFamily="34" charset="-122"/>
                        </a:rPr>
                        <a:t>Band</a:t>
                      </a:r>
                      <a:endParaRPr lang="zh-CN" altLang="en-US" sz="1600" b="1"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2713759170"/>
                  </a:ext>
                </a:extLst>
              </a:tr>
              <a:tr h="319251">
                <a:tc>
                  <a:txBody>
                    <a:bodyPr/>
                    <a:lstStyle/>
                    <a:p>
                      <a:r>
                        <a:rPr lang="zh-CN" altLang="en-US" sz="1600">
                          <a:effectLst/>
                          <a:latin typeface="微软雅黑" panose="020B0503020204020204" pitchFamily="34" charset="-122"/>
                          <a:ea typeface="微软雅黑" panose="020B0503020204020204" pitchFamily="34" charset="-122"/>
                        </a:rPr>
                        <a:t>分米波</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1m - 10cm</a:t>
                      </a:r>
                    </a:p>
                  </a:txBody>
                  <a:tcPr marL="0" marR="0" marT="0" marB="0" anchor="ctr"/>
                </a:tc>
                <a:tc>
                  <a:txBody>
                    <a:bodyPr/>
                    <a:lstStyle/>
                    <a:p>
                      <a:r>
                        <a:rPr lang="en-US" sz="1600" dirty="0">
                          <a:effectLst/>
                          <a:latin typeface="微软雅黑" panose="020B0503020204020204" pitchFamily="34" charset="-122"/>
                          <a:ea typeface="微软雅黑" panose="020B0503020204020204" pitchFamily="34" charset="-122"/>
                        </a:rPr>
                        <a:t>300MHz - 3GHz</a:t>
                      </a:r>
                    </a:p>
                  </a:txBody>
                  <a:tcPr marL="0" marR="0" marT="0" marB="0" anchor="ctr"/>
                </a:tc>
                <a:tc>
                  <a:txBody>
                    <a:bodyPr/>
                    <a:lstStyle/>
                    <a:p>
                      <a:r>
                        <a:rPr lang="zh-CN" altLang="en-US" sz="1600" dirty="0">
                          <a:effectLst/>
                          <a:latin typeface="微软雅黑" panose="020B0503020204020204" pitchFamily="34" charset="-122"/>
                          <a:ea typeface="微软雅黑" panose="020B0503020204020204" pitchFamily="34" charset="-122"/>
                        </a:rPr>
                        <a:t>特高频</a:t>
                      </a:r>
                      <a:r>
                        <a:rPr lang="en-US" altLang="zh-CN" sz="1600" dirty="0">
                          <a:effectLst/>
                          <a:latin typeface="微软雅黑" panose="020B0503020204020204" pitchFamily="34" charset="-122"/>
                          <a:ea typeface="微软雅黑" panose="020B0503020204020204" pitchFamily="34" charset="-122"/>
                        </a:rPr>
                        <a:t>UHF</a:t>
                      </a:r>
                      <a:endParaRPr lang="en-US" sz="16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3273415442"/>
                  </a:ext>
                </a:extLst>
              </a:tr>
              <a:tr h="319251">
                <a:tc>
                  <a:txBody>
                    <a:bodyPr/>
                    <a:lstStyle/>
                    <a:p>
                      <a:r>
                        <a:rPr lang="zh-CN" altLang="en-US" sz="1600">
                          <a:effectLst/>
                          <a:latin typeface="微软雅黑" panose="020B0503020204020204" pitchFamily="34" charset="-122"/>
                          <a:ea typeface="微软雅黑" panose="020B0503020204020204" pitchFamily="34" charset="-122"/>
                        </a:rPr>
                        <a:t>厘米波</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10cm - 1cm</a:t>
                      </a:r>
                    </a:p>
                  </a:txBody>
                  <a:tcPr marL="0" marR="0" marT="0" marB="0" anchor="ctr"/>
                </a:tc>
                <a:tc>
                  <a:txBody>
                    <a:bodyPr/>
                    <a:lstStyle/>
                    <a:p>
                      <a:r>
                        <a:rPr lang="en-US" sz="1600" dirty="0">
                          <a:effectLst/>
                          <a:latin typeface="微软雅黑" panose="020B0503020204020204" pitchFamily="34" charset="-122"/>
                          <a:ea typeface="微软雅黑" panose="020B0503020204020204" pitchFamily="34" charset="-122"/>
                        </a:rPr>
                        <a:t>3GHz - 30GHz</a:t>
                      </a:r>
                    </a:p>
                  </a:txBody>
                  <a:tcPr marL="0" marR="0" marT="0" marB="0" anchor="ctr"/>
                </a:tc>
                <a:tc>
                  <a:txBody>
                    <a:bodyPr/>
                    <a:lstStyle/>
                    <a:p>
                      <a:r>
                        <a:rPr lang="zh-CN" altLang="en-US" sz="1600" dirty="0">
                          <a:effectLst/>
                          <a:latin typeface="微软雅黑" panose="020B0503020204020204" pitchFamily="34" charset="-122"/>
                          <a:ea typeface="微软雅黑" panose="020B0503020204020204" pitchFamily="34" charset="-122"/>
                        </a:rPr>
                        <a:t>超高频</a:t>
                      </a:r>
                      <a:r>
                        <a:rPr lang="en-US" altLang="zh-CN" sz="1600" dirty="0">
                          <a:effectLst/>
                          <a:latin typeface="微软雅黑" panose="020B0503020204020204" pitchFamily="34" charset="-122"/>
                          <a:ea typeface="微软雅黑" panose="020B0503020204020204" pitchFamily="34" charset="-122"/>
                        </a:rPr>
                        <a:t>SHF</a:t>
                      </a:r>
                      <a:endParaRPr lang="en-US" sz="16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1405346655"/>
                  </a:ext>
                </a:extLst>
              </a:tr>
              <a:tr h="425668">
                <a:tc>
                  <a:txBody>
                    <a:bodyPr/>
                    <a:lstStyle/>
                    <a:p>
                      <a:r>
                        <a:rPr lang="zh-CN" altLang="en-US" sz="1600">
                          <a:effectLst/>
                          <a:latin typeface="微软雅黑" panose="020B0503020204020204" pitchFamily="34" charset="-122"/>
                          <a:ea typeface="微软雅黑" panose="020B0503020204020204" pitchFamily="34" charset="-122"/>
                        </a:rPr>
                        <a:t>毫米波</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1cm - 1mm</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30GHz - 300GHz</a:t>
                      </a:r>
                    </a:p>
                  </a:txBody>
                  <a:tcPr marL="0" marR="0" marT="0" marB="0" anchor="ctr"/>
                </a:tc>
                <a:tc>
                  <a:txBody>
                    <a:bodyPr/>
                    <a:lstStyle/>
                    <a:p>
                      <a:r>
                        <a:rPr lang="zh-CN" altLang="en-US" sz="1600" dirty="0">
                          <a:effectLst/>
                          <a:latin typeface="微软雅黑" panose="020B0503020204020204" pitchFamily="34" charset="-122"/>
                          <a:ea typeface="微软雅黑" panose="020B0503020204020204" pitchFamily="34" charset="-122"/>
                        </a:rPr>
                        <a:t>极高频</a:t>
                      </a:r>
                      <a:r>
                        <a:rPr lang="en-US" altLang="zh-CN" sz="1600" dirty="0">
                          <a:effectLst/>
                          <a:latin typeface="微软雅黑" panose="020B0503020204020204" pitchFamily="34" charset="-122"/>
                          <a:ea typeface="微软雅黑" panose="020B0503020204020204" pitchFamily="34" charset="-122"/>
                        </a:rPr>
                        <a:t>EHF</a:t>
                      </a:r>
                      <a:endParaRPr lang="en-US" sz="16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1172797952"/>
                  </a:ext>
                </a:extLst>
              </a:tr>
              <a:tr h="425668">
                <a:tc>
                  <a:txBody>
                    <a:bodyPr/>
                    <a:lstStyle/>
                    <a:p>
                      <a:r>
                        <a:rPr lang="zh-CN" altLang="en-US" sz="1600">
                          <a:effectLst/>
                          <a:latin typeface="微软雅黑" panose="020B0503020204020204" pitchFamily="34" charset="-122"/>
                          <a:ea typeface="微软雅黑" panose="020B0503020204020204" pitchFamily="34" charset="-122"/>
                        </a:rPr>
                        <a:t>亚毫米波</a:t>
                      </a:r>
                    </a:p>
                  </a:txBody>
                  <a:tcPr marL="0" marR="0" marT="0" marB="0" anchor="ctr"/>
                </a:tc>
                <a:tc>
                  <a:txBody>
                    <a:bodyPr/>
                    <a:lstStyle/>
                    <a:p>
                      <a:r>
                        <a:rPr lang="en-US" sz="1600">
                          <a:effectLst/>
                          <a:latin typeface="微软雅黑" panose="020B0503020204020204" pitchFamily="34" charset="-122"/>
                          <a:ea typeface="微软雅黑" panose="020B0503020204020204" pitchFamily="34" charset="-122"/>
                        </a:rPr>
                        <a:t>1mm - 0.1mm</a:t>
                      </a:r>
                    </a:p>
                  </a:txBody>
                  <a:tcPr marL="0" marR="0" marT="0" marB="0" anchor="ctr"/>
                </a:tc>
                <a:tc>
                  <a:txBody>
                    <a:bodyPr/>
                    <a:lstStyle/>
                    <a:p>
                      <a:r>
                        <a:rPr lang="en-US" sz="1600" dirty="0">
                          <a:effectLst/>
                          <a:latin typeface="微软雅黑" panose="020B0503020204020204" pitchFamily="34" charset="-122"/>
                          <a:ea typeface="微软雅黑" panose="020B0503020204020204" pitchFamily="34" charset="-122"/>
                        </a:rPr>
                        <a:t>300GHz - 3000GHz</a:t>
                      </a:r>
                    </a:p>
                  </a:txBody>
                  <a:tcPr marL="0" marR="0" marT="0" marB="0" anchor="ctr"/>
                </a:tc>
                <a:tc>
                  <a:txBody>
                    <a:bodyPr/>
                    <a:lstStyle/>
                    <a:p>
                      <a:r>
                        <a:rPr lang="zh-CN" altLang="en-US" sz="1600" dirty="0">
                          <a:effectLst/>
                          <a:latin typeface="微软雅黑" panose="020B0503020204020204" pitchFamily="34" charset="-122"/>
                          <a:ea typeface="微软雅黑" panose="020B0503020204020204" pitchFamily="34" charset="-122"/>
                        </a:rPr>
                        <a:t>至高频</a:t>
                      </a:r>
                      <a:r>
                        <a:rPr lang="en-US" altLang="zh-CN" sz="1600" dirty="0">
                          <a:effectLst/>
                          <a:latin typeface="微软雅黑" panose="020B0503020204020204" pitchFamily="34" charset="-122"/>
                          <a:ea typeface="微软雅黑" panose="020B0503020204020204" pitchFamily="34" charset="-122"/>
                        </a:rPr>
                        <a:t>THF</a:t>
                      </a:r>
                      <a:endParaRPr lang="en-US" sz="16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2752370618"/>
                  </a:ext>
                </a:extLst>
              </a:tr>
            </a:tbl>
          </a:graphicData>
        </a:graphic>
      </p:graphicFrame>
      <p:sp>
        <p:nvSpPr>
          <p:cNvPr id="7" name="文本框 6">
            <a:extLst>
              <a:ext uri="{FF2B5EF4-FFF2-40B4-BE49-F238E27FC236}">
                <a16:creationId xmlns:a16="http://schemas.microsoft.com/office/drawing/2014/main" id="{43FD3DAD-6B01-4570-B107-3585CEF4762F}"/>
              </a:ext>
            </a:extLst>
          </p:cNvPr>
          <p:cNvSpPr txBox="1"/>
          <p:nvPr/>
        </p:nvSpPr>
        <p:spPr>
          <a:xfrm>
            <a:off x="4106106" y="3764533"/>
            <a:ext cx="2419477" cy="369332"/>
          </a:xfrm>
          <a:prstGeom prst="rect">
            <a:avLst/>
          </a:prstGeom>
          <a:noFill/>
        </p:spPr>
        <p:txBody>
          <a:bodyPr wrap="square">
            <a:spAutoFit/>
          </a:bodyPr>
          <a:lstStyle/>
          <a:p>
            <a:pPr algn="ctr"/>
            <a:r>
              <a:rPr lang="zh-CN" altLang="en-US" b="1" i="0" dirty="0">
                <a:effectLst/>
                <a:latin typeface="微软雅黑" panose="020B0503020204020204" pitchFamily="34" charset="-122"/>
                <a:ea typeface="微软雅黑" panose="020B0503020204020204" pitchFamily="34" charset="-122"/>
              </a:rPr>
              <a:t>常用微波波段划分表</a:t>
            </a:r>
          </a:p>
        </p:txBody>
      </p:sp>
      <p:sp>
        <p:nvSpPr>
          <p:cNvPr id="8" name="文本框 7">
            <a:extLst>
              <a:ext uri="{FF2B5EF4-FFF2-40B4-BE49-F238E27FC236}">
                <a16:creationId xmlns:a16="http://schemas.microsoft.com/office/drawing/2014/main" id="{ADEC3F66-B703-4FFF-99B4-09B5C0548D7B}"/>
              </a:ext>
            </a:extLst>
          </p:cNvPr>
          <p:cNvSpPr txBox="1"/>
          <p:nvPr/>
        </p:nvSpPr>
        <p:spPr>
          <a:xfrm>
            <a:off x="9929524" y="4653495"/>
            <a:ext cx="1415772" cy="461665"/>
          </a:xfrm>
          <a:prstGeom prst="rect">
            <a:avLst/>
          </a:prstGeom>
          <a:noFill/>
        </p:spPr>
        <p:txBody>
          <a:bodyPr wrap="none" rtlCol="0">
            <a:spAutoFit/>
          </a:bodyPr>
          <a:lstStyle/>
          <a:p>
            <a:r>
              <a:rPr lang="zh-CN" altLang="en-US" sz="2400" b="1" dirty="0"/>
              <a:t>卫星微波</a:t>
            </a:r>
          </a:p>
        </p:txBody>
      </p:sp>
    </p:spTree>
    <p:extLst>
      <p:ext uri="{BB962C8B-B14F-4D97-AF65-F5344CB8AC3E}">
        <p14:creationId xmlns:p14="http://schemas.microsoft.com/office/powerpoint/2010/main" val="1318511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2"/>
          <p:cNvSpPr>
            <a:spLocks noGrp="1"/>
          </p:cNvSpPr>
          <p:nvPr>
            <p:ph idx="1"/>
          </p:nvPr>
        </p:nvSpPr>
        <p:spPr>
          <a:xfrm>
            <a:off x="863322" y="1169481"/>
            <a:ext cx="9730153" cy="4033890"/>
          </a:xfrm>
        </p:spPr>
        <p:txBody>
          <a:bodyPr>
            <a:normAutofit/>
          </a:bodyPr>
          <a:lstStyle/>
          <a:p>
            <a:pPr marL="342900" indent="-342900">
              <a:buFont typeface="Arial" pitchFamily="34" charset="0"/>
              <a:buChar char="•"/>
            </a:pPr>
            <a:r>
              <a:rPr lang="en-US" altLang="zh-CN" dirty="0">
                <a:latin typeface="Arial" panose="020B0604020202020204" pitchFamily="34" charset="0"/>
                <a:ea typeface="微软雅黑" panose="020B0503020204020204" pitchFamily="34" charset="-122"/>
              </a:rPr>
              <a:t>Analog data refers to information that is </a:t>
            </a:r>
            <a:r>
              <a:rPr lang="en-US" altLang="zh-CN" b="1" i="1" dirty="0">
                <a:solidFill>
                  <a:srgbClr val="0000FF"/>
                </a:solidFill>
                <a:latin typeface="Arial" panose="020B0604020202020204" pitchFamily="34" charset="0"/>
                <a:ea typeface="微软雅黑" panose="020B0503020204020204" pitchFamily="34" charset="-122"/>
              </a:rPr>
              <a:t>continuous</a:t>
            </a:r>
          </a:p>
          <a:p>
            <a:pPr marL="800100" lvl="1" indent="-342900"/>
            <a:r>
              <a:rPr lang="en-US" altLang="zh-CN" dirty="0">
                <a:latin typeface="Arial" panose="020B0604020202020204" pitchFamily="34" charset="0"/>
                <a:ea typeface="微软雅黑" panose="020B0503020204020204" pitchFamily="34" charset="-122"/>
              </a:rPr>
              <a:t>an analog clock that has hour, minute, and second hands gives information in a continuous form; </a:t>
            </a:r>
          </a:p>
          <a:p>
            <a:pPr marL="800100" lvl="1" indent="-342900"/>
            <a:r>
              <a:rPr lang="en-US" altLang="zh-CN" dirty="0">
                <a:latin typeface="Arial" panose="020B0604020202020204" pitchFamily="34" charset="0"/>
                <a:ea typeface="微软雅黑" panose="020B0503020204020204" pitchFamily="34" charset="-122"/>
              </a:rPr>
              <a:t>the movements of the hands are continuous.</a:t>
            </a:r>
          </a:p>
          <a:p>
            <a:pPr marL="342900" indent="-342900">
              <a:buFont typeface="Arial" pitchFamily="34" charset="0"/>
              <a:buChar char="•"/>
            </a:pPr>
            <a:endParaRPr lang="en-US" altLang="zh-CN" dirty="0">
              <a:latin typeface="Arial" panose="020B0604020202020204" pitchFamily="34" charset="0"/>
              <a:ea typeface="微软雅黑" panose="020B0503020204020204" pitchFamily="34" charset="-122"/>
            </a:endParaRPr>
          </a:p>
          <a:p>
            <a:pPr marL="342900" indent="-342900">
              <a:buFont typeface="Arial" pitchFamily="34" charset="0"/>
              <a:buChar char="•"/>
            </a:pPr>
            <a:r>
              <a:rPr lang="en-US" altLang="zh-CN" dirty="0">
                <a:latin typeface="Arial" panose="020B0604020202020204" pitchFamily="34" charset="0"/>
                <a:ea typeface="微软雅黑" panose="020B0503020204020204" pitchFamily="34" charset="-122"/>
              </a:rPr>
              <a:t>Digital data refers to information that has </a:t>
            </a:r>
            <a:r>
              <a:rPr lang="en-US" altLang="zh-CN" b="1" i="1" dirty="0">
                <a:solidFill>
                  <a:srgbClr val="0000FF"/>
                </a:solidFill>
                <a:latin typeface="Arial" panose="020B0604020202020204" pitchFamily="34" charset="0"/>
                <a:ea typeface="微软雅黑" panose="020B0503020204020204" pitchFamily="34" charset="-122"/>
              </a:rPr>
              <a:t>discrete</a:t>
            </a:r>
            <a:r>
              <a:rPr lang="en-US" altLang="zh-CN" dirty="0">
                <a:latin typeface="Arial" panose="020B0604020202020204" pitchFamily="34" charset="0"/>
                <a:ea typeface="微软雅黑" panose="020B0503020204020204" pitchFamily="34" charset="-122"/>
              </a:rPr>
              <a:t> states</a:t>
            </a:r>
          </a:p>
          <a:p>
            <a:pPr marL="800100" lvl="1" indent="-342900"/>
            <a:r>
              <a:rPr lang="en-US" altLang="zh-CN" dirty="0">
                <a:latin typeface="Arial" panose="020B0604020202020204" pitchFamily="34" charset="0"/>
                <a:ea typeface="微软雅黑" panose="020B0503020204020204" pitchFamily="34" charset="-122"/>
              </a:rPr>
              <a:t>a digital clock that reports the hours and the minutes will change suddenly from 8:05 to 8:06.</a:t>
            </a:r>
          </a:p>
          <a:p>
            <a:pPr marL="342900" indent="-342900"/>
            <a:endParaRPr lang="zh-CN" altLang="en-US" dirty="0">
              <a:latin typeface="Arial" panose="020B0604020202020204" pitchFamily="34" charset="0"/>
              <a:ea typeface="微软雅黑" panose="020B0503020204020204" pitchFamily="34" charset="-122"/>
            </a:endParaRPr>
          </a:p>
        </p:txBody>
      </p:sp>
      <p:sp>
        <p:nvSpPr>
          <p:cNvPr id="1024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2" name="矩形 1">
            <a:extLst>
              <a:ext uri="{FF2B5EF4-FFF2-40B4-BE49-F238E27FC236}">
                <a16:creationId xmlns:a16="http://schemas.microsoft.com/office/drawing/2014/main" id="{8503C31F-BDD1-4AF2-98F8-76093C08AC0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Type of Data</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1061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Footer Placeholder 5"/>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3252" name="Rectangle 3"/>
          <p:cNvSpPr>
            <a:spLocks noGrp="1" noChangeArrowheads="1"/>
          </p:cNvSpPr>
          <p:nvPr>
            <p:ph idx="1"/>
          </p:nvPr>
        </p:nvSpPr>
        <p:spPr>
          <a:xfrm>
            <a:off x="346553" y="989149"/>
            <a:ext cx="7860110" cy="5589734"/>
          </a:xfrm>
        </p:spPr>
        <p:txBody>
          <a:bodyPr>
            <a:normAutofit fontScale="85000" lnSpcReduction="10000"/>
          </a:bodyPr>
          <a:lstStyle/>
          <a:p>
            <a:pPr>
              <a:lnSpc>
                <a:spcPct val="120000"/>
              </a:lnSpc>
            </a:pPr>
            <a:r>
              <a:rPr lang="en-US" altLang="zh-CN" sz="2600" dirty="0">
                <a:latin typeface="微软雅黑" panose="020B0503020204020204" pitchFamily="34" charset="-122"/>
                <a:ea typeface="微软雅黑" panose="020B0503020204020204" pitchFamily="34" charset="-122"/>
              </a:rPr>
              <a:t>GEO satellites orbit 35,784 km above a fixed location</a:t>
            </a:r>
          </a:p>
          <a:p>
            <a:pPr marL="628650" lvl="2" indent="-285750">
              <a:lnSpc>
                <a:spcPct val="120000"/>
              </a:lnSpc>
            </a:pPr>
            <a:r>
              <a:rPr lang="zh-CN" altLang="en-US" dirty="0">
                <a:latin typeface="微软雅黑" panose="020B0503020204020204" pitchFamily="34" charset="-122"/>
                <a:ea typeface="微软雅黑" panose="020B0503020204020204" pitchFamily="34" charset="-122"/>
              </a:rPr>
              <a:t>通信卫星位于地球赤道上空</a:t>
            </a:r>
            <a:r>
              <a:rPr lang="en-US" altLang="zh-CN" dirty="0">
                <a:latin typeface="微软雅黑" panose="020B0503020204020204" pitchFamily="34" charset="-122"/>
                <a:ea typeface="微软雅黑" panose="020B0503020204020204" pitchFamily="34" charset="-122"/>
              </a:rPr>
              <a:t>35784</a:t>
            </a:r>
            <a:r>
              <a:rPr lang="zh-CN" altLang="en-US" dirty="0">
                <a:latin typeface="微软雅黑" panose="020B0503020204020204" pitchFamily="34" charset="-122"/>
                <a:ea typeface="微软雅黑" panose="020B0503020204020204" pitchFamily="34" charset="-122"/>
              </a:rPr>
              <a:t>公里处的对地静止的轨道上，</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小时转一周，故称为同步地球卫星，它实际上是一个悬空的微波中继站。</a:t>
            </a:r>
            <a:endParaRPr lang="en-US" altLang="zh-CN" dirty="0">
              <a:latin typeface="微软雅黑" panose="020B0503020204020204" pitchFamily="34" charset="-122"/>
              <a:ea typeface="微软雅黑" panose="020B0503020204020204" pitchFamily="34" charset="-122"/>
            </a:endParaRPr>
          </a:p>
          <a:p>
            <a:pPr marL="628650" lvl="2" indent="-285750">
              <a:lnSpc>
                <a:spcPct val="120000"/>
              </a:lnSpc>
            </a:pPr>
            <a:r>
              <a:rPr lang="en-US" altLang="zh-CN" dirty="0">
                <a:latin typeface="微软雅黑" panose="020B0503020204020204" pitchFamily="34" charset="-122"/>
                <a:ea typeface="微软雅黑" panose="020B0503020204020204" pitchFamily="34" charset="-122"/>
              </a:rPr>
              <a:t>VSAT (Very Small Aperture Terminals </a:t>
            </a:r>
            <a:r>
              <a:rPr lang="zh-CN" altLang="en-US" dirty="0">
                <a:latin typeface="微软雅黑" panose="020B0503020204020204" pitchFamily="34" charset="-122"/>
                <a:ea typeface="微软雅黑" panose="020B0503020204020204" pitchFamily="34" charset="-122"/>
              </a:rPr>
              <a:t>卫星通信地球站</a:t>
            </a:r>
            <a:r>
              <a:rPr lang="en-US" altLang="zh-CN" dirty="0">
                <a:latin typeface="微软雅黑" panose="020B0503020204020204" pitchFamily="34" charset="-122"/>
                <a:ea typeface="微软雅黑" panose="020B0503020204020204" pitchFamily="34" charset="-122"/>
              </a:rPr>
              <a:t>)</a:t>
            </a:r>
          </a:p>
          <a:p>
            <a:pPr marL="1085850" lvl="3" indent="-285750">
              <a:lnSpc>
                <a:spcPct val="120000"/>
              </a:lnSpc>
            </a:pPr>
            <a:r>
              <a:rPr lang="zh-CN" altLang="en-US" dirty="0">
                <a:latin typeface="微软雅黑" panose="020B0503020204020204" pitchFamily="34" charset="-122"/>
                <a:ea typeface="微软雅黑" panose="020B0503020204020204" pitchFamily="34" charset="-122"/>
              </a:rPr>
              <a:t>小型化、低成本，天线</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米或更小（对比：标准</a:t>
            </a:r>
            <a:r>
              <a:rPr lang="en-US" altLang="zh-CN" dirty="0">
                <a:latin typeface="微软雅黑" panose="020B0503020204020204" pitchFamily="34" charset="-122"/>
                <a:ea typeface="微软雅黑" panose="020B0503020204020204" pitchFamily="34" charset="-122"/>
              </a:rPr>
              <a:t>GEO</a:t>
            </a:r>
            <a:r>
              <a:rPr lang="zh-CN" altLang="en-US" dirty="0">
                <a:latin typeface="微软雅黑" panose="020B0503020204020204" pitchFamily="34" charset="-122"/>
                <a:ea typeface="微软雅黑" panose="020B0503020204020204" pitchFamily="34" charset="-122"/>
              </a:rPr>
              <a:t>天线</a:t>
            </a:r>
            <a:r>
              <a:rPr lang="en-US" altLang="zh-CN" dirty="0">
                <a:latin typeface="微软雅黑" panose="020B0503020204020204" pitchFamily="34" charset="-122"/>
                <a:ea typeface="微软雅黑" panose="020B0503020204020204" pitchFamily="34" charset="-122"/>
              </a:rPr>
              <a:t>10m</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1085850" lvl="3" indent="-285750">
              <a:lnSpc>
                <a:spcPct val="120000"/>
              </a:lnSpc>
            </a:pPr>
            <a:r>
              <a:rPr lang="zh-CN" altLang="en-US" dirty="0">
                <a:latin typeface="微软雅黑" panose="020B0503020204020204" pitchFamily="34" charset="-122"/>
                <a:ea typeface="微软雅黑" panose="020B0503020204020204" pitchFamily="34" charset="-122"/>
              </a:rPr>
              <a:t>上行</a:t>
            </a:r>
            <a:r>
              <a:rPr lang="en-US" altLang="zh-CN" dirty="0">
                <a:latin typeface="微软雅黑" panose="020B0503020204020204" pitchFamily="34" charset="-122"/>
                <a:ea typeface="微软雅黑" panose="020B0503020204020204" pitchFamily="34" charset="-122"/>
              </a:rPr>
              <a:t>1Mbps</a:t>
            </a:r>
            <a:r>
              <a:rPr lang="zh-CN" altLang="en-US" dirty="0">
                <a:latin typeface="微软雅黑" panose="020B0503020204020204" pitchFamily="34" charset="-122"/>
                <a:ea typeface="微软雅黑" panose="020B0503020204020204" pitchFamily="34" charset="-122"/>
              </a:rPr>
              <a:t>，下行最大</a:t>
            </a:r>
            <a:r>
              <a:rPr lang="en-US" altLang="zh-CN" dirty="0">
                <a:latin typeface="微软雅黑" panose="020B0503020204020204" pitchFamily="34" charset="-122"/>
                <a:ea typeface="微软雅黑" panose="020B0503020204020204" pitchFamily="34" charset="-122"/>
              </a:rPr>
              <a:t>several Mbps</a:t>
            </a:r>
          </a:p>
          <a:p>
            <a:pPr marL="1085850" lvl="3" indent="-285750">
              <a:lnSpc>
                <a:spcPct val="120000"/>
              </a:lnSpc>
            </a:pPr>
            <a:r>
              <a:rPr lang="zh-CN" altLang="en-US" dirty="0">
                <a:latin typeface="微软雅黑" panose="020B0503020204020204" pitchFamily="34" charset="-122"/>
                <a:ea typeface="微软雅黑" panose="020B0503020204020204" pitchFamily="34" charset="-122"/>
              </a:rPr>
              <a:t>由于微型基站功率较小</a:t>
            </a:r>
            <a:r>
              <a:rPr lang="en-US" altLang="zh-CN" dirty="0">
                <a:latin typeface="微软雅黑" panose="020B0503020204020204" pitchFamily="34" charset="-122"/>
                <a:ea typeface="微软雅黑" panose="020B0503020204020204" pitchFamily="34" charset="-122"/>
              </a:rPr>
              <a:t>(1 watt of power)</a:t>
            </a:r>
            <a:r>
              <a:rPr lang="zh-CN" altLang="en-US" dirty="0">
                <a:latin typeface="微软雅黑" panose="020B0503020204020204" pitchFamily="34" charset="-122"/>
                <a:ea typeface="微软雅黑" panose="020B0503020204020204" pitchFamily="34" charset="-122"/>
              </a:rPr>
              <a:t>，通常没法直接与其他站通信，需要借助</a:t>
            </a:r>
            <a:r>
              <a:rPr lang="en-US" altLang="zh-CN" dirty="0">
                <a:latin typeface="微软雅黑" panose="020B0503020204020204" pitchFamily="34" charset="-122"/>
                <a:ea typeface="微软雅黑" panose="020B0503020204020204" pitchFamily="34" charset="-122"/>
              </a:rPr>
              <a:t>hub</a:t>
            </a:r>
            <a:r>
              <a:rPr lang="zh-CN" altLang="en-US" dirty="0">
                <a:latin typeface="微软雅黑" panose="020B0503020204020204" pitchFamily="34" charset="-122"/>
                <a:ea typeface="微软雅黑" panose="020B0503020204020204" pitchFamily="34" charset="-122"/>
              </a:rPr>
              <a:t>（具有大型高增益的天线）来</a:t>
            </a:r>
            <a:r>
              <a:rPr lang="en-US" altLang="zh-CN" dirty="0">
                <a:latin typeface="微软雅黑" panose="020B0503020204020204" pitchFamily="34" charset="-122"/>
                <a:ea typeface="微软雅黑" panose="020B0503020204020204" pitchFamily="34" charset="-122"/>
              </a:rPr>
              <a:t>relay</a:t>
            </a:r>
            <a:r>
              <a:rPr lang="zh-CN" altLang="en-US" dirty="0">
                <a:latin typeface="微软雅黑" panose="020B0503020204020204" pitchFamily="34" charset="-122"/>
                <a:ea typeface="微软雅黑" panose="020B0503020204020204" pitchFamily="34" charset="-122"/>
              </a:rPr>
              <a:t>流量，代价是更高的时延。</a:t>
            </a:r>
            <a:endParaRPr lang="en-US" altLang="zh-CN" dirty="0">
              <a:latin typeface="微软雅黑" panose="020B0503020204020204" pitchFamily="34" charset="-122"/>
              <a:ea typeface="微软雅黑" panose="020B0503020204020204" pitchFamily="34" charset="-122"/>
            </a:endParaRPr>
          </a:p>
          <a:p>
            <a:pPr marL="1085850" lvl="3" indent="-285750">
              <a:lnSpc>
                <a:spcPct val="120000"/>
              </a:lnSpc>
            </a:pPr>
            <a:r>
              <a:rPr lang="zh-CN" altLang="en-US" dirty="0">
                <a:latin typeface="微软雅黑" panose="020B0503020204020204" pitchFamily="34" charset="-122"/>
                <a:ea typeface="微软雅黑" panose="020B0503020204020204" pitchFamily="34" charset="-122"/>
              </a:rPr>
              <a:t>在农村地区和第三世界国家有很广泛的应用。</a:t>
            </a:r>
            <a:endParaRPr lang="en-US" altLang="zh-CN" dirty="0">
              <a:latin typeface="微软雅黑" panose="020B0503020204020204" pitchFamily="34" charset="-122"/>
              <a:ea typeface="微软雅黑" panose="020B0503020204020204" pitchFamily="34" charset="-122"/>
            </a:endParaRPr>
          </a:p>
          <a:p>
            <a:pPr marL="1085850" lvl="3" indent="-285750">
              <a:lnSpc>
                <a:spcPct val="120000"/>
              </a:lnSpc>
            </a:pPr>
            <a:r>
              <a:rPr lang="en-US" altLang="zh-CN" dirty="0">
                <a:latin typeface="微软雅黑" panose="020B0503020204020204" pitchFamily="34" charset="-122"/>
                <a:ea typeface="微软雅黑" panose="020B0503020204020204" pitchFamily="34" charset="-122"/>
              </a:rPr>
              <a:t>End-to-End transit latency is 250~300 msec. Typical value is 270 msec (540 msec for a VSAT system with a hub)</a:t>
            </a:r>
          </a:p>
          <a:p>
            <a:pPr marL="628650" lvl="2" indent="-285750">
              <a:lnSpc>
                <a:spcPct val="120000"/>
              </a:lnSpc>
            </a:pPr>
            <a:r>
              <a:rPr lang="en-US" altLang="zh-CN" dirty="0">
                <a:latin typeface="微软雅黑" panose="020B0503020204020204" pitchFamily="34" charset="-122"/>
                <a:ea typeface="微软雅黑" panose="020B0503020204020204" pitchFamily="34" charset="-122"/>
              </a:rPr>
              <a:t>Different bands (L, S, C, Ku, Ka) in the GHz are in use but may be crowded or susceptible</a:t>
            </a:r>
            <a:r>
              <a:rPr lang="zh-CN" altLang="en-US" dirty="0">
                <a:latin typeface="微软雅黑" panose="020B0503020204020204" pitchFamily="34" charset="-122"/>
                <a:ea typeface="微软雅黑" panose="020B0503020204020204" pitchFamily="34" charset="-122"/>
              </a:rPr>
              <a:t>易受影响</a:t>
            </a:r>
            <a:r>
              <a:rPr lang="en-US" altLang="zh-CN" dirty="0">
                <a:latin typeface="微软雅黑" panose="020B0503020204020204" pitchFamily="34" charset="-122"/>
                <a:ea typeface="微软雅黑" panose="020B0503020204020204" pitchFamily="34" charset="-122"/>
              </a:rPr>
              <a:t> to rain.</a:t>
            </a:r>
          </a:p>
          <a:p>
            <a:pPr marL="628650" lvl="2" indent="-285750">
              <a:lnSpc>
                <a:spcPct val="120000"/>
              </a:lnSpc>
            </a:pPr>
            <a:r>
              <a:rPr lang="zh-CN" altLang="en-US" dirty="0">
                <a:latin typeface="微软雅黑" panose="020B0503020204020204" pitchFamily="34" charset="-122"/>
                <a:ea typeface="微软雅黑" panose="020B0503020204020204" pitchFamily="34" charset="-122"/>
              </a:rPr>
              <a:t>地球站发上行频段信号经卫星接收，然后以下行频段信号转发。可连通地面最长达</a:t>
            </a:r>
            <a:r>
              <a:rPr lang="en-US" altLang="zh-CN" dirty="0">
                <a:latin typeface="微软雅黑" panose="020B0503020204020204" pitchFamily="34" charset="-122"/>
                <a:ea typeface="微软雅黑" panose="020B0503020204020204" pitchFamily="34" charset="-122"/>
              </a:rPr>
              <a:t>13000</a:t>
            </a:r>
            <a:r>
              <a:rPr lang="zh-CN" altLang="en-US" dirty="0">
                <a:latin typeface="微软雅黑" panose="020B0503020204020204" pitchFamily="34" charset="-122"/>
                <a:ea typeface="微软雅黑" panose="020B0503020204020204" pitchFamily="34" charset="-122"/>
              </a:rPr>
              <a:t>公里的两个地球站间的通信。理论上全球只需要三个同步通信卫星，就可以实现全球通信。（赤道周长</a:t>
            </a:r>
            <a:r>
              <a:rPr lang="en-US" altLang="zh-CN" dirty="0">
                <a:latin typeface="微软雅黑" panose="020B0503020204020204" pitchFamily="34" charset="-122"/>
                <a:ea typeface="微软雅黑" panose="020B0503020204020204" pitchFamily="34" charset="-122"/>
              </a:rPr>
              <a:t>40076km </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235D5B2E-D70A-4522-A614-91E069B195B2}"/>
              </a:ext>
            </a:extLst>
          </p:cNvPr>
          <p:cNvGrpSpPr/>
          <p:nvPr/>
        </p:nvGrpSpPr>
        <p:grpSpPr>
          <a:xfrm>
            <a:off x="8153400" y="1634896"/>
            <a:ext cx="3956830" cy="3101302"/>
            <a:chOff x="7380375" y="1274760"/>
            <a:chExt cx="4930271" cy="3252931"/>
          </a:xfrm>
        </p:grpSpPr>
        <p:pic>
          <p:nvPicPr>
            <p:cNvPr id="5325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t="1971" r="-2782"/>
            <a:stretch/>
          </p:blipFill>
          <p:spPr bwMode="auto">
            <a:xfrm>
              <a:off x="7380375" y="1274760"/>
              <a:ext cx="4930271" cy="325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TextBox 8"/>
            <p:cNvSpPr txBox="1">
              <a:spLocks noChangeArrowheads="1"/>
            </p:cNvSpPr>
            <p:nvPr/>
          </p:nvSpPr>
          <p:spPr bwMode="auto">
            <a:xfrm>
              <a:off x="7603724" y="3128446"/>
              <a:ext cx="641009"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400">
                  <a:ea typeface="宋体" panose="02010600030101010101" pitchFamily="2" charset="-122"/>
                </a:rPr>
                <a:t>VSAT</a:t>
              </a:r>
            </a:p>
          </p:txBody>
        </p:sp>
        <p:sp>
          <p:nvSpPr>
            <p:cNvPr id="10" name="Freeform 9"/>
            <p:cNvSpPr/>
            <p:nvPr/>
          </p:nvSpPr>
          <p:spPr bwMode="auto">
            <a:xfrm rot="2908794">
              <a:off x="7904988" y="3517585"/>
              <a:ext cx="485837" cy="103980"/>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grpSp>
      <p:sp>
        <p:nvSpPr>
          <p:cNvPr id="2" name="标题 1">
            <a:extLst>
              <a:ext uri="{FF2B5EF4-FFF2-40B4-BE49-F238E27FC236}">
                <a16:creationId xmlns:a16="http://schemas.microsoft.com/office/drawing/2014/main" id="{4DECA1F0-C467-4298-886C-33D73B072654}"/>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Geostationary Satellites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地球同步卫星</a:t>
            </a:r>
            <a:endParaRPr lang="zh-CN" altLang="en-US" dirty="0"/>
          </a:p>
        </p:txBody>
      </p:sp>
      <p:sp>
        <p:nvSpPr>
          <p:cNvPr id="5" name="文本框 4">
            <a:extLst>
              <a:ext uri="{FF2B5EF4-FFF2-40B4-BE49-F238E27FC236}">
                <a16:creationId xmlns:a16="http://schemas.microsoft.com/office/drawing/2014/main" id="{834CE525-6043-472E-9292-E91B534D8340}"/>
              </a:ext>
            </a:extLst>
          </p:cNvPr>
          <p:cNvSpPr txBox="1"/>
          <p:nvPr/>
        </p:nvSpPr>
        <p:spPr>
          <a:xfrm>
            <a:off x="9358790" y="4785221"/>
            <a:ext cx="1824538" cy="369332"/>
          </a:xfrm>
          <a:prstGeom prst="rect">
            <a:avLst/>
          </a:prstGeom>
          <a:noFill/>
        </p:spPr>
        <p:txBody>
          <a:bodyPr wrap="none" rtlCol="0">
            <a:spAutoFit/>
          </a:bodyPr>
          <a:lstStyle/>
          <a:p>
            <a:r>
              <a:rPr lang="zh-CN" altLang="en-US" dirty="0"/>
              <a:t>使用</a:t>
            </a:r>
            <a:r>
              <a:rPr lang="en-US" altLang="zh-CN" dirty="0"/>
              <a:t>Hub</a:t>
            </a:r>
            <a:r>
              <a:rPr lang="zh-CN" altLang="en-US" dirty="0"/>
              <a:t>的</a:t>
            </a:r>
            <a:r>
              <a:rPr lang="en-US" altLang="zh-CN" dirty="0"/>
              <a:t>VSAT</a:t>
            </a:r>
            <a:endParaRPr lang="zh-CN" altLang="en-US" dirty="0"/>
          </a:p>
        </p:txBody>
      </p:sp>
    </p:spTree>
    <p:extLst>
      <p:ext uri="{BB962C8B-B14F-4D97-AF65-F5344CB8AC3E}">
        <p14:creationId xmlns:p14="http://schemas.microsoft.com/office/powerpoint/2010/main" val="3026157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idx="1"/>
          </p:nvPr>
        </p:nvSpPr>
        <p:spPr>
          <a:xfrm>
            <a:off x="548786" y="952463"/>
            <a:ext cx="11522521" cy="2476537"/>
          </a:xfrm>
        </p:spPr>
        <p:txBody>
          <a:bodyPr>
            <a:normAutofit fontScale="85000" lnSpcReduction="10000"/>
          </a:bodyPr>
          <a:lstStyle/>
          <a:p>
            <a:pPr marL="457200" indent="-457200">
              <a:lnSpc>
                <a:spcPct val="110000"/>
              </a:lnSpc>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Systems such as Iridium(</a:t>
            </a:r>
            <a:r>
              <a:rPr lang="zh-CN" altLang="en-US" sz="1800" dirty="0">
                <a:latin typeface="微软雅黑" panose="020B0503020204020204" pitchFamily="34" charset="-122"/>
                <a:ea typeface="微软雅黑" panose="020B0503020204020204" pitchFamily="34" charset="-122"/>
              </a:rPr>
              <a:t>铱计划</a:t>
            </a:r>
            <a:r>
              <a:rPr lang="en-US" altLang="zh-CN" sz="1800" dirty="0">
                <a:latin typeface="微软雅黑" panose="020B0503020204020204" pitchFamily="34" charset="-122"/>
                <a:ea typeface="微软雅黑" panose="020B0503020204020204" pitchFamily="34" charset="-122"/>
              </a:rPr>
              <a:t>) use many low-latency satellites for coverage and route communications via them</a:t>
            </a:r>
          </a:p>
          <a:p>
            <a:pPr marL="914400" lvl="1" indent="-457200">
              <a:lnSpc>
                <a:spcPct val="110000"/>
              </a:lnSpc>
            </a:pPr>
            <a:r>
              <a:rPr lang="en-US" altLang="zh-CN" sz="1600" dirty="0">
                <a:latin typeface="微软雅黑" panose="020B0503020204020204" pitchFamily="34" charset="-122"/>
                <a:ea typeface="微软雅黑" panose="020B0503020204020204" pitchFamily="34" charset="-122"/>
              </a:rPr>
              <a:t>1990 Motorola</a:t>
            </a:r>
            <a:r>
              <a:rPr lang="zh-CN" altLang="en-US" sz="1600" dirty="0">
                <a:latin typeface="微软雅黑" panose="020B0503020204020204" pitchFamily="34" charset="-122"/>
                <a:ea typeface="微软雅黑" panose="020B0503020204020204" pitchFamily="34" charset="-122"/>
              </a:rPr>
              <a:t>计划发射</a:t>
            </a:r>
            <a:r>
              <a:rPr lang="en-US" altLang="zh-CN" sz="1600" dirty="0">
                <a:latin typeface="微软雅黑" panose="020B0503020204020204" pitchFamily="34" charset="-122"/>
                <a:ea typeface="微软雅黑" panose="020B0503020204020204" pitchFamily="34" charset="-122"/>
              </a:rPr>
              <a:t>77</a:t>
            </a:r>
            <a:r>
              <a:rPr lang="zh-CN" altLang="en-US" sz="1600" dirty="0">
                <a:latin typeface="微软雅黑" panose="020B0503020204020204" pitchFamily="34" charset="-122"/>
                <a:ea typeface="微软雅黑" panose="020B0503020204020204" pitchFamily="34" charset="-122"/>
              </a:rPr>
              <a:t>颗低轨道卫星（</a:t>
            </a:r>
            <a:r>
              <a:rPr lang="en-US" altLang="zh-CN" sz="1600" dirty="0">
                <a:latin typeface="微软雅黑" panose="020B0503020204020204" pitchFamily="34" charset="-122"/>
                <a:ea typeface="微软雅黑" panose="020B0503020204020204" pitchFamily="34" charset="-122"/>
              </a:rPr>
              <a:t>Iridium project</a:t>
            </a:r>
            <a:r>
              <a:rPr lang="zh-CN" altLang="en-US" sz="1600" dirty="0">
                <a:latin typeface="微软雅黑" panose="020B0503020204020204" pitchFamily="34" charset="-122"/>
                <a:ea typeface="微软雅黑" panose="020B0503020204020204" pitchFamily="34" charset="-122"/>
              </a:rPr>
              <a:t>），后修改为</a:t>
            </a:r>
            <a:r>
              <a:rPr lang="en-US" altLang="zh-CN" sz="1600" dirty="0">
                <a:latin typeface="微软雅黑" panose="020B0503020204020204" pitchFamily="34" charset="-122"/>
                <a:ea typeface="微软雅黑" panose="020B0503020204020204" pitchFamily="34" charset="-122"/>
              </a:rPr>
              <a:t>Dysprosium</a:t>
            </a:r>
            <a:r>
              <a:rPr lang="zh-CN" altLang="en-US" sz="1600" dirty="0">
                <a:latin typeface="微软雅黑" panose="020B0503020204020204" pitchFamily="34" charset="-122"/>
                <a:ea typeface="微软雅黑" panose="020B0503020204020204" pitchFamily="34" charset="-122"/>
              </a:rPr>
              <a:t>（镝</a:t>
            </a:r>
            <a:r>
              <a:rPr lang="en-US" altLang="zh-CN" sz="1200" b="1" i="0" dirty="0" err="1">
                <a:solidFill>
                  <a:srgbClr val="333333"/>
                </a:solidFill>
                <a:effectLst/>
                <a:latin typeface="微软雅黑" panose="020B0503020204020204" pitchFamily="34" charset="-122"/>
                <a:ea typeface="微软雅黑" panose="020B0503020204020204" pitchFamily="34" charset="-122"/>
              </a:rPr>
              <a:t>dí</a:t>
            </a:r>
            <a:r>
              <a:rPr lang="en-US" altLang="zh-CN" sz="1200" b="1" i="0" dirty="0">
                <a:solidFill>
                  <a:srgbClr val="333333"/>
                </a:solidFill>
                <a:effectLst/>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project</a:t>
            </a:r>
            <a:r>
              <a:rPr lang="zh-CN" altLang="en-US" sz="1600" dirty="0">
                <a:latin typeface="微软雅黑" panose="020B0503020204020204" pitchFamily="34" charset="-122"/>
                <a:ea typeface="微软雅黑" panose="020B0503020204020204" pitchFamily="34" charset="-122"/>
              </a:rPr>
              <a:t>，发射</a:t>
            </a:r>
            <a:r>
              <a:rPr lang="en-US" altLang="zh-CN" sz="1600" dirty="0">
                <a:latin typeface="微软雅黑" panose="020B0503020204020204" pitchFamily="34" charset="-122"/>
                <a:ea typeface="微软雅黑" panose="020B0503020204020204" pitchFamily="34" charset="-122"/>
              </a:rPr>
              <a:t>66</a:t>
            </a:r>
            <a:r>
              <a:rPr lang="zh-CN" altLang="en-US" sz="1600" dirty="0">
                <a:latin typeface="微软雅黑" panose="020B0503020204020204" pitchFamily="34" charset="-122"/>
                <a:ea typeface="微软雅黑" panose="020B0503020204020204" pitchFamily="34" charset="-122"/>
              </a:rPr>
              <a:t>颗低轨道卫星；</a:t>
            </a:r>
            <a:endParaRPr lang="en-US" altLang="zh-CN" sz="1600" dirty="0">
              <a:latin typeface="微软雅黑" panose="020B0503020204020204" pitchFamily="34" charset="-122"/>
              <a:ea typeface="微软雅黑" panose="020B0503020204020204" pitchFamily="34" charset="-122"/>
            </a:endParaRPr>
          </a:p>
          <a:p>
            <a:pPr marL="914400" lvl="1" indent="-457200">
              <a:lnSpc>
                <a:spcPct val="110000"/>
              </a:lnSpc>
            </a:pPr>
            <a:r>
              <a:rPr lang="en-US" altLang="zh-CN" sz="1600" dirty="0">
                <a:latin typeface="微软雅黑" panose="020B0503020204020204" pitchFamily="34" charset="-122"/>
                <a:ea typeface="微软雅黑" panose="020B0503020204020204" pitchFamily="34" charset="-122"/>
              </a:rPr>
              <a:t>1997</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Iridium</a:t>
            </a:r>
            <a:r>
              <a:rPr lang="zh-CN" altLang="en-US" sz="1600" dirty="0">
                <a:latin typeface="微软雅黑" panose="020B0503020204020204" pitchFamily="34" charset="-122"/>
                <a:ea typeface="微软雅黑" panose="020B0503020204020204" pitchFamily="34" charset="-122"/>
              </a:rPr>
              <a:t>卫星成功发射，高度</a:t>
            </a:r>
            <a:r>
              <a:rPr lang="en-US" altLang="zh-CN" sz="1600" dirty="0">
                <a:latin typeface="微软雅黑" panose="020B0503020204020204" pitchFamily="34" charset="-122"/>
                <a:ea typeface="微软雅黑" panose="020B0503020204020204" pitchFamily="34" charset="-122"/>
              </a:rPr>
              <a:t>750km</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1998</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月最后</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颗通信卫星进入轨道，完成组网。</a:t>
            </a:r>
            <a:endParaRPr lang="en-US" altLang="zh-CN" sz="1600" dirty="0">
              <a:latin typeface="微软雅黑" panose="020B0503020204020204" pitchFamily="34" charset="-122"/>
              <a:ea typeface="微软雅黑" panose="020B0503020204020204" pitchFamily="34" charset="-122"/>
            </a:endParaRPr>
          </a:p>
          <a:p>
            <a:pPr marL="914400" lvl="1" indent="-457200">
              <a:lnSpc>
                <a:spcPct val="110000"/>
              </a:lnSpc>
            </a:pPr>
            <a:r>
              <a:rPr lang="zh-CN" altLang="en-US" sz="1600" dirty="0">
                <a:latin typeface="微软雅黑" panose="020B0503020204020204" pitchFamily="34" charset="-122"/>
                <a:ea typeface="微软雅黑" panose="020B0503020204020204" pitchFamily="34" charset="-122"/>
              </a:rPr>
              <a:t>铱系统</a:t>
            </a:r>
            <a:r>
              <a:rPr lang="en-US" altLang="zh-CN" sz="1600" dirty="0">
                <a:latin typeface="微软雅黑" panose="020B0503020204020204" pitchFamily="34" charset="-122"/>
                <a:ea typeface="微软雅黑" panose="020B0503020204020204" pitchFamily="34" charset="-122"/>
              </a:rPr>
              <a:t>1998</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rPr>
              <a:t>月开始运营，在正式开通运行</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个月之后，由于不堪债务重负而结束其使命。</a:t>
            </a:r>
            <a:endParaRPr lang="en-US" altLang="zh-CN" sz="1600" dirty="0">
              <a:latin typeface="微软雅黑" panose="020B0503020204020204" pitchFamily="34" charset="-122"/>
              <a:ea typeface="微软雅黑" panose="020B0503020204020204" pitchFamily="34" charset="-122"/>
            </a:endParaRPr>
          </a:p>
          <a:p>
            <a:pPr marL="914400" lvl="1" indent="-457200">
              <a:lnSpc>
                <a:spcPct val="110000"/>
              </a:lnSpc>
            </a:pPr>
            <a:r>
              <a:rPr lang="zh-CN" altLang="en-US" sz="1600" dirty="0">
                <a:latin typeface="微软雅黑" panose="020B0503020204020204" pitchFamily="34" charset="-122"/>
                <a:ea typeface="微软雅黑" panose="020B0503020204020204" pitchFamily="34" charset="-122"/>
              </a:rPr>
              <a:t>价值</a:t>
            </a:r>
            <a:r>
              <a:rPr lang="en-US" altLang="zh-CN" sz="1600" dirty="0">
                <a:latin typeface="微软雅黑" panose="020B0503020204020204" pitchFamily="34" charset="-122"/>
                <a:ea typeface="微软雅黑" panose="020B0503020204020204" pitchFamily="34" charset="-122"/>
              </a:rPr>
              <a:t>50</a:t>
            </a:r>
            <a:r>
              <a:rPr lang="zh-CN" altLang="en-US" sz="1600" dirty="0">
                <a:latin typeface="微软雅黑" panose="020B0503020204020204" pitchFamily="34" charset="-122"/>
                <a:ea typeface="微软雅黑" panose="020B0503020204020204" pitchFamily="34" charset="-122"/>
              </a:rPr>
              <a:t>亿美元被一家投资商用</a:t>
            </a:r>
            <a:r>
              <a:rPr lang="en-US" altLang="zh-CN" sz="1600" dirty="0">
                <a:latin typeface="微软雅黑" panose="020B0503020204020204" pitchFamily="34" charset="-122"/>
                <a:ea typeface="微软雅黑" panose="020B0503020204020204" pitchFamily="34" charset="-122"/>
              </a:rPr>
              <a:t>2500</a:t>
            </a:r>
            <a:r>
              <a:rPr lang="zh-CN" altLang="en-US" sz="1600" dirty="0">
                <a:latin typeface="微软雅黑" panose="020B0503020204020204" pitchFamily="34" charset="-122"/>
                <a:ea typeface="微软雅黑" panose="020B0503020204020204" pitchFamily="34" charset="-122"/>
              </a:rPr>
              <a:t>万美元买去</a:t>
            </a:r>
            <a:endParaRPr lang="en-US" altLang="zh-CN" sz="1600" dirty="0">
              <a:latin typeface="微软雅黑" panose="020B0503020204020204" pitchFamily="34" charset="-122"/>
              <a:ea typeface="微软雅黑" panose="020B0503020204020204" pitchFamily="34" charset="-122"/>
            </a:endParaRPr>
          </a:p>
          <a:p>
            <a:pPr marL="914400" lvl="1" indent="-457200">
              <a:lnSpc>
                <a:spcPct val="110000"/>
              </a:lnSpc>
            </a:pPr>
            <a:r>
              <a:rPr lang="en-US" altLang="zh-CN" sz="1600" dirty="0">
                <a:latin typeface="微软雅黑" panose="020B0503020204020204" pitchFamily="34" charset="-122"/>
                <a:ea typeface="微软雅黑" panose="020B0503020204020204" pitchFamily="34" charset="-122"/>
              </a:rPr>
              <a:t>2001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Iridium</a:t>
            </a:r>
            <a:r>
              <a:rPr lang="zh-CN" altLang="en-US" sz="1600" dirty="0">
                <a:latin typeface="微软雅黑" panose="020B0503020204020204" pitchFamily="34" charset="-122"/>
                <a:ea typeface="微软雅黑" panose="020B0503020204020204" pitchFamily="34" charset="-122"/>
              </a:rPr>
              <a:t>卫星服务又重新开始；</a:t>
            </a:r>
            <a:r>
              <a:rPr lang="zh-CN" altLang="en-US" sz="1200" b="0" i="0" dirty="0">
                <a:solidFill>
                  <a:srgbClr val="333333"/>
                </a:solidFill>
                <a:effectLst/>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2002</a:t>
            </a:r>
            <a:r>
              <a:rPr lang="zh-CN" altLang="en-US" sz="1600" dirty="0">
                <a:latin typeface="微软雅黑" panose="020B0503020204020204" pitchFamily="34" charset="-122"/>
                <a:ea typeface="微软雅黑" panose="020B0503020204020204" pitchFamily="34" charset="-122"/>
              </a:rPr>
              <a:t>年全部</a:t>
            </a:r>
            <a:r>
              <a:rPr lang="en-US" altLang="zh-CN" sz="1600" dirty="0">
                <a:latin typeface="微软雅黑" panose="020B0503020204020204" pitchFamily="34" charset="-122"/>
                <a:ea typeface="微软雅黑" panose="020B0503020204020204" pitchFamily="34" charset="-122"/>
              </a:rPr>
              <a:t>66</a:t>
            </a:r>
            <a:r>
              <a:rPr lang="zh-CN" altLang="en-US" sz="1600" dirty="0">
                <a:latin typeface="微软雅黑" panose="020B0503020204020204" pitchFamily="34" charset="-122"/>
                <a:ea typeface="微软雅黑" panose="020B0503020204020204" pitchFamily="34" charset="-122"/>
              </a:rPr>
              <a:t>颗美丽的铱星在大气层中焚毁，众多投资也随之消逝在茫茫太空之中。</a:t>
            </a:r>
            <a:endParaRPr lang="en-US" altLang="zh-CN" sz="1600" dirty="0">
              <a:latin typeface="微软雅黑" panose="020B0503020204020204" pitchFamily="34" charset="-122"/>
              <a:ea typeface="微软雅黑" panose="020B0503020204020204" pitchFamily="34" charset="-122"/>
            </a:endParaRPr>
          </a:p>
          <a:p>
            <a:pPr marL="914400" lvl="1" indent="-457200">
              <a:lnSpc>
                <a:spcPct val="110000"/>
              </a:lnSpc>
            </a:pPr>
            <a:r>
              <a:rPr lang="zh-CN" altLang="en-US" sz="1600" dirty="0">
                <a:latin typeface="微软雅黑" panose="020B0503020204020204" pitchFamily="34" charset="-122"/>
                <a:ea typeface="微软雅黑" panose="020B0503020204020204" pitchFamily="34" charset="-122"/>
              </a:rPr>
              <a:t>最多有</a:t>
            </a:r>
            <a:r>
              <a:rPr lang="en-US" altLang="zh-CN" sz="1600" dirty="0">
                <a:latin typeface="微软雅黑" panose="020B0503020204020204" pitchFamily="34" charset="-122"/>
                <a:ea typeface="微软雅黑" panose="020B0503020204020204" pitchFamily="34" charset="-122"/>
              </a:rPr>
              <a:t>48</a:t>
            </a:r>
            <a:r>
              <a:rPr lang="zh-CN" altLang="en-US" sz="1600" dirty="0">
                <a:latin typeface="微软雅黑" panose="020B0503020204020204" pitchFamily="34" charset="-122"/>
                <a:ea typeface="微软雅黑" panose="020B0503020204020204" pitchFamily="34" charset="-122"/>
              </a:rPr>
              <a:t>个小区（</a:t>
            </a:r>
            <a:r>
              <a:rPr lang="en-US" altLang="zh-CN" sz="1600" dirty="0">
                <a:latin typeface="微软雅黑" panose="020B0503020204020204" pitchFamily="34" charset="-122"/>
                <a:ea typeface="微软雅黑" panose="020B0503020204020204" pitchFamily="34" charset="-122"/>
              </a:rPr>
              <a:t>spot beams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每颗卫星</a:t>
            </a:r>
            <a:endParaRPr lang="en-US" altLang="zh-CN" sz="1600" dirty="0">
              <a:latin typeface="微软雅黑" panose="020B0503020204020204" pitchFamily="34" charset="-122"/>
              <a:ea typeface="微软雅黑" panose="020B0503020204020204" pitchFamily="34" charset="-122"/>
            </a:endParaRPr>
          </a:p>
          <a:p>
            <a:pPr marL="914400" lvl="1" indent="-457200">
              <a:lnSpc>
                <a:spcPct val="110000"/>
              </a:lnSpc>
            </a:pPr>
            <a:r>
              <a:rPr lang="en-US" altLang="zh-CN" sz="1600" dirty="0">
                <a:latin typeface="微软雅黑" panose="020B0503020204020204" pitchFamily="34" charset="-122"/>
                <a:ea typeface="微软雅黑" panose="020B0503020204020204" pitchFamily="34" charset="-122"/>
              </a:rPr>
              <a:t>3840</a:t>
            </a:r>
            <a:r>
              <a:rPr lang="zh-CN" altLang="en-US" sz="1600" dirty="0">
                <a:latin typeface="微软雅黑" panose="020B0503020204020204" pitchFamily="34" charset="-122"/>
                <a:ea typeface="微软雅黑" panose="020B0503020204020204" pitchFamily="34" charset="-122"/>
              </a:rPr>
              <a:t>信道</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每颗卫星</a:t>
            </a:r>
            <a:endParaRPr lang="en-US" altLang="zh-CN" sz="1600" dirty="0">
              <a:latin typeface="微软雅黑" panose="020B0503020204020204" pitchFamily="34" charset="-122"/>
              <a:ea typeface="微软雅黑" panose="020B0503020204020204" pitchFamily="34" charset="-122"/>
            </a:endParaRPr>
          </a:p>
        </p:txBody>
      </p:sp>
      <p:pic>
        <p:nvPicPr>
          <p:cNvPr id="542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376" y="3362743"/>
            <a:ext cx="3971925" cy="26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11"/>
          <p:cNvSpPr>
            <a:spLocks noChangeArrowheads="1"/>
          </p:cNvSpPr>
          <p:nvPr/>
        </p:nvSpPr>
        <p:spPr bwMode="auto">
          <a:xfrm>
            <a:off x="758024" y="5977974"/>
            <a:ext cx="511890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400" dirty="0">
                <a:latin typeface="微软雅黑" panose="020B0503020204020204" pitchFamily="34" charset="-122"/>
                <a:ea typeface="微软雅黑" panose="020B0503020204020204" pitchFamily="34" charset="-122"/>
              </a:rPr>
              <a:t>The Iridium satellites form six necklaces around the earth.</a:t>
            </a:r>
          </a:p>
          <a:p>
            <a:pPr algn="ctr" eaLnBrk="1" hangingPunct="1">
              <a:spcBef>
                <a:spcPct val="0"/>
              </a:spcBef>
              <a:buClrTx/>
              <a:buFontTx/>
              <a:buNone/>
            </a:pPr>
            <a:r>
              <a:rPr lang="zh-CN" altLang="en-US" sz="1200" dirty="0">
                <a:latin typeface="微软雅黑" panose="020B0503020204020204" pitchFamily="34" charset="-122"/>
                <a:ea typeface="微软雅黑" panose="020B0503020204020204" pitchFamily="34" charset="-122"/>
              </a:rPr>
              <a:t>六条卫星项链覆盖全球</a:t>
            </a:r>
            <a:endParaRPr lang="en-US" altLang="zh-CN" sz="1200" dirty="0">
              <a:latin typeface="微软雅黑" panose="020B0503020204020204" pitchFamily="34" charset="-122"/>
              <a:ea typeface="微软雅黑" panose="020B0503020204020204" pitchFamily="34" charset="-122"/>
            </a:endParaRPr>
          </a:p>
          <a:p>
            <a:pPr algn="ctr" eaLnBrk="1" hangingPunct="1">
              <a:spcBef>
                <a:spcPct val="0"/>
              </a:spcBef>
              <a:buClrTx/>
              <a:buFontTx/>
              <a:buNone/>
            </a:pPr>
            <a:r>
              <a:rPr lang="zh-CN" altLang="en-US" sz="1200" dirty="0">
                <a:latin typeface="微软雅黑" panose="020B0503020204020204" pitchFamily="34" charset="-122"/>
                <a:ea typeface="微软雅黑" panose="020B0503020204020204" pitchFamily="34" charset="-122"/>
              </a:rPr>
              <a:t>每个卫星有四个邻居可以直接通信（</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个同项链，</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个相邻项链）</a:t>
            </a:r>
            <a:endParaRPr lang="en-US" altLang="zh-CN" sz="1200"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8EBFBAC9-18B3-4BA4-8FA0-C396AF0B5962}"/>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Low-Earth Orbit Satellites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低轨道卫星</a:t>
            </a:r>
            <a:r>
              <a:rPr lang="zh-CN" altLang="en-US" dirty="0"/>
              <a:t>：</a:t>
            </a:r>
            <a:r>
              <a:rPr lang="en-US" altLang="zh-CN" dirty="0"/>
              <a:t>Iridium</a:t>
            </a:r>
            <a:endParaRPr lang="zh-CN" altLang="en-US" dirty="0"/>
          </a:p>
        </p:txBody>
      </p:sp>
      <p:pic>
        <p:nvPicPr>
          <p:cNvPr id="5" name="Picture 4">
            <a:extLst>
              <a:ext uri="{FF2B5EF4-FFF2-40B4-BE49-F238E27FC236}">
                <a16:creationId xmlns:a16="http://schemas.microsoft.com/office/drawing/2014/main" id="{D7C41E83-FCE0-45AF-8EB8-A5E83D2CEF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089" b="9460"/>
          <a:stretch/>
        </p:blipFill>
        <p:spPr bwMode="auto">
          <a:xfrm>
            <a:off x="6832879" y="3429000"/>
            <a:ext cx="2462679" cy="236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本框 11">
            <a:extLst>
              <a:ext uri="{FF2B5EF4-FFF2-40B4-BE49-F238E27FC236}">
                <a16:creationId xmlns:a16="http://schemas.microsoft.com/office/drawing/2014/main" id="{A8952304-256A-4FDA-AB5A-46B96274B9F1}"/>
              </a:ext>
            </a:extLst>
          </p:cNvPr>
          <p:cNvSpPr txBox="1"/>
          <p:nvPr/>
        </p:nvSpPr>
        <p:spPr>
          <a:xfrm>
            <a:off x="6856501" y="5824085"/>
            <a:ext cx="3664123" cy="307777"/>
          </a:xfrm>
          <a:prstGeom prst="rect">
            <a:avLst/>
          </a:prstGeom>
          <a:noFill/>
        </p:spPr>
        <p:txBody>
          <a:bodyPr wrap="square">
            <a:spAutoFit/>
          </a:bodyPr>
          <a:lstStyle/>
          <a:p>
            <a:r>
              <a:rPr lang="en-US" altLang="zh-CN" sz="1400" dirty="0">
                <a:solidFill>
                  <a:srgbClr val="000000"/>
                </a:solidFill>
                <a:latin typeface="Times New Roman" panose="02020603050405020304" pitchFamily="18" charset="0"/>
                <a:ea typeface="宋体" panose="02010600030101010101" pitchFamily="2" charset="-122"/>
              </a:rPr>
              <a:t>1628 moving cells cover the earth.</a:t>
            </a:r>
            <a:endParaRPr lang="zh-CN" altLang="en-US" sz="1400" dirty="0"/>
          </a:p>
        </p:txBody>
      </p:sp>
    </p:spTree>
    <p:extLst>
      <p:ext uri="{BB962C8B-B14F-4D97-AF65-F5344CB8AC3E}">
        <p14:creationId xmlns:p14="http://schemas.microsoft.com/office/powerpoint/2010/main" val="40957583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BFBAC9-18B3-4BA4-8FA0-C396AF0B5962}"/>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Low-Earth Orbit Satellites</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低轨道卫星</a:t>
            </a:r>
            <a:r>
              <a:rPr lang="zh-CN" altLang="en-US" dirty="0"/>
              <a:t>： </a:t>
            </a:r>
            <a:r>
              <a:rPr lang="en-US" altLang="zh-CN" sz="2800" b="1" kern="0" dirty="0" err="1">
                <a:solidFill>
                  <a:srgbClr val="C00000"/>
                </a:solidFill>
                <a:latin typeface="微软雅黑" panose="020B0503020204020204" pitchFamily="34" charset="-122"/>
                <a:ea typeface="微软雅黑" panose="020B0503020204020204" pitchFamily="34" charset="-122"/>
                <a:cs typeface="+mn-cs"/>
              </a:rPr>
              <a:t>GlobalStar</a:t>
            </a:r>
            <a:endParaRPr lang="zh-CN" altLang="en-US" dirty="0"/>
          </a:p>
        </p:txBody>
      </p:sp>
      <p:sp>
        <p:nvSpPr>
          <p:cNvPr id="4" name="内容占位符 3">
            <a:extLst>
              <a:ext uri="{FF2B5EF4-FFF2-40B4-BE49-F238E27FC236}">
                <a16:creationId xmlns:a16="http://schemas.microsoft.com/office/drawing/2014/main" id="{C0735C6F-6291-4DB9-BC35-6CF3578776D8}"/>
              </a:ext>
            </a:extLst>
          </p:cNvPr>
          <p:cNvSpPr>
            <a:spLocks noGrp="1"/>
          </p:cNvSpPr>
          <p:nvPr>
            <p:ph idx="1"/>
          </p:nvPr>
        </p:nvSpPr>
        <p:spPr>
          <a:xfrm>
            <a:off x="932402" y="4529568"/>
            <a:ext cx="10648266" cy="2125809"/>
          </a:xfrm>
        </p:spPr>
        <p:txBody>
          <a:bodyPr>
            <a:normAutofit fontScale="85000" lnSpcReduction="10000"/>
          </a:bodyPr>
          <a:lstStyle/>
          <a:p>
            <a:pPr marL="514350" indent="-514350">
              <a:lnSpc>
                <a:spcPct val="120000"/>
              </a:lnSpc>
              <a:spcBef>
                <a:spcPts val="0"/>
              </a:spcBef>
              <a:buAutoNum type="alphaLcParenBoth"/>
            </a:pPr>
            <a:r>
              <a:rPr lang="en-US" altLang="zh-CN" sz="2000" dirty="0">
                <a:latin typeface="微软雅黑" panose="020B0503020204020204" pitchFamily="34" charset="-122"/>
                <a:ea typeface="微软雅黑" panose="020B0503020204020204" pitchFamily="34" charset="-122"/>
              </a:rPr>
              <a:t>Iridium</a:t>
            </a:r>
            <a:r>
              <a:rPr lang="zh-CN" altLang="en-US" sz="2000" dirty="0">
                <a:latin typeface="微软雅黑" panose="020B0503020204020204" pitchFamily="34" charset="-122"/>
                <a:ea typeface="微软雅黑" panose="020B0503020204020204" pitchFamily="34" charset="-122"/>
              </a:rPr>
              <a:t>：在太空中转发信号。</a:t>
            </a:r>
            <a:endParaRPr lang="en-US" altLang="zh-CN" sz="2000" dirty="0">
              <a:latin typeface="微软雅黑" panose="020B0503020204020204" pitchFamily="34" charset="-122"/>
              <a:ea typeface="微软雅黑" panose="020B0503020204020204" pitchFamily="34" charset="-122"/>
            </a:endParaRPr>
          </a:p>
          <a:p>
            <a:pPr lvl="1">
              <a:lnSpc>
                <a:spcPct val="120000"/>
              </a:lnSpc>
              <a:spcBef>
                <a:spcPts val="0"/>
              </a:spcBef>
            </a:pPr>
            <a:r>
              <a:rPr lang="zh-CN" altLang="en-US" sz="1600" dirty="0">
                <a:latin typeface="微软雅黑" panose="020B0503020204020204" pitchFamily="34" charset="-122"/>
                <a:ea typeface="微软雅黑" panose="020B0503020204020204" pitchFamily="34" charset="-122"/>
              </a:rPr>
              <a:t>比如北极的人</a:t>
            </a:r>
            <a:r>
              <a:rPr lang="en-US" altLang="zh-CN" sz="1600" dirty="0">
                <a:latin typeface="微软雅黑" panose="020B0503020204020204" pitchFamily="34" charset="-122"/>
                <a:ea typeface="微软雅黑" panose="020B0503020204020204" pitchFamily="34" charset="-122"/>
              </a:rPr>
              <a:t>call</a:t>
            </a:r>
            <a:r>
              <a:rPr lang="zh-CN" altLang="en-US" sz="1600" dirty="0">
                <a:latin typeface="微软雅黑" panose="020B0503020204020204" pitchFamily="34" charset="-122"/>
                <a:ea typeface="微软雅黑" panose="020B0503020204020204" pitchFamily="34" charset="-122"/>
              </a:rPr>
              <a:t>南极的人：北极人首先直接链接头顶的卫星，每个卫星有四个邻居</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其中</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个图中未画出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call</a:t>
            </a:r>
            <a:r>
              <a:rPr lang="zh-CN" altLang="en-US" sz="1600" dirty="0">
                <a:latin typeface="微软雅黑" panose="020B0503020204020204" pitchFamily="34" charset="-122"/>
                <a:ea typeface="微软雅黑" panose="020B0503020204020204" pitchFamily="34" charset="-122"/>
              </a:rPr>
              <a:t>会在这些卫星组成网格中</a:t>
            </a:r>
            <a:r>
              <a:rPr lang="en-US" altLang="zh-CN" sz="1600" dirty="0">
                <a:latin typeface="微软雅黑" panose="020B0503020204020204" pitchFamily="34" charset="-122"/>
                <a:ea typeface="微软雅黑" panose="020B0503020204020204" pitchFamily="34" charset="-122"/>
              </a:rPr>
              <a:t>relay</a:t>
            </a:r>
            <a:r>
              <a:rPr lang="zh-CN" altLang="en-US" sz="1600" dirty="0">
                <a:latin typeface="微软雅黑" panose="020B0503020204020204" pitchFamily="34" charset="-122"/>
                <a:ea typeface="微软雅黑" panose="020B0503020204020204" pitchFamily="34" charset="-122"/>
              </a:rPr>
              <a:t>，直到发送到南极的卫星。</a:t>
            </a:r>
            <a:endParaRPr lang="en-US" altLang="zh-CN" sz="1600" dirty="0">
              <a:latin typeface="微软雅黑" panose="020B0503020204020204" pitchFamily="34" charset="-122"/>
              <a:ea typeface="微软雅黑" panose="020B0503020204020204" pitchFamily="34" charset="-122"/>
            </a:endParaRPr>
          </a:p>
          <a:p>
            <a:pPr lvl="1">
              <a:lnSpc>
                <a:spcPct val="120000"/>
              </a:lnSpc>
              <a:spcBef>
                <a:spcPts val="0"/>
              </a:spcBef>
            </a:pPr>
            <a:r>
              <a:rPr lang="zh-CN" altLang="en-US" sz="1600" dirty="0">
                <a:latin typeface="微软雅黑" panose="020B0503020204020204" pitchFamily="34" charset="-122"/>
                <a:ea typeface="微软雅黑" panose="020B0503020204020204" pitchFamily="34" charset="-122"/>
              </a:rPr>
              <a:t>每个卫星需要复杂的交换转发设备</a:t>
            </a:r>
            <a:endParaRPr lang="en-US" altLang="zh-CN" sz="1600" dirty="0">
              <a:latin typeface="微软雅黑" panose="020B0503020204020204" pitchFamily="34" charset="-122"/>
              <a:ea typeface="微软雅黑" panose="020B0503020204020204" pitchFamily="34" charset="-122"/>
            </a:endParaRPr>
          </a:p>
          <a:p>
            <a:pPr marL="514350" indent="-514350">
              <a:lnSpc>
                <a:spcPct val="120000"/>
              </a:lnSpc>
              <a:spcBef>
                <a:spcPts val="0"/>
              </a:spcBef>
              <a:buAutoNum type="alphaLcParenBoth"/>
            </a:pPr>
            <a:r>
              <a:rPr lang="en-US" altLang="zh-CN" sz="2000" dirty="0" err="1">
                <a:latin typeface="微软雅黑" panose="020B0503020204020204" pitchFamily="34" charset="-122"/>
                <a:ea typeface="微软雅黑" panose="020B0503020204020204" pitchFamily="34" charset="-122"/>
              </a:rPr>
              <a:t>Globalstar</a:t>
            </a:r>
            <a:r>
              <a:rPr lang="zh-CN" altLang="en-US" sz="2000" dirty="0">
                <a:latin typeface="微软雅黑" panose="020B0503020204020204" pitchFamily="34" charset="-122"/>
                <a:ea typeface="微软雅黑" panose="020B0503020204020204" pitchFamily="34" charset="-122"/>
              </a:rPr>
              <a:t>：在地面上转发信号</a:t>
            </a:r>
            <a:endParaRPr lang="en-US" altLang="zh-CN" sz="2000" dirty="0">
              <a:latin typeface="微软雅黑" panose="020B0503020204020204" pitchFamily="34" charset="-122"/>
              <a:ea typeface="微软雅黑" panose="020B0503020204020204" pitchFamily="34" charset="-122"/>
            </a:endParaRPr>
          </a:p>
          <a:p>
            <a:pPr lvl="1">
              <a:lnSpc>
                <a:spcPct val="120000"/>
              </a:lnSpc>
              <a:spcBef>
                <a:spcPts val="0"/>
              </a:spcBef>
            </a:pPr>
            <a:r>
              <a:rPr lang="zh-CN" altLang="en-US" sz="1600" dirty="0">
                <a:latin typeface="微软雅黑" panose="020B0503020204020204" pitchFamily="34" charset="-122"/>
                <a:ea typeface="微软雅黑" panose="020B0503020204020204" pitchFamily="34" charset="-122"/>
              </a:rPr>
              <a:t>基于</a:t>
            </a:r>
            <a:r>
              <a:rPr lang="en-US" altLang="zh-CN" sz="1600" dirty="0">
                <a:latin typeface="微软雅黑" panose="020B0503020204020204" pitchFamily="34" charset="-122"/>
                <a:ea typeface="微软雅黑" panose="020B0503020204020204" pitchFamily="34" charset="-122"/>
              </a:rPr>
              <a:t>bent-pipe</a:t>
            </a:r>
            <a:r>
              <a:rPr lang="zh-CN" altLang="en-US" sz="1600" dirty="0">
                <a:latin typeface="微软雅黑" panose="020B0503020204020204" pitchFamily="34" charset="-122"/>
                <a:ea typeface="微软雅黑" panose="020B0503020204020204" pitchFamily="34" charset="-122"/>
              </a:rPr>
              <a:t>弯管技术设计；</a:t>
            </a:r>
            <a:endParaRPr lang="en-US" altLang="zh-CN" sz="1600" dirty="0">
              <a:latin typeface="微软雅黑" panose="020B0503020204020204" pitchFamily="34" charset="-122"/>
              <a:ea typeface="微软雅黑" panose="020B0503020204020204" pitchFamily="34" charset="-122"/>
            </a:endParaRPr>
          </a:p>
          <a:p>
            <a:pPr lvl="1">
              <a:lnSpc>
                <a:spcPct val="120000"/>
              </a:lnSpc>
              <a:spcBef>
                <a:spcPts val="0"/>
              </a:spcBef>
            </a:pPr>
            <a:r>
              <a:rPr lang="zh-CN" altLang="en-US" sz="1600" dirty="0">
                <a:latin typeface="微软雅黑" panose="020B0503020204020204" pitchFamily="34" charset="-122"/>
                <a:ea typeface="微软雅黑" panose="020B0503020204020204" pitchFamily="34" charset="-122"/>
              </a:rPr>
              <a:t>比如：</a:t>
            </a:r>
            <a:r>
              <a:rPr lang="en-US" altLang="zh-CN" sz="1600" dirty="0">
                <a:latin typeface="微软雅黑" panose="020B0503020204020204" pitchFamily="34" charset="-122"/>
                <a:ea typeface="微软雅黑" panose="020B0503020204020204" pitchFamily="34" charset="-122"/>
              </a:rPr>
              <a:t>The call originating at the North Pole is sent back to earth and picked </a:t>
            </a:r>
            <a:r>
              <a:rPr lang="en-US" altLang="zh-CN" sz="1500" dirty="0">
                <a:latin typeface="微软雅黑" panose="020B0503020204020204" pitchFamily="34" charset="-122"/>
                <a:ea typeface="微软雅黑" panose="020B0503020204020204" pitchFamily="34" charset="-122"/>
              </a:rPr>
              <a:t>up by the large ground station. The call is then routed via a terrestrial network to the ground station nearest the callee and delivered by a bent-pipe connection.</a:t>
            </a:r>
            <a:endParaRPr lang="zh-CN" altLang="en-US" sz="15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7D14601-1A6A-4AAB-939F-BAE0B4176B6A}"/>
              </a:ext>
            </a:extLst>
          </p:cNvPr>
          <p:cNvPicPr>
            <a:picLocks noChangeAspect="1"/>
          </p:cNvPicPr>
          <p:nvPr/>
        </p:nvPicPr>
        <p:blipFill>
          <a:blip r:embed="rId3"/>
          <a:stretch>
            <a:fillRect/>
          </a:stretch>
        </p:blipFill>
        <p:spPr>
          <a:xfrm>
            <a:off x="1735270" y="904652"/>
            <a:ext cx="7600962" cy="3624916"/>
          </a:xfrm>
          <a:prstGeom prst="rect">
            <a:avLst/>
          </a:prstGeom>
        </p:spPr>
      </p:pic>
    </p:spTree>
    <p:extLst>
      <p:ext uri="{BB962C8B-B14F-4D97-AF65-F5344CB8AC3E}">
        <p14:creationId xmlns:p14="http://schemas.microsoft.com/office/powerpoint/2010/main" val="3775429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56324" name="Rectangle 3"/>
          <p:cNvSpPr>
            <a:spLocks noGrp="1" noChangeArrowheads="1"/>
          </p:cNvSpPr>
          <p:nvPr>
            <p:ph idx="1"/>
          </p:nvPr>
        </p:nvSpPr>
        <p:spPr>
          <a:xfrm>
            <a:off x="2438401" y="1611315"/>
            <a:ext cx="7789863" cy="3483200"/>
          </a:xfrm>
        </p:spPr>
        <p:txBody>
          <a:bodyPr/>
          <a:lstStyle/>
          <a:p>
            <a:r>
              <a:rPr lang="en-US" altLang="zh-CN" dirty="0">
                <a:ea typeface="宋体" panose="02010600030101010101" pitchFamily="2" charset="-122"/>
              </a:rPr>
              <a:t>Satellite:</a:t>
            </a:r>
          </a:p>
          <a:p>
            <a:pPr lvl="2">
              <a:buFont typeface="Arial" panose="020B0604020202020204" pitchFamily="34" charset="0"/>
              <a:buChar char="+"/>
            </a:pPr>
            <a:r>
              <a:rPr lang="en-US" altLang="zh-CN" dirty="0">
                <a:ea typeface="宋体" panose="02010600030101010101" pitchFamily="2" charset="-122"/>
              </a:rPr>
              <a:t>Can rapidly set up anywhere/anytime communications (after satellites have been launched)</a:t>
            </a:r>
          </a:p>
          <a:p>
            <a:pPr lvl="2">
              <a:buFont typeface="Arial" panose="020B0604020202020204" pitchFamily="34" charset="0"/>
              <a:buChar char="+"/>
            </a:pPr>
            <a:r>
              <a:rPr lang="en-US" altLang="zh-CN" dirty="0">
                <a:ea typeface="宋体" panose="02010600030101010101" pitchFamily="2" charset="-122"/>
              </a:rPr>
              <a:t>Can broadcast to large regions</a:t>
            </a:r>
          </a:p>
          <a:p>
            <a:pPr lvl="2">
              <a:buFont typeface="等线" panose="02010600030101010101" pitchFamily="2" charset="-122"/>
              <a:buChar char="–"/>
            </a:pPr>
            <a:r>
              <a:rPr lang="en-US" altLang="zh-CN" dirty="0">
                <a:ea typeface="宋体" panose="02010600030101010101" pitchFamily="2" charset="-122"/>
              </a:rPr>
              <a:t>Limited bandwidth and interference to manage </a:t>
            </a:r>
          </a:p>
          <a:p>
            <a:r>
              <a:rPr lang="en-US" altLang="zh-CN" dirty="0">
                <a:ea typeface="宋体" panose="02010600030101010101" pitchFamily="2" charset="-122"/>
              </a:rPr>
              <a:t>Fiber:</a:t>
            </a:r>
          </a:p>
          <a:p>
            <a:pPr lvl="2">
              <a:buFont typeface="Arial" panose="020B0604020202020204" pitchFamily="34" charset="0"/>
              <a:buChar char="+"/>
            </a:pPr>
            <a:r>
              <a:rPr lang="en-US" altLang="zh-CN" dirty="0">
                <a:ea typeface="宋体" panose="02010600030101010101" pitchFamily="2" charset="-122"/>
              </a:rPr>
              <a:t>Enormous bandwidth over long distances</a:t>
            </a:r>
          </a:p>
          <a:p>
            <a:pPr lvl="2">
              <a:buFont typeface="等线" panose="02010600030101010101" pitchFamily="2" charset="-122"/>
              <a:buChar char="–"/>
            </a:pPr>
            <a:r>
              <a:rPr lang="en-US" altLang="zh-CN" dirty="0">
                <a:ea typeface="宋体" panose="02010600030101010101" pitchFamily="2" charset="-122"/>
              </a:rPr>
              <a:t>Installation can be more expensive/difficult</a:t>
            </a:r>
          </a:p>
          <a:p>
            <a:endParaRPr lang="en-US" altLang="zh-CN" dirty="0">
              <a:ea typeface="宋体" panose="02010600030101010101" pitchFamily="2" charset="-122"/>
            </a:endParaRPr>
          </a:p>
        </p:txBody>
      </p:sp>
      <p:sp>
        <p:nvSpPr>
          <p:cNvPr id="2" name="标题 1">
            <a:extLst>
              <a:ext uri="{FF2B5EF4-FFF2-40B4-BE49-F238E27FC236}">
                <a16:creationId xmlns:a16="http://schemas.microsoft.com/office/drawing/2014/main" id="{57663DB4-FB75-4630-9AC0-858AA01E743B}"/>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Satellite vs. Fiber</a:t>
            </a:r>
            <a:endParaRPr lang="zh-CN" altLang="en-US" dirty="0"/>
          </a:p>
        </p:txBody>
      </p:sp>
    </p:spTree>
    <p:extLst>
      <p:ext uri="{BB962C8B-B14F-4D97-AF65-F5344CB8AC3E}">
        <p14:creationId xmlns:p14="http://schemas.microsoft.com/office/powerpoint/2010/main" val="592485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1 Introduction</a:t>
            </a:r>
          </a:p>
        </p:txBody>
      </p:sp>
      <p:sp>
        <p:nvSpPr>
          <p:cNvPr id="4099" name="Subtitle 2"/>
          <p:cNvSpPr>
            <a:spLocks noGrp="1"/>
          </p:cNvSpPr>
          <p:nvPr>
            <p:ph idx="1"/>
          </p:nvPr>
        </p:nvSpPr>
        <p:spPr>
          <a:xfrm>
            <a:off x="1506016" y="1274386"/>
            <a:ext cx="9307937" cy="4145524"/>
          </a:xfrm>
        </p:spPr>
        <p:txBody>
          <a:bodyPr>
            <a:normAutofit fontScale="92500" lnSpcReduction="10000"/>
          </a:bodyPr>
          <a:lstStyle/>
          <a:p>
            <a:pPr lvl="1">
              <a:lnSpc>
                <a:spcPct val="11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Theoretical Basis for Data Communications</a:t>
            </a:r>
          </a:p>
          <a:p>
            <a:pPr lvl="1">
              <a:lnSpc>
                <a:spcPct val="11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Guided Transmission Media</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Wireless Transmission</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Communication Satellites</a:t>
            </a:r>
          </a:p>
          <a:p>
            <a:pPr lvl="1">
              <a:lnSpc>
                <a:spcPct val="110000"/>
              </a:lnSpc>
              <a:spcBef>
                <a:spcPts val="1200"/>
              </a:spcBef>
            </a:pPr>
            <a:r>
              <a:rPr lang="en-US" altLang="zh-CN" b="1" dirty="0">
                <a:solidFill>
                  <a:srgbClr val="C00000"/>
                </a:solidFill>
                <a:latin typeface="Arial" panose="020B0604020202020204" pitchFamily="34" charset="0"/>
                <a:ea typeface="宋体" panose="02010600030101010101" pitchFamily="2" charset="-122"/>
                <a:cs typeface="Arial" panose="020B0604020202020204" pitchFamily="34" charset="0"/>
              </a:rPr>
              <a:t>Digital Modulation and Multiplexing</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Public Switched Telephone Network</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Mobile Telephone System</a:t>
            </a:r>
          </a:p>
          <a:p>
            <a:pPr lvl="1">
              <a:lnSpc>
                <a:spcPct val="120000"/>
              </a:lnSpc>
              <a:spcBef>
                <a:spcPts val="1200"/>
              </a:spcBef>
            </a:pPr>
            <a:r>
              <a:rPr lang="en-US" altLang="zh-CN" dirty="0">
                <a:latin typeface="Arial" panose="020B0604020202020204" pitchFamily="34" charset="0"/>
                <a:ea typeface="宋体" panose="02010600030101010101" pitchFamily="2" charset="-122"/>
                <a:cs typeface="Arial" panose="020B0604020202020204" pitchFamily="34" charset="0"/>
              </a:rPr>
              <a:t>Cable Television</a:t>
            </a:r>
          </a:p>
        </p:txBody>
      </p:sp>
      <p:sp>
        <p:nvSpPr>
          <p:cNvPr id="2" name="矩形 1">
            <a:extLst>
              <a:ext uri="{FF2B5EF4-FFF2-40B4-BE49-F238E27FC236}">
                <a16:creationId xmlns:a16="http://schemas.microsoft.com/office/drawing/2014/main" id="{7410C969-53CB-4556-84C5-40C49330329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Chapter2</a:t>
            </a:r>
            <a:r>
              <a:rPr lang="zh-CN" altLang="en-US" sz="2800" b="1" kern="0" dirty="0">
                <a:solidFill>
                  <a:srgbClr val="C00000"/>
                </a:solidFill>
                <a:latin typeface="微软雅黑" panose="020B0503020204020204" pitchFamily="34" charset="-122"/>
                <a:ea typeface="微软雅黑" panose="020B0503020204020204" pitchFamily="34" charset="-122"/>
              </a:rPr>
              <a:t>：</a:t>
            </a:r>
            <a:r>
              <a:rPr lang="en-US" altLang="zh-CN" sz="2800" b="1" kern="0" dirty="0">
                <a:solidFill>
                  <a:srgbClr val="C00000"/>
                </a:solidFill>
                <a:latin typeface="微软雅黑" panose="020B0503020204020204" pitchFamily="34" charset="-122"/>
                <a:ea typeface="微软雅黑" panose="020B0503020204020204" pitchFamily="34" charset="-122"/>
              </a:rPr>
              <a:t>The Physical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7035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sp>
        <p:nvSpPr>
          <p:cNvPr id="9220" name="Rectangle 3"/>
          <p:cNvSpPr>
            <a:spLocks noGrp="1" noChangeArrowheads="1"/>
          </p:cNvSpPr>
          <p:nvPr>
            <p:ph idx="1"/>
          </p:nvPr>
        </p:nvSpPr>
        <p:spPr>
          <a:xfrm>
            <a:off x="768926" y="1168977"/>
            <a:ext cx="10889673" cy="4722668"/>
          </a:xfrm>
        </p:spPr>
        <p:txBody>
          <a:bodyPr>
            <a:normAutofit fontScale="92500" lnSpcReduction="20000"/>
          </a:bodyPr>
          <a:lstStyle/>
          <a:p>
            <a:pPr>
              <a:lnSpc>
                <a:spcPct val="100000"/>
              </a:lnSpc>
              <a:spcBef>
                <a:spcPts val="600"/>
              </a:spcBef>
              <a:spcAft>
                <a:spcPts val="600"/>
              </a:spcAft>
            </a:pPr>
            <a:r>
              <a:rPr lang="en-US" altLang="zh-CN" u="sng" dirty="0">
                <a:ea typeface="宋体" panose="02010600030101010101" pitchFamily="2" charset="-122"/>
              </a:rPr>
              <a:t>Modulation</a:t>
            </a:r>
            <a:r>
              <a:rPr lang="en-US" altLang="zh-CN" dirty="0">
                <a:ea typeface="宋体" panose="02010600030101010101" pitchFamily="2" charset="-122"/>
              </a:rPr>
              <a:t> schemes send bits as signals; </a:t>
            </a:r>
          </a:p>
          <a:p>
            <a:pPr lvl="1">
              <a:spcAft>
                <a:spcPts val="600"/>
              </a:spcAft>
            </a:pPr>
            <a:r>
              <a:rPr lang="en-US" altLang="zh-CN" dirty="0">
                <a:ea typeface="宋体" panose="02010600030101010101" pitchFamily="2" charset="-122"/>
              </a:rPr>
              <a:t>Analog signals such as continuously varying voltage, light intensity, or sound intensity.</a:t>
            </a:r>
          </a:p>
          <a:p>
            <a:pPr lvl="1">
              <a:spcAft>
                <a:spcPts val="600"/>
              </a:spcAft>
            </a:pPr>
            <a:r>
              <a:rPr lang="en-US" altLang="zh-CN" dirty="0">
                <a:ea typeface="宋体" panose="02010600030101010101" pitchFamily="2" charset="-122"/>
              </a:rPr>
              <a:t>To send digital information, we must devise analog signals to represent bits.</a:t>
            </a:r>
          </a:p>
          <a:p>
            <a:pPr lvl="1">
              <a:spcAft>
                <a:spcPts val="600"/>
              </a:spcAft>
            </a:pPr>
            <a:r>
              <a:rPr lang="en-US" altLang="zh-CN" dirty="0">
                <a:ea typeface="宋体" panose="02010600030101010101" pitchFamily="2" charset="-122"/>
              </a:rPr>
              <a:t>The process of converting between bits and signals that represent them is called digital modulation.</a:t>
            </a:r>
          </a:p>
          <a:p>
            <a:pPr lvl="1"/>
            <a:r>
              <a:rPr lang="en-US" altLang="zh-CN" dirty="0">
                <a:ea typeface="宋体" panose="02010600030101010101" pitchFamily="2" charset="-122"/>
              </a:rPr>
              <a:t>Baseband Transmission </a:t>
            </a:r>
            <a:r>
              <a:rPr lang="en-US" altLang="zh-CN" dirty="0">
                <a:solidFill>
                  <a:srgbClr val="0000FF"/>
                </a:solidFill>
                <a:ea typeface="宋体" panose="02010600030101010101" pitchFamily="2" charset="-122"/>
              </a:rPr>
              <a:t>» It is common for wires</a:t>
            </a:r>
            <a:endParaRPr lang="en-US" altLang="zh-CN" dirty="0">
              <a:ea typeface="宋体" panose="02010600030101010101" pitchFamily="2" charset="-122"/>
            </a:endParaRPr>
          </a:p>
          <a:p>
            <a:pPr lvl="1"/>
            <a:r>
              <a:rPr lang="en-US" altLang="zh-CN" dirty="0">
                <a:ea typeface="宋体" panose="02010600030101010101" pitchFamily="2" charset="-122"/>
              </a:rPr>
              <a:t>Passband Transmission </a:t>
            </a:r>
            <a:r>
              <a:rPr lang="en-US" altLang="zh-CN" dirty="0">
                <a:solidFill>
                  <a:srgbClr val="0000FF"/>
                </a:solidFill>
                <a:ea typeface="宋体" panose="02010600030101010101" pitchFamily="2" charset="-122"/>
              </a:rPr>
              <a:t>» It is common for wireless and optical channels</a:t>
            </a:r>
            <a:endParaRPr lang="en-US" altLang="zh-CN" dirty="0">
              <a:ea typeface="宋体" panose="02010600030101010101" pitchFamily="2" charset="-122"/>
            </a:endParaRPr>
          </a:p>
          <a:p>
            <a:pPr>
              <a:lnSpc>
                <a:spcPct val="100000"/>
              </a:lnSpc>
              <a:spcBef>
                <a:spcPts val="600"/>
              </a:spcBef>
              <a:spcAft>
                <a:spcPts val="600"/>
              </a:spcAft>
            </a:pPr>
            <a:r>
              <a:rPr lang="en-US" altLang="zh-CN" u="sng" dirty="0">
                <a:ea typeface="宋体" panose="02010600030101010101" pitchFamily="2" charset="-122"/>
              </a:rPr>
              <a:t>multiplexing</a:t>
            </a:r>
            <a:r>
              <a:rPr lang="en-US" altLang="zh-CN" dirty="0">
                <a:ea typeface="宋体" panose="02010600030101010101" pitchFamily="2" charset="-122"/>
              </a:rPr>
              <a:t> schemes share a channel among users.</a:t>
            </a:r>
          </a:p>
          <a:p>
            <a:pPr lvl="1"/>
            <a:r>
              <a:rPr lang="en-US" altLang="zh-CN" dirty="0">
                <a:ea typeface="宋体" panose="02010600030101010101" pitchFamily="2" charset="-122"/>
              </a:rPr>
              <a:t>Channels are often shared by multiple signals.</a:t>
            </a:r>
          </a:p>
          <a:p>
            <a:pPr lvl="1"/>
            <a:r>
              <a:rPr lang="en-US" altLang="zh-CN" dirty="0">
                <a:ea typeface="宋体" panose="02010600030101010101" pitchFamily="2" charset="-122"/>
              </a:rPr>
              <a:t>Frequency Division Multiplexing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Time Division Multiplexing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Code Division Multiple Access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p:txBody>
      </p:sp>
      <p:sp>
        <p:nvSpPr>
          <p:cNvPr id="2" name="标题 1">
            <a:extLst>
              <a:ext uri="{FF2B5EF4-FFF2-40B4-BE49-F238E27FC236}">
                <a16:creationId xmlns:a16="http://schemas.microsoft.com/office/drawing/2014/main" id="{F161655E-5283-497A-AF38-340235DD7246}"/>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Digital Modulation and Multiplexing</a:t>
            </a:r>
            <a:endParaRPr lang="zh-CN" altLang="en-US" dirty="0"/>
          </a:p>
        </p:txBody>
      </p:sp>
    </p:spTree>
    <p:extLst>
      <p:ext uri="{BB962C8B-B14F-4D97-AF65-F5344CB8AC3E}">
        <p14:creationId xmlns:p14="http://schemas.microsoft.com/office/powerpoint/2010/main" val="661050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a:extLst>
              <a:ext uri="{FF2B5EF4-FFF2-40B4-BE49-F238E27FC236}">
                <a16:creationId xmlns:a16="http://schemas.microsoft.com/office/drawing/2014/main" id="{651BB3CE-6B13-4F8D-BE83-27D6785D3C61}"/>
              </a:ext>
            </a:extLst>
          </p:cNvPr>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A27103-F807-4047-BD2B-9E8E34DBDC53}" type="slidenum">
              <a:rPr lang="zh-CN" altLang="en-US"/>
              <a:pPr eaLnBrk="1" hangingPunct="1"/>
              <a:t>86</a:t>
            </a:fld>
            <a:endParaRPr lang="en-US" altLang="zh-CN"/>
          </a:p>
        </p:txBody>
      </p:sp>
      <p:sp>
        <p:nvSpPr>
          <p:cNvPr id="6" name="Rectangle 3">
            <a:extLst>
              <a:ext uri="{FF2B5EF4-FFF2-40B4-BE49-F238E27FC236}">
                <a16:creationId xmlns:a16="http://schemas.microsoft.com/office/drawing/2014/main" id="{8679FBD9-ACBA-467D-B620-33206C5370DB}"/>
              </a:ext>
            </a:extLst>
          </p:cNvPr>
          <p:cNvSpPr txBox="1">
            <a:spLocks noChangeArrowheads="1"/>
          </p:cNvSpPr>
          <p:nvPr/>
        </p:nvSpPr>
        <p:spPr>
          <a:xfrm>
            <a:off x="411480" y="1219772"/>
            <a:ext cx="11710851" cy="4998148"/>
          </a:xfrm>
          <a:prstGeom prst="rect">
            <a:avLst/>
          </a:prstGeom>
        </p:spPr>
        <p:txBody>
          <a:bodyPr/>
          <a:lstStyle>
            <a:lvl1pPr marL="609600" indent="-609600" algn="l" rtl="0" eaLnBrk="0" fontAlgn="base" hangingPunct="0">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eaLnBrk="0" fontAlgn="base" hangingPunct="0">
              <a:spcBef>
                <a:spcPct val="20000"/>
              </a:spcBef>
              <a:spcAft>
                <a:spcPct val="0"/>
              </a:spcAft>
              <a:buClr>
                <a:schemeClr val="accent2"/>
              </a:buClr>
              <a:buChar char="–"/>
              <a:defRPr sz="2000">
                <a:solidFill>
                  <a:schemeClr val="tx1"/>
                </a:solidFill>
                <a:latin typeface="+mn-lt"/>
              </a:defRPr>
            </a:lvl2pPr>
            <a:lvl3pPr marL="1371600" indent="-457200" algn="l" rtl="0" eaLnBrk="0" fontAlgn="base" hangingPunct="0">
              <a:spcBef>
                <a:spcPct val="20000"/>
              </a:spcBef>
              <a:spcAft>
                <a:spcPct val="0"/>
              </a:spcAft>
              <a:buClr>
                <a:schemeClr val="accent2"/>
              </a:buClr>
              <a:buChar char="•"/>
              <a:defRPr sz="2400">
                <a:solidFill>
                  <a:schemeClr val="tx1"/>
                </a:solidFill>
                <a:latin typeface="+mn-lt"/>
              </a:defRPr>
            </a:lvl3pPr>
            <a:lvl4pPr marL="1752600" indent="-381000" algn="l" rtl="0" eaLnBrk="0" fontAlgn="base" hangingPunct="0">
              <a:spcBef>
                <a:spcPct val="20000"/>
              </a:spcBef>
              <a:spcAft>
                <a:spcPct val="0"/>
              </a:spcAft>
              <a:buClr>
                <a:schemeClr val="accent2"/>
              </a:buClr>
              <a:buChar char="–"/>
              <a:defRPr sz="2000">
                <a:solidFill>
                  <a:schemeClr val="tx1"/>
                </a:solidFill>
                <a:latin typeface="+mn-lt"/>
              </a:defRPr>
            </a:lvl4pPr>
            <a:lvl5pPr marL="2209800" indent="-381000" algn="l" rtl="0" eaLnBrk="0" fontAlgn="base" hangingPunct="0">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marL="457200" indent="-457200" eaLnBrk="1" hangingPunct="1">
              <a:buFont typeface="Wingdings" pitchFamily="2" charset="2"/>
              <a:buChar char="Ø"/>
              <a:defRPr/>
            </a:pPr>
            <a:r>
              <a:rPr lang="en-US" altLang="zh-CN" sz="3200" b="1" dirty="0">
                <a:ea typeface="宋体" pitchFamily="2" charset="-122"/>
              </a:rPr>
              <a:t>Baseband signals</a:t>
            </a:r>
          </a:p>
          <a:p>
            <a:pPr lvl="1" eaLnBrk="1" hangingPunct="1">
              <a:defRPr/>
            </a:pPr>
            <a:r>
              <a:rPr lang="en-US" altLang="zh-CN" sz="2800" dirty="0">
                <a:ea typeface="宋体" pitchFamily="2" charset="-122"/>
              </a:rPr>
              <a:t>Signals that run from 0 up to a maximum frequency.</a:t>
            </a:r>
          </a:p>
          <a:p>
            <a:pPr marL="457200" indent="-457200" eaLnBrk="1" hangingPunct="1">
              <a:buFont typeface="Wingdings" pitchFamily="2" charset="2"/>
              <a:buChar char="Ø"/>
              <a:defRPr/>
            </a:pPr>
            <a:r>
              <a:rPr lang="en-US" altLang="zh-CN" sz="3200" b="1" dirty="0" err="1">
                <a:ea typeface="宋体" pitchFamily="2" charset="-122"/>
              </a:rPr>
              <a:t>Passband</a:t>
            </a:r>
            <a:r>
              <a:rPr lang="en-US" altLang="zh-CN" sz="3200" b="1" dirty="0">
                <a:ea typeface="宋体" pitchFamily="2" charset="-122"/>
              </a:rPr>
              <a:t> signals</a:t>
            </a:r>
          </a:p>
          <a:p>
            <a:pPr lvl="1" eaLnBrk="1" hangingPunct="1">
              <a:defRPr/>
            </a:pPr>
            <a:r>
              <a:rPr lang="en-US" altLang="zh-CN" sz="2800" dirty="0">
                <a:ea typeface="宋体" pitchFamily="2" charset="-122"/>
              </a:rPr>
              <a:t>Signals that are shifted to occupy a higher range of frequencies.</a:t>
            </a:r>
          </a:p>
          <a:p>
            <a:pPr marL="342900" indent="-342900" eaLnBrk="1" hangingPunct="1">
              <a:buFont typeface="Wingdings" pitchFamily="2" charset="2"/>
              <a:buChar char="Ø"/>
              <a:defRPr/>
            </a:pPr>
            <a:endParaRPr lang="en-US" altLang="zh-CN" b="1" dirty="0">
              <a:ea typeface="宋体" pitchFamily="2" charset="-122"/>
            </a:endParaRPr>
          </a:p>
          <a:p>
            <a:pPr marL="342900" indent="-342900" eaLnBrk="1" hangingPunct="1">
              <a:buFont typeface="Wingdings" pitchFamily="2" charset="2"/>
              <a:buChar char="Ø"/>
              <a:defRPr/>
            </a:pPr>
            <a:r>
              <a:rPr lang="zh-CN" altLang="en-US" b="1" dirty="0">
                <a:ea typeface="宋体" pitchFamily="2" charset="-122"/>
              </a:rPr>
              <a:t>一般将从</a:t>
            </a:r>
            <a:r>
              <a:rPr lang="en-US" altLang="zh-CN" b="1" dirty="0">
                <a:ea typeface="宋体" pitchFamily="2" charset="-122"/>
              </a:rPr>
              <a:t>0 </a:t>
            </a:r>
            <a:r>
              <a:rPr lang="zh-CN" altLang="en-US" b="1" dirty="0">
                <a:ea typeface="宋体" pitchFamily="2" charset="-122"/>
              </a:rPr>
              <a:t>到某个最大频率的信号称为基带（ </a:t>
            </a:r>
            <a:r>
              <a:rPr lang="en-US" altLang="zh-CN" b="1" dirty="0">
                <a:ea typeface="宋体" pitchFamily="2" charset="-122"/>
              </a:rPr>
              <a:t>baseband</a:t>
            </a:r>
            <a:r>
              <a:rPr lang="zh-CN" altLang="en-US" b="1" dirty="0">
                <a:ea typeface="宋体" pitchFamily="2" charset="-122"/>
              </a:rPr>
              <a:t>）信号，将被搬移并占用某个更大频率范围的信号称为通带（ </a:t>
            </a:r>
            <a:r>
              <a:rPr lang="en-US" altLang="zh-CN" b="1" dirty="0" err="1">
                <a:ea typeface="宋体" pitchFamily="2" charset="-122"/>
              </a:rPr>
              <a:t>passband</a:t>
            </a:r>
            <a:r>
              <a:rPr lang="en-US" altLang="zh-CN" b="1" dirty="0">
                <a:ea typeface="宋体" pitchFamily="2" charset="-122"/>
              </a:rPr>
              <a:t> </a:t>
            </a:r>
            <a:r>
              <a:rPr lang="zh-CN" altLang="en-US" b="1" dirty="0">
                <a:ea typeface="宋体" pitchFamily="2" charset="-122"/>
              </a:rPr>
              <a:t>）信号</a:t>
            </a:r>
            <a:endParaRPr lang="en-US" altLang="zh-CN" b="1" dirty="0">
              <a:ea typeface="宋体" pitchFamily="2" charset="-122"/>
            </a:endParaRPr>
          </a:p>
          <a:p>
            <a:pPr marL="381000" lvl="1" indent="0">
              <a:buNone/>
              <a:defRPr/>
            </a:pPr>
            <a:r>
              <a:rPr lang="en-US" altLang="zh-CN" dirty="0"/>
              <a:t>   Signals that are shifted to occupy a higher range of frequencies, as is the case for all wireless transmissions, are called </a:t>
            </a:r>
            <a:r>
              <a:rPr lang="en-US" altLang="zh-CN" b="1" dirty="0"/>
              <a:t>passband </a:t>
            </a:r>
            <a:r>
              <a:rPr lang="en-US" altLang="zh-CN" dirty="0"/>
              <a:t>signals.</a:t>
            </a:r>
            <a:endParaRPr lang="en-US" altLang="zh-CN" b="1" dirty="0">
              <a:ea typeface="宋体"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941839D-0075-45EA-AF54-F3802F2ED21B}"/>
              </a:ext>
            </a:extLst>
          </p:cNvPr>
          <p:cNvPicPr>
            <a:picLocks noChangeAspect="1"/>
          </p:cNvPicPr>
          <p:nvPr/>
        </p:nvPicPr>
        <p:blipFill>
          <a:blip r:embed="rId3"/>
          <a:stretch>
            <a:fillRect/>
          </a:stretch>
        </p:blipFill>
        <p:spPr>
          <a:xfrm>
            <a:off x="1711833" y="915412"/>
            <a:ext cx="7856709" cy="5434313"/>
          </a:xfrm>
          <a:prstGeom prst="rect">
            <a:avLst/>
          </a:prstGeom>
        </p:spPr>
      </p:pic>
    </p:spTree>
    <p:extLst>
      <p:ext uri="{BB962C8B-B14F-4D97-AF65-F5344CB8AC3E}">
        <p14:creationId xmlns:p14="http://schemas.microsoft.com/office/powerpoint/2010/main" val="2060596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E855191A-382D-4303-8314-F24AA5D03D73}"/>
              </a:ext>
            </a:extLst>
          </p:cNvPr>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DAEE7FA-63BD-4DA2-897E-691E000E3866}" type="slidenum">
              <a:rPr lang="zh-CN" altLang="en-US"/>
              <a:pPr eaLnBrk="1" hangingPunct="1"/>
              <a:t>88</a:t>
            </a:fld>
            <a:endParaRPr lang="en-US" altLang="zh-CN"/>
          </a:p>
        </p:txBody>
      </p:sp>
      <p:pic>
        <p:nvPicPr>
          <p:cNvPr id="14339" name="Picture 2" descr="https://upload.wikimedia.org/wikipedia/en/thumb/4/48/Baseband.svg/300px-Baseband.svg.png">
            <a:extLst>
              <a:ext uri="{FF2B5EF4-FFF2-40B4-BE49-F238E27FC236}">
                <a16:creationId xmlns:a16="http://schemas.microsoft.com/office/drawing/2014/main" id="{2B378B12-4158-4059-8E70-49B90BD21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223" y="1119305"/>
            <a:ext cx="3176588"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2" descr="https://upload.wikimedia.org/wikipedia/en/thumb/b/b8/Passband_schematic3.png/400px-Passband_schematic3.png">
            <a:extLst>
              <a:ext uri="{FF2B5EF4-FFF2-40B4-BE49-F238E27FC236}">
                <a16:creationId xmlns:a16="http://schemas.microsoft.com/office/drawing/2014/main" id="{6FD8C686-93C3-42D1-9469-A2658957D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8286" y="1119304"/>
            <a:ext cx="3684587" cy="541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矩形 4">
            <a:extLst>
              <a:ext uri="{FF2B5EF4-FFF2-40B4-BE49-F238E27FC236}">
                <a16:creationId xmlns:a16="http://schemas.microsoft.com/office/drawing/2014/main" id="{49F79FD3-4383-472B-BE4B-501E0CF7531D}"/>
              </a:ext>
            </a:extLst>
          </p:cNvPr>
          <p:cNvSpPr>
            <a:spLocks noChangeArrowheads="1"/>
          </p:cNvSpPr>
          <p:nvPr/>
        </p:nvSpPr>
        <p:spPr bwMode="auto">
          <a:xfrm>
            <a:off x="476250" y="3142117"/>
            <a:ext cx="5304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ea typeface="宋体" panose="02010600030101010101" pitchFamily="2" charset="-122"/>
              </a:rPr>
              <a:t>Baseband bandwidth equals the upper frequency.</a:t>
            </a:r>
            <a:endParaRPr lang="zh-CN" altLang="en-US" dirty="0">
              <a:ea typeface="宋体" panose="02010600030101010101" pitchFamily="2" charset="-122"/>
            </a:endParaRPr>
          </a:p>
        </p:txBody>
      </p:sp>
      <p:sp>
        <p:nvSpPr>
          <p:cNvPr id="14342" name="矩形 7">
            <a:extLst>
              <a:ext uri="{FF2B5EF4-FFF2-40B4-BE49-F238E27FC236}">
                <a16:creationId xmlns:a16="http://schemas.microsoft.com/office/drawing/2014/main" id="{77AAA62A-AC53-4561-A2E0-93461EBD1173}"/>
              </a:ext>
            </a:extLst>
          </p:cNvPr>
          <p:cNvSpPr>
            <a:spLocks noChangeArrowheads="1"/>
          </p:cNvSpPr>
          <p:nvPr/>
        </p:nvSpPr>
        <p:spPr bwMode="auto">
          <a:xfrm>
            <a:off x="267790" y="3965889"/>
            <a:ext cx="644910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sz="2000" dirty="0">
                <a:ea typeface="宋体" panose="02010600030101010101" pitchFamily="2" charset="-122"/>
              </a:rPr>
              <a:t>We call the rate at which the signal changes the </a:t>
            </a:r>
            <a:r>
              <a:rPr lang="en-US" altLang="zh-CN" sz="2000" b="1" dirty="0">
                <a:solidFill>
                  <a:srgbClr val="FF0000"/>
                </a:solidFill>
                <a:ea typeface="宋体" panose="02010600030101010101" pitchFamily="2" charset="-122"/>
              </a:rPr>
              <a:t>symbol rate</a:t>
            </a:r>
            <a:r>
              <a:rPr lang="zh-CN" altLang="en-US" sz="2000" b="1" dirty="0">
                <a:solidFill>
                  <a:srgbClr val="FF0000"/>
                </a:solidFill>
                <a:ea typeface="宋体" panose="02010600030101010101" pitchFamily="2" charset="-122"/>
              </a:rPr>
              <a:t>符号率</a:t>
            </a:r>
            <a:r>
              <a:rPr lang="en-US" altLang="zh-CN" sz="2000" b="1" dirty="0">
                <a:solidFill>
                  <a:srgbClr val="FF0000"/>
                </a:solidFill>
                <a:ea typeface="宋体" panose="02010600030101010101" pitchFamily="2" charset="-122"/>
              </a:rPr>
              <a:t> </a:t>
            </a:r>
            <a:r>
              <a:rPr lang="en-US" altLang="zh-CN" sz="2000" dirty="0">
                <a:ea typeface="宋体" panose="02010600030101010101" pitchFamily="2" charset="-122"/>
              </a:rPr>
              <a:t>to distinguish it from </a:t>
            </a:r>
            <a:r>
              <a:rPr lang="en-US" altLang="zh-CN" sz="2000" b="1" dirty="0">
                <a:solidFill>
                  <a:srgbClr val="FF0000"/>
                </a:solidFill>
                <a:ea typeface="宋体" panose="02010600030101010101" pitchFamily="2" charset="-122"/>
              </a:rPr>
              <a:t>the bit rate</a:t>
            </a:r>
            <a:r>
              <a:rPr lang="en-US" altLang="zh-CN" sz="2000" dirty="0">
                <a:ea typeface="宋体" panose="02010600030101010101" pitchFamily="2" charset="-122"/>
              </a:rPr>
              <a:t>. The bit rate is the symbol rate multiplied by the number of bits per symbol. An older name for the symbol rate, particularly in the context of devices called telephone modems that convey digital data over telephone lines, is the </a:t>
            </a:r>
            <a:r>
              <a:rPr lang="en-US" altLang="zh-CN" sz="2000" b="1" dirty="0">
                <a:solidFill>
                  <a:srgbClr val="FF0000"/>
                </a:solidFill>
                <a:ea typeface="宋体" panose="02010600030101010101" pitchFamily="2" charset="-122"/>
              </a:rPr>
              <a:t>baud rate </a:t>
            </a:r>
            <a:r>
              <a:rPr lang="zh-CN" altLang="en-US" sz="2000" b="1" dirty="0">
                <a:solidFill>
                  <a:srgbClr val="FF0000"/>
                </a:solidFill>
                <a:ea typeface="宋体" panose="02010600030101010101" pitchFamily="2" charset="-122"/>
                <a:hlinkClick r:id="rId5" action="ppaction://hlinksldjump"/>
              </a:rPr>
              <a:t>波特率</a:t>
            </a:r>
            <a:r>
              <a:rPr lang="en-US" altLang="zh-CN" sz="2000" dirty="0">
                <a:ea typeface="宋体" panose="02010600030101010101" pitchFamily="2" charset="-122"/>
              </a:rPr>
              <a:t>.</a:t>
            </a:r>
            <a:endParaRPr lang="zh-CN" altLang="en-US" sz="2000" dirty="0">
              <a:ea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504207" y="996148"/>
            <a:ext cx="11539104" cy="3607824"/>
          </a:xfrm>
        </p:spPr>
        <p:txBody>
          <a:bodyPr>
            <a:normAutofit fontScale="85000" lnSpcReduction="10000"/>
          </a:bodyPr>
          <a:lstStyle/>
          <a:p>
            <a:pPr>
              <a:lnSpc>
                <a:spcPct val="120000"/>
              </a:lnSpc>
            </a:pPr>
            <a:r>
              <a:rPr lang="it-IT" altLang="zh-CN" sz="2000" dirty="0">
                <a:latin typeface="微软雅黑" panose="020B0503020204020204" pitchFamily="34" charset="-122"/>
                <a:ea typeface="微软雅黑" panose="020B0503020204020204" pitchFamily="34" charset="-122"/>
              </a:rPr>
              <a:t>NRZ: Non-Return-to-Zero</a:t>
            </a:r>
            <a:r>
              <a:rPr lang="zh-CN" altLang="en-US" sz="2000" b="0" i="0" dirty="0">
                <a:solidFill>
                  <a:srgbClr val="4F4F4F"/>
                </a:solidFill>
                <a:effectLst/>
                <a:latin typeface="微软雅黑" panose="020B0503020204020204" pitchFamily="34" charset="-122"/>
                <a:ea typeface="微软雅黑" panose="020B0503020204020204" pitchFamily="34" charset="-122"/>
              </a:rPr>
              <a:t>不归零编码</a:t>
            </a:r>
            <a:endParaRPr lang="zh-CN" altLang="en-US" sz="2000" b="1" i="0" dirty="0">
              <a:solidFill>
                <a:srgbClr val="4F4F4F"/>
              </a:solidFill>
              <a:effectLst/>
              <a:latin typeface="微软雅黑" panose="020B0503020204020204" pitchFamily="34" charset="-122"/>
              <a:ea typeface="微软雅黑" panose="020B0503020204020204" pitchFamily="34" charset="-122"/>
            </a:endParaRPr>
          </a:p>
          <a:p>
            <a:pPr lvl="1">
              <a:lnSpc>
                <a:spcPct val="120000"/>
              </a:lnSpc>
            </a:pPr>
            <a:r>
              <a:rPr lang="zh-CN" altLang="en-US" sz="1800" b="0" i="0" dirty="0">
                <a:solidFill>
                  <a:srgbClr val="333333"/>
                </a:solidFill>
                <a:effectLst/>
                <a:latin typeface="微软雅黑" panose="020B0503020204020204" pitchFamily="34" charset="-122"/>
                <a:ea typeface="微软雅黑" panose="020B0503020204020204" pitchFamily="34" charset="-122"/>
              </a:rPr>
              <a:t>信号电平表示完一个码元后，电压不需回到</a:t>
            </a:r>
            <a:r>
              <a:rPr lang="en-US" altLang="zh-CN" sz="1800" b="0" i="0" dirty="0">
                <a:solidFill>
                  <a:srgbClr val="333333"/>
                </a:solidFill>
                <a:effectLst/>
                <a:latin typeface="微软雅黑" panose="020B0503020204020204" pitchFamily="34" charset="-122"/>
                <a:ea typeface="微软雅黑" panose="020B0503020204020204" pitchFamily="34" charset="-122"/>
              </a:rPr>
              <a:t>0</a:t>
            </a:r>
            <a:endParaRPr lang="it-IT" altLang="zh-CN" sz="1800" dirty="0">
              <a:latin typeface="微软雅黑" panose="020B0503020204020204" pitchFamily="34" charset="-122"/>
              <a:ea typeface="微软雅黑" panose="020B0503020204020204" pitchFamily="34" charset="-122"/>
            </a:endParaRPr>
          </a:p>
          <a:p>
            <a:pPr lvl="1">
              <a:lnSpc>
                <a:spcPct val="120000"/>
              </a:lnSpc>
            </a:pPr>
            <a:r>
              <a:rPr lang="zh-CN" altLang="en-US" sz="1800" dirty="0">
                <a:latin typeface="微软雅黑" panose="020B0503020204020204" pitchFamily="34" charset="-122"/>
                <a:ea typeface="微软雅黑" panose="020B0503020204020204" pitchFamily="34" charset="-122"/>
              </a:rPr>
              <a:t>优点：编码效率高；</a:t>
            </a:r>
            <a:endParaRPr lang="en-US" altLang="zh-CN" sz="1800" dirty="0">
              <a:latin typeface="微软雅黑" panose="020B0503020204020204" pitchFamily="34" charset="-122"/>
              <a:ea typeface="微软雅黑" panose="020B0503020204020204" pitchFamily="34" charset="-122"/>
            </a:endParaRPr>
          </a:p>
          <a:p>
            <a:pPr lvl="1">
              <a:lnSpc>
                <a:spcPct val="120000"/>
              </a:lnSpc>
            </a:pPr>
            <a:r>
              <a:rPr lang="zh-CN" altLang="en-US" sz="1800" dirty="0">
                <a:latin typeface="微软雅黑" panose="020B0503020204020204" pitchFamily="34" charset="-122"/>
                <a:ea typeface="微软雅黑" panose="020B0503020204020204" pitchFamily="34" charset="-122"/>
              </a:rPr>
              <a:t>缺点：</a:t>
            </a:r>
            <a:r>
              <a:rPr lang="zh-CN" altLang="en-US" sz="1800" b="0" i="0" dirty="0">
                <a:solidFill>
                  <a:srgbClr val="333333"/>
                </a:solidFill>
                <a:effectLst/>
                <a:latin typeface="微软雅黑" panose="020B0503020204020204" pitchFamily="34" charset="-122"/>
                <a:ea typeface="微软雅黑" panose="020B0503020204020204" pitchFamily="34" charset="-122"/>
              </a:rPr>
              <a:t>存在发送方和接收方的同步问题，无自同步特性。某一位码元与其下一位码元之间没有间隙</a:t>
            </a:r>
            <a:r>
              <a:rPr lang="en-US" altLang="zh-CN" sz="1800" b="0" i="0" dirty="0">
                <a:solidFill>
                  <a:srgbClr val="333333"/>
                </a:solidFill>
                <a:effectLst/>
                <a:latin typeface="微软雅黑" panose="020B0503020204020204" pitchFamily="34" charset="-122"/>
                <a:ea typeface="微软雅黑" panose="020B0503020204020204" pitchFamily="34" charset="-122"/>
              </a:rPr>
              <a:t>,</a:t>
            </a:r>
            <a:r>
              <a:rPr lang="zh-CN" altLang="en-US" sz="1800" b="0" i="0" dirty="0">
                <a:solidFill>
                  <a:srgbClr val="333333"/>
                </a:solidFill>
                <a:effectLst/>
                <a:latin typeface="微软雅黑" panose="020B0503020204020204" pitchFamily="34" charset="-122"/>
                <a:ea typeface="微软雅黑" panose="020B0503020204020204" pitchFamily="34" charset="-122"/>
              </a:rPr>
              <a:t>不易区分识别。归零编码</a:t>
            </a:r>
            <a:r>
              <a:rPr lang="en-US" altLang="zh-CN" sz="1800" b="0" i="0" dirty="0">
                <a:solidFill>
                  <a:srgbClr val="333333"/>
                </a:solidFill>
                <a:effectLst/>
                <a:latin typeface="微软雅黑" panose="020B0503020204020204" pitchFamily="34" charset="-122"/>
                <a:ea typeface="微软雅黑" panose="020B0503020204020204" pitchFamily="34" charset="-122"/>
              </a:rPr>
              <a:t>RZ</a:t>
            </a:r>
            <a:r>
              <a:rPr lang="zh-CN" altLang="en-US" sz="1800" b="0" i="0" dirty="0">
                <a:solidFill>
                  <a:srgbClr val="333333"/>
                </a:solidFill>
                <a:effectLst/>
                <a:latin typeface="微软雅黑" panose="020B0503020204020204" pitchFamily="34" charset="-122"/>
                <a:ea typeface="微软雅黑" panose="020B0503020204020204" pitchFamily="34" charset="-122"/>
              </a:rPr>
              <a:t>可以改善这种状况。</a:t>
            </a:r>
            <a:endParaRPr lang="en-US" altLang="zh-CN" sz="1800" b="0" i="0" dirty="0">
              <a:solidFill>
                <a:srgbClr val="333333"/>
              </a:solidFill>
              <a:effectLst/>
              <a:latin typeface="微软雅黑" panose="020B0503020204020204" pitchFamily="34" charset="-122"/>
              <a:ea typeface="微软雅黑" panose="020B0503020204020204" pitchFamily="34" charset="-122"/>
            </a:endParaRPr>
          </a:p>
          <a:p>
            <a:pPr>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RZ</a:t>
            </a:r>
            <a:r>
              <a:rPr lang="zh-CN" altLang="en-US" sz="2000" dirty="0">
                <a:solidFill>
                  <a:srgbClr val="333333"/>
                </a:solidFill>
                <a:latin typeface="微软雅黑" panose="020B0503020204020204" pitchFamily="34" charset="-122"/>
                <a:ea typeface="微软雅黑" panose="020B0503020204020204" pitchFamily="34" charset="-122"/>
              </a:rPr>
              <a:t>：</a:t>
            </a:r>
            <a:r>
              <a:rPr lang="it-IT" altLang="zh-CN" sz="2000" dirty="0">
                <a:latin typeface="微软雅黑" panose="020B0503020204020204" pitchFamily="34" charset="-122"/>
                <a:ea typeface="微软雅黑" panose="020B0503020204020204" pitchFamily="34" charset="-122"/>
              </a:rPr>
              <a:t> Return-to-Zero</a:t>
            </a:r>
            <a:r>
              <a:rPr lang="zh-CN" altLang="en-US" sz="2000" b="0" i="0" dirty="0">
                <a:solidFill>
                  <a:srgbClr val="4F4F4F"/>
                </a:solidFill>
                <a:effectLst/>
                <a:latin typeface="微软雅黑" panose="020B0503020204020204" pitchFamily="34" charset="-122"/>
                <a:ea typeface="微软雅黑" panose="020B0503020204020204" pitchFamily="34" charset="-122"/>
              </a:rPr>
              <a:t>归零编码</a:t>
            </a:r>
            <a:endParaRPr lang="en-US" altLang="zh-CN" sz="2000" b="0" i="0" dirty="0">
              <a:solidFill>
                <a:srgbClr val="4F4F4F"/>
              </a:solidFill>
              <a:effectLst/>
              <a:latin typeface="微软雅黑" panose="020B0503020204020204" pitchFamily="34" charset="-122"/>
              <a:ea typeface="微软雅黑" panose="020B0503020204020204" pitchFamily="34" charset="-122"/>
            </a:endParaRPr>
          </a:p>
          <a:p>
            <a:pPr lvl="1">
              <a:lnSpc>
                <a:spcPct val="120000"/>
              </a:lnSpc>
            </a:pPr>
            <a:r>
              <a:rPr lang="zh-CN" altLang="en-US" sz="1800" dirty="0">
                <a:latin typeface="微软雅黑" panose="020B0503020204020204" pitchFamily="34" charset="-122"/>
                <a:ea typeface="微软雅黑" panose="020B0503020204020204" pitchFamily="34" charset="-122"/>
              </a:rPr>
              <a:t>在</a:t>
            </a:r>
            <a:r>
              <a:rPr lang="en-US" altLang="zh-CN" sz="1800" dirty="0">
                <a:latin typeface="微软雅黑" panose="020B0503020204020204" pitchFamily="34" charset="-122"/>
                <a:ea typeface="微软雅黑" panose="020B0503020204020204" pitchFamily="34" charset="-122"/>
              </a:rPr>
              <a:t>RZ</a:t>
            </a:r>
            <a:r>
              <a:rPr lang="zh-CN" altLang="en-US" sz="1800" dirty="0">
                <a:latin typeface="微软雅黑" panose="020B0503020204020204" pitchFamily="34" charset="-122"/>
                <a:ea typeface="微软雅黑" panose="020B0503020204020204" pitchFamily="34" charset="-122"/>
              </a:rPr>
              <a:t>编码中，正电平代表逻辑</a:t>
            </a: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，负电平代表逻辑</a:t>
            </a:r>
            <a:r>
              <a:rPr lang="en-US" altLang="zh-CN" sz="1800" dirty="0">
                <a:latin typeface="微软雅黑" panose="020B0503020204020204" pitchFamily="34" charset="-122"/>
                <a:ea typeface="微软雅黑" panose="020B0503020204020204" pitchFamily="34" charset="-122"/>
              </a:rPr>
              <a:t>0</a:t>
            </a:r>
            <a:r>
              <a:rPr lang="zh-CN" altLang="en-US" sz="1800" dirty="0">
                <a:latin typeface="微软雅黑" panose="020B0503020204020204" pitchFamily="34" charset="-122"/>
                <a:ea typeface="微软雅黑" panose="020B0503020204020204" pitchFamily="34" charset="-122"/>
              </a:rPr>
              <a:t>，并且，每传输完一位数据，信号返回到零电平。也就是说，信号线上会出现</a:t>
            </a: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种电平：正电平、负电平、零电平。</a:t>
            </a:r>
            <a:endParaRPr lang="en-US" altLang="zh-CN" sz="1800" dirty="0">
              <a:latin typeface="微软雅黑" panose="020B0503020204020204" pitchFamily="34" charset="-122"/>
              <a:ea typeface="微软雅黑" panose="020B0503020204020204" pitchFamily="34" charset="-122"/>
            </a:endParaRPr>
          </a:p>
          <a:p>
            <a:pPr lvl="1">
              <a:lnSpc>
                <a:spcPct val="120000"/>
              </a:lnSpc>
            </a:pPr>
            <a:r>
              <a:rPr lang="zh-CN" altLang="en-US" sz="1800" dirty="0">
                <a:latin typeface="微软雅黑" panose="020B0503020204020204" pitchFamily="34" charset="-122"/>
                <a:ea typeface="微软雅黑" panose="020B0503020204020204" pitchFamily="34" charset="-122"/>
              </a:rPr>
              <a:t>因为每位传输之后都要</a:t>
            </a:r>
            <a:r>
              <a:rPr lang="zh-CN" altLang="en-US" sz="1900" dirty="0">
                <a:latin typeface="微软雅黑" panose="020B0503020204020204" pitchFamily="34" charset="-122"/>
                <a:ea typeface="微软雅黑" panose="020B0503020204020204" pitchFamily="34" charset="-122"/>
              </a:rPr>
              <a:t>归零，所以接受者只要在信号归零后采样即可，这样</a:t>
            </a:r>
            <a:r>
              <a:rPr lang="zh-CN" altLang="en-US" sz="1900">
                <a:latin typeface="微软雅黑" panose="020B0503020204020204" pitchFamily="34" charset="-122"/>
                <a:ea typeface="微软雅黑" panose="020B0503020204020204" pitchFamily="34" charset="-122"/>
              </a:rPr>
              <a:t>就不再需要</a:t>
            </a:r>
            <a:r>
              <a:rPr lang="zh-CN" altLang="en-US" sz="1900" dirty="0">
                <a:latin typeface="微软雅黑" panose="020B0503020204020204" pitchFamily="34" charset="-122"/>
                <a:ea typeface="微软雅黑" panose="020B0503020204020204" pitchFamily="34" charset="-122"/>
              </a:rPr>
              <a:t>单独的时钟信号</a:t>
            </a:r>
            <a:r>
              <a:rPr lang="en-US" altLang="zh-CN" sz="1900" dirty="0">
                <a:latin typeface="微软雅黑" panose="020B0503020204020204" pitchFamily="34" charset="-122"/>
                <a:ea typeface="微软雅黑" panose="020B0503020204020204" pitchFamily="34" charset="-122"/>
              </a:rPr>
              <a:t>.</a:t>
            </a:r>
            <a:r>
              <a:rPr lang="zh-CN" altLang="en-US" sz="1900" dirty="0">
                <a:latin typeface="微软雅黑" panose="020B0503020204020204" pitchFamily="34" charset="-122"/>
                <a:ea typeface="微软雅黑" panose="020B0503020204020204" pitchFamily="34" charset="-122"/>
              </a:rPr>
              <a:t> 实际上，</a:t>
            </a:r>
            <a:r>
              <a:rPr lang="en-US" altLang="zh-CN" sz="1900" dirty="0">
                <a:latin typeface="微软雅黑" panose="020B0503020204020204" pitchFamily="34" charset="-122"/>
                <a:ea typeface="微软雅黑" panose="020B0503020204020204" pitchFamily="34" charset="-122"/>
              </a:rPr>
              <a:t>RZ </a:t>
            </a:r>
            <a:r>
              <a:rPr lang="zh-CN" altLang="en-US" sz="1900" dirty="0">
                <a:latin typeface="微软雅黑" panose="020B0503020204020204" pitchFamily="34" charset="-122"/>
                <a:ea typeface="微软雅黑" panose="020B0503020204020204" pitchFamily="34" charset="-122"/>
              </a:rPr>
              <a:t>编码就是相当于把时钟信号用归零编码在了数据之内。这样的信号也叫做自同步（</a:t>
            </a:r>
            <a:r>
              <a:rPr lang="en-US" altLang="zh-CN" sz="1900" dirty="0">
                <a:latin typeface="微软雅黑" panose="020B0503020204020204" pitchFamily="34" charset="-122"/>
                <a:ea typeface="微软雅黑" panose="020B0503020204020204" pitchFamily="34" charset="-122"/>
              </a:rPr>
              <a:t>self-clocking</a:t>
            </a:r>
            <a:r>
              <a:rPr lang="zh-CN" altLang="en-US" sz="1900" dirty="0">
                <a:latin typeface="微软雅黑" panose="020B0503020204020204" pitchFamily="34" charset="-122"/>
                <a:ea typeface="微软雅黑" panose="020B0503020204020204" pitchFamily="34" charset="-122"/>
              </a:rPr>
              <a:t>）信号。</a:t>
            </a:r>
            <a:endParaRPr lang="en-US" altLang="zh-CN" sz="1900" dirty="0">
              <a:latin typeface="微软雅黑" panose="020B0503020204020204" pitchFamily="34" charset="-122"/>
              <a:ea typeface="微软雅黑" panose="020B0503020204020204" pitchFamily="34" charset="-122"/>
            </a:endParaRPr>
          </a:p>
          <a:p>
            <a:pPr lvl="1">
              <a:lnSpc>
                <a:spcPct val="120000"/>
              </a:lnSpc>
            </a:pPr>
            <a:r>
              <a:rPr lang="zh-CN" altLang="en-US" sz="1900" dirty="0">
                <a:latin typeface="微软雅黑" panose="020B0503020204020204" pitchFamily="34" charset="-122"/>
                <a:ea typeface="微软雅黑" panose="020B0503020204020204" pitchFamily="34" charset="-122"/>
              </a:rPr>
              <a:t>缺点：很大部分的数据带宽，都用来传输“归零”而浪费掉。</a:t>
            </a:r>
            <a:endParaRPr lang="it-IT" altLang="zh-CN" sz="1900"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1A47869C-41D4-4E47-B7B0-41543C48C0D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Baseband Transmission</a:t>
            </a:r>
            <a:endParaRPr lang="zh-CN" altLang="en-US" dirty="0"/>
          </a:p>
        </p:txBody>
      </p:sp>
      <p:pic>
        <p:nvPicPr>
          <p:cNvPr id="3" name="Picture 2">
            <a:extLst>
              <a:ext uri="{FF2B5EF4-FFF2-40B4-BE49-F238E27FC236}">
                <a16:creationId xmlns:a16="http://schemas.microsoft.com/office/drawing/2014/main" id="{59E2BC5D-2593-4B8E-82B9-1D55E75AE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486" y="4528354"/>
            <a:ext cx="3730769" cy="193494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07279A2-6412-490F-A9A2-30FDFB9C8B44}"/>
              </a:ext>
            </a:extLst>
          </p:cNvPr>
          <p:cNvSpPr txBox="1"/>
          <p:nvPr/>
        </p:nvSpPr>
        <p:spPr>
          <a:xfrm>
            <a:off x="1970747" y="6309406"/>
            <a:ext cx="2911495" cy="307777"/>
          </a:xfrm>
          <a:prstGeom prst="rect">
            <a:avLst/>
          </a:prstGeom>
          <a:noFill/>
        </p:spPr>
        <p:txBody>
          <a:bodyPr wrap="square">
            <a:spAutoFit/>
          </a:bodyPr>
          <a:lstStyle/>
          <a:p>
            <a:r>
              <a:rPr lang="en-US" altLang="zh-CN" sz="1400" i="0" dirty="0">
                <a:solidFill>
                  <a:srgbClr val="333333"/>
                </a:solidFill>
                <a:effectLst/>
                <a:latin typeface="微软雅黑" panose="020B0503020204020204" pitchFamily="34" charset="-122"/>
                <a:ea typeface="微软雅黑" panose="020B0503020204020204" pitchFamily="34" charset="-122"/>
              </a:rPr>
              <a:t>NRZ</a:t>
            </a:r>
            <a:r>
              <a:rPr lang="zh-CN" altLang="en-US" sz="1400" i="0" dirty="0">
                <a:solidFill>
                  <a:srgbClr val="333333"/>
                </a:solidFill>
                <a:effectLst/>
                <a:latin typeface="微软雅黑" panose="020B0503020204020204" pitchFamily="34" charset="-122"/>
                <a:ea typeface="微软雅黑" panose="020B0503020204020204" pitchFamily="34" charset="-122"/>
              </a:rPr>
              <a:t>编码（</a:t>
            </a:r>
            <a:r>
              <a:rPr lang="en-US" altLang="zh-CN" sz="1400" i="0" dirty="0">
                <a:solidFill>
                  <a:srgbClr val="333333"/>
                </a:solidFill>
                <a:effectLst/>
                <a:latin typeface="微软雅黑" panose="020B0503020204020204" pitchFamily="34" charset="-122"/>
                <a:ea typeface="微软雅黑" panose="020B0503020204020204" pitchFamily="34" charset="-122"/>
              </a:rPr>
              <a:t>Not Return to Zero</a:t>
            </a:r>
            <a:r>
              <a:rPr lang="zh-CN" altLang="en-US" sz="1400" i="0" dirty="0">
                <a:solidFill>
                  <a:srgbClr val="333333"/>
                </a:solidFill>
                <a:effectLst/>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D4C2587-001E-48C6-B8B6-92BFE39FB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017" y="4603972"/>
            <a:ext cx="3922176" cy="193494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1B3291A-7DAB-4808-9362-DC60110C7B4E}"/>
              </a:ext>
            </a:extLst>
          </p:cNvPr>
          <p:cNvSpPr txBox="1"/>
          <p:nvPr/>
        </p:nvSpPr>
        <p:spPr>
          <a:xfrm>
            <a:off x="7116969" y="6313048"/>
            <a:ext cx="2838017" cy="307777"/>
          </a:xfrm>
          <a:prstGeom prst="rect">
            <a:avLst/>
          </a:prstGeom>
          <a:noFill/>
        </p:spPr>
        <p:txBody>
          <a:bodyPr wrap="square">
            <a:spAutoFit/>
          </a:bodyPr>
          <a:lstStyle/>
          <a:p>
            <a:pPr algn="ctr"/>
            <a:r>
              <a:rPr lang="en-US" altLang="zh-CN" sz="1400" i="0" dirty="0">
                <a:solidFill>
                  <a:srgbClr val="333333"/>
                </a:solidFill>
                <a:effectLst/>
                <a:latin typeface="微软雅黑" panose="020B0503020204020204" pitchFamily="34" charset="-122"/>
                <a:ea typeface="微软雅黑" panose="020B0503020204020204" pitchFamily="34" charset="-122"/>
              </a:rPr>
              <a:t>RZ</a:t>
            </a:r>
            <a:r>
              <a:rPr lang="zh-CN" altLang="en-US" sz="1400" i="0" dirty="0">
                <a:solidFill>
                  <a:srgbClr val="333333"/>
                </a:solidFill>
                <a:effectLst/>
                <a:latin typeface="微软雅黑" panose="020B0503020204020204" pitchFamily="34" charset="-122"/>
                <a:ea typeface="微软雅黑" panose="020B0503020204020204" pitchFamily="34" charset="-122"/>
              </a:rPr>
              <a:t>编码（</a:t>
            </a:r>
            <a:r>
              <a:rPr lang="en-US" altLang="zh-CN" sz="1400" i="0" dirty="0">
                <a:solidFill>
                  <a:srgbClr val="333333"/>
                </a:solidFill>
                <a:effectLst/>
                <a:latin typeface="微软雅黑" panose="020B0503020204020204" pitchFamily="34" charset="-122"/>
                <a:ea typeface="微软雅黑" panose="020B0503020204020204" pitchFamily="34" charset="-122"/>
              </a:rPr>
              <a:t>Return to Zero</a:t>
            </a:r>
            <a:r>
              <a:rPr lang="zh-CN" altLang="en-US" sz="1400" i="0" dirty="0">
                <a:solidFill>
                  <a:srgbClr val="333333"/>
                </a:solidFill>
                <a:effectLst/>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0319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p:cNvSpPr>
            <a:spLocks noGrp="1"/>
          </p:cNvSpPr>
          <p:nvPr>
            <p:ph idx="1"/>
          </p:nvPr>
        </p:nvSpPr>
        <p:spPr>
          <a:xfrm>
            <a:off x="803868" y="1232701"/>
            <a:ext cx="10922557" cy="1541462"/>
          </a:xfrm>
        </p:spPr>
        <p:txBody>
          <a:bodyPr/>
          <a:lstStyle/>
          <a:p>
            <a:pPr marL="342900" indent="-342900">
              <a:buFont typeface="Arial" pitchFamily="34" charset="0"/>
              <a:buChar char="•"/>
            </a:pPr>
            <a:r>
              <a:rPr lang="en-US" altLang="zh-CN" dirty="0">
                <a:latin typeface="Calibri" panose="020F0502020204030204" pitchFamily="34" charset="0"/>
                <a:ea typeface="宋体" panose="02010600030101010101" pitchFamily="2" charset="-122"/>
              </a:rPr>
              <a:t>An analog signal has </a:t>
            </a:r>
            <a:r>
              <a:rPr lang="en-US" altLang="zh-CN" b="1" i="1" dirty="0">
                <a:solidFill>
                  <a:srgbClr val="0000FF"/>
                </a:solidFill>
                <a:latin typeface="Calibri" panose="020F0502020204030204" pitchFamily="34" charset="0"/>
                <a:ea typeface="宋体" panose="02010600030101010101" pitchFamily="2" charset="-122"/>
              </a:rPr>
              <a:t>infinitely</a:t>
            </a:r>
            <a:r>
              <a:rPr lang="en-US" altLang="zh-CN" dirty="0">
                <a:latin typeface="Calibri" panose="020F0502020204030204" pitchFamily="34" charset="0"/>
                <a:ea typeface="宋体" panose="02010600030101010101" pitchFamily="2" charset="-122"/>
              </a:rPr>
              <a:t> many levels of intensity over a period of time. </a:t>
            </a:r>
          </a:p>
          <a:p>
            <a:pPr marL="342900" indent="-342900">
              <a:buFont typeface="Arial" pitchFamily="34" charset="0"/>
              <a:buChar char="•"/>
            </a:pPr>
            <a:r>
              <a:rPr lang="en-US" altLang="zh-CN" dirty="0">
                <a:latin typeface="Calibri" panose="020F0502020204030204" pitchFamily="34" charset="0"/>
                <a:ea typeface="宋体" panose="02010600030101010101" pitchFamily="2" charset="-122"/>
              </a:rPr>
              <a:t>A digital signal can have only a </a:t>
            </a:r>
            <a:r>
              <a:rPr lang="en-US" altLang="zh-CN" b="1" i="1" dirty="0">
                <a:solidFill>
                  <a:srgbClr val="0000FF"/>
                </a:solidFill>
                <a:latin typeface="Calibri" panose="020F0502020204030204" pitchFamily="34" charset="0"/>
                <a:ea typeface="宋体" panose="02010600030101010101" pitchFamily="2" charset="-122"/>
              </a:rPr>
              <a:t>limited</a:t>
            </a:r>
            <a:r>
              <a:rPr lang="en-US" altLang="zh-CN" dirty="0">
                <a:latin typeface="Calibri" panose="020F0502020204030204" pitchFamily="34" charset="0"/>
                <a:ea typeface="宋体" panose="02010600030101010101" pitchFamily="2" charset="-122"/>
              </a:rPr>
              <a:t> number of defined values. </a:t>
            </a:r>
            <a:endParaRPr lang="zh-CN" altLang="en-US" dirty="0">
              <a:ea typeface="宋体" panose="02010600030101010101" pitchFamily="2" charset="-122"/>
            </a:endParaRPr>
          </a:p>
        </p:txBody>
      </p:sp>
      <p:sp>
        <p:nvSpPr>
          <p:cNvPr id="1126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2 The Physical Layer</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789" y="3586163"/>
            <a:ext cx="3679825"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613" y="3590926"/>
            <a:ext cx="4438650"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9388" y="4416425"/>
            <a:ext cx="23304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1914" y="3976688"/>
            <a:ext cx="2840037"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BDA800D-35B7-4B4A-BC4C-D692E3790B0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Analog and Digital Signals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3742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7869C-41D4-4E47-B7B0-41543C48C0D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Baseband Transmission</a:t>
            </a:r>
            <a:endParaRPr lang="zh-CN" altLang="en-US" dirty="0"/>
          </a:p>
        </p:txBody>
      </p:sp>
      <p:sp>
        <p:nvSpPr>
          <p:cNvPr id="7" name="文本框 6">
            <a:extLst>
              <a:ext uri="{FF2B5EF4-FFF2-40B4-BE49-F238E27FC236}">
                <a16:creationId xmlns:a16="http://schemas.microsoft.com/office/drawing/2014/main" id="{EEC0321F-C388-41D6-9E66-AFDD1623844A}"/>
              </a:ext>
            </a:extLst>
          </p:cNvPr>
          <p:cNvSpPr txBox="1"/>
          <p:nvPr/>
        </p:nvSpPr>
        <p:spPr>
          <a:xfrm>
            <a:off x="669472" y="1026759"/>
            <a:ext cx="11103428" cy="135421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rPr>
              <a:t>NRZ</a:t>
            </a:r>
            <a:r>
              <a:rPr lang="zh-CN" altLang="en-US" sz="1800" dirty="0">
                <a:latin typeface="微软雅黑" panose="020B0503020204020204" pitchFamily="34" charset="-122"/>
                <a:ea typeface="微软雅黑" panose="020B0503020204020204" pitchFamily="34" charset="-122"/>
              </a:rPr>
              <a:t>简单而效率高，但是很少被实际应用。为了更好的满足工程需求，一些更复杂的调制机制（称为</a:t>
            </a:r>
            <a:r>
              <a:rPr lang="en-US" altLang="zh-CN" sz="1800" b="1" dirty="0">
                <a:solidFill>
                  <a:srgbClr val="FF0000"/>
                </a:solidFill>
                <a:latin typeface="微软雅黑" panose="020B0503020204020204" pitchFamily="34" charset="-122"/>
                <a:ea typeface="微软雅黑" panose="020B0503020204020204" pitchFamily="34" charset="-122"/>
              </a:rPr>
              <a:t>line codes</a:t>
            </a:r>
            <a:r>
              <a:rPr lang="zh-CN" altLang="en-US" sz="1800" dirty="0">
                <a:latin typeface="微软雅黑" panose="020B0503020204020204" pitchFamily="34" charset="-122"/>
                <a:ea typeface="微软雅黑" panose="020B0503020204020204" pitchFamily="34" charset="-122"/>
              </a:rPr>
              <a:t>）提了出来。可以更好的提升</a:t>
            </a:r>
            <a:r>
              <a:rPr lang="en-US" altLang="zh-CN" sz="1800" b="1" dirty="0">
                <a:solidFill>
                  <a:srgbClr val="FF0000"/>
                </a:solidFill>
                <a:latin typeface="微软雅黑" panose="020B0503020204020204" pitchFamily="34" charset="-122"/>
                <a:ea typeface="微软雅黑" panose="020B0503020204020204" pitchFamily="34" charset="-122"/>
              </a:rPr>
              <a:t>bandwidth efficiency</a:t>
            </a:r>
            <a:r>
              <a:rPr lang="zh-CN" altLang="en-US" sz="1800" b="1" dirty="0">
                <a:solidFill>
                  <a:srgbClr val="FF0000"/>
                </a:solidFill>
                <a:latin typeface="微软雅黑" panose="020B0503020204020204" pitchFamily="34" charset="-122"/>
                <a:ea typeface="微软雅黑" panose="020B0503020204020204" pitchFamily="34" charset="-122"/>
              </a:rPr>
              <a:t>、</a:t>
            </a:r>
            <a:r>
              <a:rPr lang="en-US" altLang="zh-CN" sz="1800" b="1" dirty="0">
                <a:solidFill>
                  <a:srgbClr val="FF0000"/>
                </a:solidFill>
                <a:latin typeface="微软雅黑" panose="020B0503020204020204" pitchFamily="34" charset="-122"/>
                <a:ea typeface="微软雅黑" panose="020B0503020204020204" pitchFamily="34" charset="-122"/>
              </a:rPr>
              <a:t>clock </a:t>
            </a:r>
            <a:r>
              <a:rPr lang="en-US" altLang="zh-CN" b="1" dirty="0">
                <a:solidFill>
                  <a:srgbClr val="FF0000"/>
                </a:solidFill>
                <a:latin typeface="微软雅黑" panose="020B0503020204020204" pitchFamily="34" charset="-122"/>
                <a:ea typeface="微软雅黑" panose="020B0503020204020204" pitchFamily="34" charset="-122"/>
              </a:rPr>
              <a:t>recovery</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marL="742950" lvl="1" indent="-285750">
              <a:spcBef>
                <a:spcPts val="600"/>
              </a:spcBef>
              <a:buFont typeface="Arial" panose="020B0604020202020204" pitchFamily="34" charset="0"/>
              <a:buChar char="•"/>
            </a:pPr>
            <a:r>
              <a:rPr lang="it-IT" altLang="zh-CN" dirty="0">
                <a:latin typeface="微软雅黑" panose="020B0503020204020204" pitchFamily="34" charset="-122"/>
                <a:ea typeface="微软雅黑" panose="020B0503020204020204" pitchFamily="34" charset="-122"/>
              </a:rPr>
              <a:t>NRZ is the simplest, literal line code (+1V=“1”, -1V=“0”)</a:t>
            </a:r>
          </a:p>
          <a:p>
            <a:pPr marL="742950" lvl="1" indent="-285750">
              <a:spcBef>
                <a:spcPts val="600"/>
              </a:spcBef>
              <a:buFont typeface="Arial" panose="020B0604020202020204" pitchFamily="34" charset="0"/>
              <a:buChar char="•"/>
            </a:pPr>
            <a:r>
              <a:rPr lang="it-IT" altLang="zh-CN" dirty="0">
                <a:latin typeface="微软雅黑" panose="020B0503020204020204" pitchFamily="34" charset="-122"/>
                <a:ea typeface="微软雅黑" panose="020B0503020204020204" pitchFamily="34" charset="-122"/>
              </a:rPr>
              <a:t>Other codes tradeoff bandwidth and signal transitions</a:t>
            </a:r>
          </a:p>
        </p:txBody>
      </p:sp>
      <p:pic>
        <p:nvPicPr>
          <p:cNvPr id="8" name="Picture 5">
            <a:extLst>
              <a:ext uri="{FF2B5EF4-FFF2-40B4-BE49-F238E27FC236}">
                <a16:creationId xmlns:a16="http://schemas.microsoft.com/office/drawing/2014/main" id="{9425C2E2-5524-4CCE-9944-C91F9A57C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347" y="2646035"/>
            <a:ext cx="60579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1">
            <a:extLst>
              <a:ext uri="{FF2B5EF4-FFF2-40B4-BE49-F238E27FC236}">
                <a16:creationId xmlns:a16="http://schemas.microsoft.com/office/drawing/2014/main" id="{F072736E-9F78-40D7-8EC2-AEA8F4C41A3F}"/>
              </a:ext>
            </a:extLst>
          </p:cNvPr>
          <p:cNvSpPr>
            <a:spLocks noChangeArrowheads="1"/>
          </p:cNvSpPr>
          <p:nvPr/>
        </p:nvSpPr>
        <p:spPr bwMode="auto">
          <a:xfrm>
            <a:off x="3554065" y="6275174"/>
            <a:ext cx="3971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it-IT" altLang="zh-CN" sz="1800" dirty="0">
                <a:ea typeface="宋体" panose="02010600030101010101" pitchFamily="2" charset="-122"/>
              </a:rPr>
              <a:t>Four different line codes</a:t>
            </a:r>
            <a:endParaRPr lang="en-US" altLang="zh-CN" sz="1800" dirty="0">
              <a:ea typeface="宋体" panose="02010600030101010101" pitchFamily="2" charset="-122"/>
            </a:endParaRPr>
          </a:p>
        </p:txBody>
      </p:sp>
    </p:spTree>
    <p:extLst>
      <p:ext uri="{BB962C8B-B14F-4D97-AF65-F5344CB8AC3E}">
        <p14:creationId xmlns:p14="http://schemas.microsoft.com/office/powerpoint/2010/main" val="888299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531422" y="1363753"/>
            <a:ext cx="11539104" cy="4415749"/>
          </a:xfrm>
        </p:spPr>
        <p:txBody>
          <a:bodyPr>
            <a:normAutofit lnSpcReduction="10000"/>
          </a:bodyPr>
          <a:lstStyle/>
          <a:p>
            <a:pPr>
              <a:lnSpc>
                <a:spcPct val="120000"/>
              </a:lnSpc>
            </a:pPr>
            <a:r>
              <a:rPr lang="en-US" altLang="zh-CN" sz="2000" b="1" dirty="0">
                <a:latin typeface="微软雅黑" panose="020B0503020204020204" pitchFamily="34" charset="-122"/>
                <a:ea typeface="微软雅黑" panose="020B0503020204020204" pitchFamily="34" charset="-122"/>
              </a:rPr>
              <a:t>Bandwidth Efficiency</a:t>
            </a:r>
          </a:p>
          <a:p>
            <a:pPr lvl="1">
              <a:lnSpc>
                <a:spcPct val="120000"/>
              </a:lnSpc>
            </a:pPr>
            <a:r>
              <a:rPr lang="zh-CN" altLang="en-US" sz="1800" dirty="0">
                <a:latin typeface="微软雅黑" panose="020B0503020204020204" pitchFamily="34" charset="-122"/>
                <a:ea typeface="微软雅黑" panose="020B0503020204020204" pitchFamily="34" charset="-122"/>
              </a:rPr>
              <a:t>假设</a:t>
            </a:r>
            <a:r>
              <a:rPr lang="en-US" altLang="zh-CN" sz="1800" dirty="0">
                <a:latin typeface="微软雅黑" panose="020B0503020204020204" pitchFamily="34" charset="-122"/>
                <a:ea typeface="微软雅黑" panose="020B0503020204020204" pitchFamily="34" charset="-122"/>
              </a:rPr>
              <a:t>signal levels</a:t>
            </a:r>
            <a:r>
              <a:rPr lang="zh-CN" altLang="en-US" sz="1800" dirty="0">
                <a:latin typeface="微软雅黑" panose="020B0503020204020204" pitchFamily="34" charset="-122"/>
                <a:ea typeface="微软雅黑" panose="020B0503020204020204" pitchFamily="34" charset="-122"/>
              </a:rPr>
              <a:t>为</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it-IT" altLang="zh-CN" sz="1800" dirty="0">
                <a:latin typeface="微软雅黑" panose="020B0503020204020204" pitchFamily="34" charset="-122"/>
                <a:ea typeface="微软雅黑" panose="020B0503020204020204" pitchFamily="34" charset="-122"/>
              </a:rPr>
              <a:t> +1V=“1”, -1V=“0”</a:t>
            </a:r>
            <a:r>
              <a:rPr lang="zh-CN" altLang="en-US" sz="1800" dirty="0">
                <a:latin typeface="微软雅黑" panose="020B0503020204020204" pitchFamily="34" charset="-122"/>
                <a:ea typeface="微软雅黑" panose="020B0503020204020204" pitchFamily="34" charset="-122"/>
              </a:rPr>
              <a:t>），根据奈奎斯特定理如果要达到</a:t>
            </a:r>
            <a:r>
              <a:rPr lang="en-US" altLang="zh-CN" sz="1800" dirty="0">
                <a:latin typeface="微软雅黑" panose="020B0503020204020204" pitchFamily="34" charset="-122"/>
                <a:ea typeface="微软雅黑" panose="020B0503020204020204" pitchFamily="34" charset="-122"/>
              </a:rPr>
              <a:t>B bits/sec</a:t>
            </a:r>
            <a:r>
              <a:rPr lang="zh-CN" altLang="en-US" sz="1800" dirty="0">
                <a:latin typeface="微软雅黑" panose="020B0503020204020204" pitchFamily="34" charset="-122"/>
                <a:ea typeface="微软雅黑" panose="020B0503020204020204" pitchFamily="34" charset="-122"/>
              </a:rPr>
              <a:t>则至少需要</a:t>
            </a:r>
            <a:r>
              <a:rPr lang="en-US" altLang="zh-CN" sz="1800" dirty="0">
                <a:latin typeface="微软雅黑" panose="020B0503020204020204" pitchFamily="34" charset="-122"/>
                <a:ea typeface="微软雅黑" panose="020B0503020204020204" pitchFamily="34" charset="-122"/>
              </a:rPr>
              <a:t>B/2 HZ</a:t>
            </a:r>
            <a:r>
              <a:rPr lang="zh-CN" altLang="en-US" sz="1800" dirty="0">
                <a:latin typeface="微软雅黑" panose="020B0503020204020204" pitchFamily="34" charset="-122"/>
                <a:ea typeface="微软雅黑" panose="020B0503020204020204" pitchFamily="34" charset="-122"/>
              </a:rPr>
              <a:t>带宽。但是带宽通常是稀缺资源，信道容量很难提升。</a:t>
            </a:r>
            <a:endParaRPr lang="en-US" altLang="zh-CN" sz="1800" dirty="0">
              <a:latin typeface="微软雅黑" panose="020B0503020204020204" pitchFamily="34" charset="-122"/>
              <a:ea typeface="微软雅黑" panose="020B0503020204020204" pitchFamily="34" charset="-122"/>
            </a:endParaRPr>
          </a:p>
          <a:p>
            <a:pPr lvl="1">
              <a:lnSpc>
                <a:spcPct val="120000"/>
              </a:lnSpc>
            </a:pPr>
            <a:r>
              <a:rPr lang="zh-CN" altLang="en-US" sz="1800" dirty="0">
                <a:latin typeface="微软雅黑" panose="020B0503020204020204" pitchFamily="34" charset="-122"/>
                <a:ea typeface="微软雅黑" panose="020B0503020204020204" pitchFamily="34" charset="-122"/>
              </a:rPr>
              <a:t>解决方案：</a:t>
            </a:r>
            <a:r>
              <a:rPr lang="en-US" altLang="zh-CN" sz="1800" dirty="0">
                <a:latin typeface="微软雅黑" panose="020B0503020204020204" pitchFamily="34" charset="-122"/>
                <a:ea typeface="微软雅黑" panose="020B0503020204020204" pitchFamily="34" charset="-122"/>
              </a:rPr>
              <a:t>use more than two signal level</a:t>
            </a:r>
            <a:r>
              <a:rPr lang="zh-CN" altLang="en-US" sz="1800" dirty="0">
                <a:latin typeface="微软雅黑" panose="020B0503020204020204" pitchFamily="34" charset="-122"/>
                <a:ea typeface="微软雅黑" panose="020B0503020204020204" pitchFamily="34" charset="-122"/>
              </a:rPr>
              <a:t>；比如，</a:t>
            </a:r>
            <a:r>
              <a:rPr lang="en-US" altLang="zh-CN" sz="1800" dirty="0">
                <a:latin typeface="微软雅黑" panose="020B0503020204020204" pitchFamily="34" charset="-122"/>
                <a:ea typeface="微软雅黑" panose="020B0503020204020204" pitchFamily="34" charset="-122"/>
              </a:rPr>
              <a:t> using four voltages</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 can send 2 bits at once as a single symbol.</a:t>
            </a:r>
          </a:p>
          <a:p>
            <a:pPr lvl="1">
              <a:lnSpc>
                <a:spcPct val="120000"/>
              </a:lnSpc>
            </a:pPr>
            <a:r>
              <a:rPr lang="en-US" altLang="zh-CN" sz="1800" dirty="0">
                <a:latin typeface="微软雅黑" panose="020B0503020204020204" pitchFamily="34" charset="-122"/>
                <a:ea typeface="微软雅黑" panose="020B0503020204020204" pitchFamily="34" charset="-122"/>
              </a:rPr>
              <a:t>We call the rate at which the signal changes the </a:t>
            </a:r>
            <a:r>
              <a:rPr lang="en-US" altLang="zh-CN" sz="1800" b="1" dirty="0">
                <a:solidFill>
                  <a:srgbClr val="FF0000"/>
                </a:solidFill>
                <a:latin typeface="微软雅黑" panose="020B0503020204020204" pitchFamily="34" charset="-122"/>
                <a:ea typeface="微软雅黑" panose="020B0503020204020204" pitchFamily="34" charset="-122"/>
              </a:rPr>
              <a:t>symbol rate </a:t>
            </a:r>
            <a:r>
              <a:rPr lang="en-US" altLang="zh-CN" sz="1800" dirty="0">
                <a:latin typeface="微软雅黑" panose="020B0503020204020204" pitchFamily="34" charset="-122"/>
                <a:ea typeface="微软雅黑" panose="020B0503020204020204" pitchFamily="34" charset="-122"/>
              </a:rPr>
              <a:t>to distinguish it from the </a:t>
            </a:r>
            <a:r>
              <a:rPr lang="en-US" altLang="zh-CN" sz="1800" b="1" dirty="0">
                <a:solidFill>
                  <a:srgbClr val="FF0000"/>
                </a:solidFill>
                <a:latin typeface="微软雅黑" panose="020B0503020204020204" pitchFamily="34" charset="-122"/>
                <a:ea typeface="微软雅黑" panose="020B0503020204020204" pitchFamily="34" charset="-122"/>
              </a:rPr>
              <a:t>bit rate</a:t>
            </a:r>
            <a:r>
              <a:rPr lang="en-US" altLang="zh-CN" sz="1800" dirty="0">
                <a:latin typeface="微软雅黑" panose="020B0503020204020204" pitchFamily="34" charset="-122"/>
                <a:ea typeface="微软雅黑" panose="020B0503020204020204" pitchFamily="34" charset="-122"/>
              </a:rPr>
              <a:t>. The bit rate is the symbol rate multiplied by the number of bits per symbol. An older name for the symbol rate</a:t>
            </a:r>
            <a:r>
              <a:rPr lang="zh-CN" altLang="en-US" sz="1800" dirty="0">
                <a:latin typeface="微软雅黑" panose="020B0503020204020204" pitchFamily="34" charset="-122"/>
                <a:ea typeface="微软雅黑" panose="020B0503020204020204" pitchFamily="34" charset="-122"/>
              </a:rPr>
              <a:t>：</a:t>
            </a:r>
            <a:r>
              <a:rPr lang="en-US" altLang="zh-CN" sz="1800" b="1" dirty="0">
                <a:solidFill>
                  <a:srgbClr val="FF0000"/>
                </a:solidFill>
                <a:latin typeface="微软雅黑" panose="020B0503020204020204" pitchFamily="34" charset="-122"/>
                <a:ea typeface="微软雅黑" panose="020B0503020204020204" pitchFamily="34" charset="-122"/>
              </a:rPr>
              <a:t>baud rate</a:t>
            </a:r>
            <a:r>
              <a:rPr lang="en-US" altLang="zh-CN" sz="1800" dirty="0">
                <a:latin typeface="微软雅黑" panose="020B0503020204020204" pitchFamily="34" charset="-122"/>
                <a:ea typeface="微软雅黑" panose="020B0503020204020204" pitchFamily="34" charset="-122"/>
              </a:rPr>
              <a:t>.</a:t>
            </a:r>
          </a:p>
          <a:p>
            <a:pPr lvl="1">
              <a:lnSpc>
                <a:spcPct val="120000"/>
              </a:lnSpc>
            </a:pPr>
            <a:endParaRPr lang="en-US" altLang="zh-CN" sz="1800" dirty="0">
              <a:latin typeface="微软雅黑" panose="020B0503020204020204" pitchFamily="34" charset="-122"/>
              <a:ea typeface="微软雅黑" panose="020B0503020204020204" pitchFamily="34" charset="-122"/>
            </a:endParaRPr>
          </a:p>
          <a:p>
            <a:pPr lvl="1">
              <a:lnSpc>
                <a:spcPct val="100000"/>
              </a:lnSpc>
            </a:pPr>
            <a:r>
              <a:rPr lang="en-US" altLang="zh-CN" sz="2000" dirty="0">
                <a:solidFill>
                  <a:srgbClr val="191919"/>
                </a:solidFill>
                <a:latin typeface="微软雅黑" panose="020B0503020204020204" pitchFamily="34" charset="-122"/>
                <a:ea typeface="微软雅黑" panose="020B0503020204020204" pitchFamily="34" charset="-122"/>
              </a:rPr>
              <a:t>Bit rate R</a:t>
            </a:r>
            <a:r>
              <a:rPr lang="en-US" altLang="zh-CN" sz="2000" baseline="-25000" dirty="0">
                <a:solidFill>
                  <a:srgbClr val="191919"/>
                </a:solidFill>
                <a:latin typeface="微软雅黑" panose="020B0503020204020204" pitchFamily="34" charset="-122"/>
                <a:ea typeface="微软雅黑" panose="020B0503020204020204" pitchFamily="34" charset="-122"/>
              </a:rPr>
              <a:t>b</a:t>
            </a:r>
            <a:r>
              <a:rPr lang="zh-CN" altLang="en-US" sz="2000" dirty="0">
                <a:solidFill>
                  <a:srgbClr val="191919"/>
                </a:solidFill>
                <a:latin typeface="微软雅黑" panose="020B0503020204020204" pitchFamily="34" charset="-122"/>
                <a:ea typeface="微软雅黑" panose="020B0503020204020204" pitchFamily="34" charset="-122"/>
              </a:rPr>
              <a:t>和</a:t>
            </a:r>
            <a:r>
              <a:rPr lang="en-US" altLang="zh-CN" sz="2000" dirty="0">
                <a:solidFill>
                  <a:srgbClr val="191919"/>
                </a:solidFill>
                <a:latin typeface="微软雅黑" panose="020B0503020204020204" pitchFamily="34" charset="-122"/>
                <a:ea typeface="微软雅黑" panose="020B0503020204020204" pitchFamily="34" charset="-122"/>
              </a:rPr>
              <a:t>symbol rate (baud rate)R</a:t>
            </a:r>
            <a:r>
              <a:rPr lang="en-US" altLang="zh-CN" sz="2000" baseline="-25000" dirty="0">
                <a:solidFill>
                  <a:srgbClr val="191919"/>
                </a:solidFill>
                <a:latin typeface="微软雅黑" panose="020B0503020204020204" pitchFamily="34" charset="-122"/>
                <a:ea typeface="微软雅黑" panose="020B0503020204020204" pitchFamily="34" charset="-122"/>
              </a:rPr>
              <a:t>B</a:t>
            </a:r>
            <a:r>
              <a:rPr lang="zh-CN" altLang="en-US" sz="2000" dirty="0">
                <a:solidFill>
                  <a:srgbClr val="191919"/>
                </a:solidFill>
                <a:latin typeface="微软雅黑" panose="020B0503020204020204" pitchFamily="34" charset="-122"/>
                <a:ea typeface="微软雅黑" panose="020B0503020204020204" pitchFamily="34" charset="-122"/>
              </a:rPr>
              <a:t>的关系：</a:t>
            </a:r>
            <a:r>
              <a:rPr lang="en-US" altLang="zh-CN" sz="2000" dirty="0">
                <a:solidFill>
                  <a:srgbClr val="191919"/>
                </a:solidFill>
                <a:latin typeface="微软雅黑" panose="020B0503020204020204" pitchFamily="34" charset="-122"/>
                <a:ea typeface="微软雅黑" panose="020B0503020204020204" pitchFamily="34" charset="-122"/>
              </a:rPr>
              <a:t> </a:t>
            </a:r>
            <a:r>
              <a:rPr lang="en-US" altLang="zh-CN" sz="2000" dirty="0">
                <a:solidFill>
                  <a:srgbClr val="C00000"/>
                </a:solidFill>
                <a:latin typeface="微软雅黑" panose="020B0503020204020204" pitchFamily="34" charset="-122"/>
                <a:ea typeface="微软雅黑" panose="020B0503020204020204" pitchFamily="34" charset="-122"/>
              </a:rPr>
              <a:t>R</a:t>
            </a:r>
            <a:r>
              <a:rPr lang="en-US" altLang="zh-CN" sz="2000" baseline="-25000" dirty="0">
                <a:solidFill>
                  <a:srgbClr val="C00000"/>
                </a:solidFill>
                <a:latin typeface="微软雅黑" panose="020B0503020204020204" pitchFamily="34" charset="-122"/>
                <a:ea typeface="微软雅黑" panose="020B0503020204020204" pitchFamily="34" charset="-122"/>
              </a:rPr>
              <a:t>b </a:t>
            </a:r>
            <a:r>
              <a:rPr lang="en-US" altLang="zh-CN" sz="2000" dirty="0">
                <a:solidFill>
                  <a:srgbClr val="C00000"/>
                </a:solidFill>
                <a:latin typeface="微软雅黑" panose="020B0503020204020204" pitchFamily="34" charset="-122"/>
                <a:ea typeface="微软雅黑" panose="020B0503020204020204" pitchFamily="34" charset="-122"/>
              </a:rPr>
              <a:t>= R</a:t>
            </a:r>
            <a:r>
              <a:rPr lang="en-US" altLang="zh-CN" sz="2000" baseline="-25000" dirty="0">
                <a:solidFill>
                  <a:srgbClr val="C00000"/>
                </a:solidFill>
                <a:latin typeface="微软雅黑" panose="020B0503020204020204" pitchFamily="34" charset="-122"/>
                <a:ea typeface="微软雅黑" panose="020B0503020204020204" pitchFamily="34" charset="-122"/>
              </a:rPr>
              <a:t>B </a:t>
            </a:r>
            <a:r>
              <a:rPr lang="en-US" altLang="zh-CN" sz="2000" dirty="0">
                <a:solidFill>
                  <a:srgbClr val="C00000"/>
                </a:solidFill>
                <a:latin typeface="微软雅黑" panose="020B0503020204020204" pitchFamily="34" charset="-122"/>
                <a:ea typeface="微软雅黑" panose="020B0503020204020204" pitchFamily="34" charset="-122"/>
              </a:rPr>
              <a:t>log</a:t>
            </a:r>
            <a:r>
              <a:rPr lang="en-US" altLang="zh-CN" sz="2000" baseline="-25000" dirty="0">
                <a:solidFill>
                  <a:srgbClr val="C00000"/>
                </a:solidFill>
                <a:latin typeface="微软雅黑" panose="020B0503020204020204" pitchFamily="34" charset="-122"/>
                <a:ea typeface="微软雅黑" panose="020B0503020204020204" pitchFamily="34" charset="-122"/>
              </a:rPr>
              <a:t>2</a:t>
            </a:r>
            <a:r>
              <a:rPr lang="en-US" altLang="zh-CN" sz="2000" dirty="0">
                <a:solidFill>
                  <a:srgbClr val="C00000"/>
                </a:solidFill>
                <a:latin typeface="微软雅黑" panose="020B0503020204020204" pitchFamily="34" charset="-122"/>
                <a:ea typeface="微软雅黑" panose="020B0503020204020204" pitchFamily="34" charset="-122"/>
              </a:rPr>
              <a:t>V</a:t>
            </a:r>
            <a:r>
              <a:rPr lang="zh-CN" altLang="en-US" sz="2000" dirty="0">
                <a:solidFill>
                  <a:srgbClr val="191919"/>
                </a:solidFill>
                <a:latin typeface="微软雅黑" panose="020B0503020204020204" pitchFamily="34" charset="-122"/>
                <a:ea typeface="微软雅黑" panose="020B0503020204020204" pitchFamily="34" charset="-122"/>
              </a:rPr>
              <a:t>， </a:t>
            </a:r>
            <a:r>
              <a:rPr lang="en-US" altLang="zh-CN" sz="2000" dirty="0">
                <a:solidFill>
                  <a:srgbClr val="191919"/>
                </a:solidFill>
                <a:latin typeface="微软雅黑" panose="020B0503020204020204" pitchFamily="34" charset="-122"/>
                <a:ea typeface="微软雅黑" panose="020B0503020204020204" pitchFamily="34" charset="-122"/>
              </a:rPr>
              <a:t>V</a:t>
            </a:r>
            <a:r>
              <a:rPr lang="zh-CN" altLang="en-US" sz="2000" dirty="0">
                <a:solidFill>
                  <a:srgbClr val="191919"/>
                </a:solidFill>
                <a:latin typeface="微软雅黑" panose="020B0503020204020204" pitchFamily="34" charset="-122"/>
                <a:ea typeface="微软雅黑" panose="020B0503020204020204" pitchFamily="34" charset="-122"/>
              </a:rPr>
              <a:t>是信号电平级数（码元数）。</a:t>
            </a:r>
            <a:endParaRPr lang="en-US" altLang="zh-CN" sz="2000" dirty="0">
              <a:solidFill>
                <a:srgbClr val="191919"/>
              </a:solidFill>
              <a:latin typeface="微软雅黑" panose="020B0503020204020204" pitchFamily="34" charset="-122"/>
              <a:ea typeface="微软雅黑" panose="020B0503020204020204" pitchFamily="34" charset="-122"/>
            </a:endParaRPr>
          </a:p>
          <a:p>
            <a:pPr lvl="2">
              <a:lnSpc>
                <a:spcPct val="100000"/>
              </a:lnSpc>
            </a:pPr>
            <a:r>
              <a:rPr lang="en-US" altLang="zh-CN" sz="1600" dirty="0">
                <a:solidFill>
                  <a:srgbClr val="191919"/>
                </a:solidFill>
                <a:latin typeface="微软雅黑" panose="020B0503020204020204" pitchFamily="34" charset="-122"/>
                <a:ea typeface="微软雅黑" panose="020B0503020204020204" pitchFamily="34" charset="-122"/>
              </a:rPr>
              <a:t>V=2</a:t>
            </a:r>
            <a:r>
              <a:rPr lang="zh-CN" altLang="en-US" sz="1600" dirty="0">
                <a:solidFill>
                  <a:srgbClr val="191919"/>
                </a:solidFill>
                <a:latin typeface="微软雅黑" panose="020B0503020204020204" pitchFamily="34" charset="-122"/>
                <a:ea typeface="微软雅黑" panose="020B0503020204020204" pitchFamily="34" charset="-122"/>
              </a:rPr>
              <a:t>时，</a:t>
            </a:r>
            <a:r>
              <a:rPr lang="en-US" altLang="zh-CN" sz="1600" dirty="0">
                <a:solidFill>
                  <a:srgbClr val="191919"/>
                </a:solidFill>
                <a:latin typeface="微软雅黑" panose="020B0503020204020204" pitchFamily="34" charset="-122"/>
                <a:ea typeface="微软雅黑" panose="020B0503020204020204" pitchFamily="34" charset="-122"/>
              </a:rPr>
              <a:t>2</a:t>
            </a:r>
            <a:r>
              <a:rPr lang="zh-CN" altLang="en-US" sz="1600" dirty="0">
                <a:solidFill>
                  <a:srgbClr val="191919"/>
                </a:solidFill>
                <a:latin typeface="微软雅黑" panose="020B0503020204020204" pitchFamily="34" charset="-122"/>
                <a:ea typeface="微软雅黑" panose="020B0503020204020204" pitchFamily="34" charset="-122"/>
              </a:rPr>
              <a:t>个电平状态（“</a:t>
            </a:r>
            <a:r>
              <a:rPr lang="en-US" altLang="zh-CN" sz="1600" dirty="0">
                <a:solidFill>
                  <a:srgbClr val="191919"/>
                </a:solidFill>
                <a:latin typeface="微软雅黑" panose="020B0503020204020204" pitchFamily="34" charset="-122"/>
                <a:ea typeface="微软雅黑" panose="020B0503020204020204" pitchFamily="34" charset="-122"/>
              </a:rPr>
              <a:t>0</a:t>
            </a:r>
            <a:r>
              <a:rPr lang="zh-CN" altLang="en-US" sz="1600" dirty="0">
                <a:solidFill>
                  <a:srgbClr val="191919"/>
                </a:solidFill>
                <a:latin typeface="微软雅黑" panose="020B0503020204020204" pitchFamily="34" charset="-122"/>
                <a:ea typeface="微软雅黑" panose="020B0503020204020204" pitchFamily="34" charset="-122"/>
              </a:rPr>
              <a:t>”，“</a:t>
            </a:r>
            <a:r>
              <a:rPr lang="en-US" altLang="zh-CN" sz="1600" dirty="0">
                <a:solidFill>
                  <a:srgbClr val="191919"/>
                </a:solidFill>
                <a:latin typeface="微软雅黑" panose="020B0503020204020204" pitchFamily="34" charset="-122"/>
                <a:ea typeface="微软雅黑" panose="020B0503020204020204" pitchFamily="34" charset="-122"/>
              </a:rPr>
              <a:t>1</a:t>
            </a:r>
            <a:r>
              <a:rPr lang="zh-CN" altLang="en-US" sz="1600" dirty="0">
                <a:solidFill>
                  <a:srgbClr val="191919"/>
                </a:solidFill>
                <a:latin typeface="微软雅黑" panose="020B0503020204020204" pitchFamily="34" charset="-122"/>
                <a:ea typeface="微软雅黑" panose="020B0503020204020204" pitchFamily="34" charset="-122"/>
              </a:rPr>
              <a:t>”），此时</a:t>
            </a:r>
            <a:r>
              <a:rPr lang="en-US" altLang="zh-CN" sz="1600" dirty="0">
                <a:latin typeface="微软雅黑" panose="020B0503020204020204" pitchFamily="34" charset="-122"/>
                <a:ea typeface="微软雅黑" panose="020B0503020204020204" pitchFamily="34" charset="-122"/>
              </a:rPr>
              <a:t>R</a:t>
            </a:r>
            <a:r>
              <a:rPr lang="en-US" altLang="zh-CN" sz="1600" baseline="-25000" dirty="0">
                <a:latin typeface="微软雅黑" panose="020B0503020204020204" pitchFamily="34" charset="-122"/>
                <a:ea typeface="微软雅黑" panose="020B0503020204020204" pitchFamily="34" charset="-122"/>
              </a:rPr>
              <a:t>b </a:t>
            </a:r>
            <a:r>
              <a:rPr lang="en-US" altLang="zh-CN" sz="1600" dirty="0">
                <a:latin typeface="微软雅黑" panose="020B0503020204020204" pitchFamily="34" charset="-122"/>
                <a:ea typeface="微软雅黑" panose="020B0503020204020204" pitchFamily="34" charset="-122"/>
              </a:rPr>
              <a:t>= R</a:t>
            </a:r>
            <a:r>
              <a:rPr lang="en-US" altLang="zh-CN" sz="1600" baseline="-25000" dirty="0">
                <a:latin typeface="微软雅黑" panose="020B0503020204020204" pitchFamily="34" charset="-122"/>
                <a:ea typeface="微软雅黑" panose="020B0503020204020204" pitchFamily="34" charset="-122"/>
              </a:rPr>
              <a:t>B </a:t>
            </a:r>
          </a:p>
          <a:p>
            <a:pPr lvl="2">
              <a:lnSpc>
                <a:spcPct val="100000"/>
              </a:lnSpc>
            </a:pPr>
            <a:r>
              <a:rPr lang="en-US" altLang="zh-CN" sz="1600" dirty="0">
                <a:solidFill>
                  <a:srgbClr val="191919"/>
                </a:solidFill>
                <a:latin typeface="微软雅黑" panose="020B0503020204020204" pitchFamily="34" charset="-122"/>
                <a:ea typeface="微软雅黑" panose="020B0503020204020204" pitchFamily="34" charset="-122"/>
              </a:rPr>
              <a:t>V=4</a:t>
            </a:r>
            <a:r>
              <a:rPr lang="zh-CN" altLang="en-US" sz="1600" dirty="0">
                <a:solidFill>
                  <a:srgbClr val="191919"/>
                </a:solidFill>
                <a:latin typeface="微软雅黑" panose="020B0503020204020204" pitchFamily="34" charset="-122"/>
                <a:ea typeface="微软雅黑" panose="020B0503020204020204" pitchFamily="34" charset="-122"/>
              </a:rPr>
              <a:t>时，</a:t>
            </a:r>
            <a:r>
              <a:rPr lang="en-US" altLang="zh-CN" sz="1600" dirty="0">
                <a:solidFill>
                  <a:srgbClr val="191919"/>
                </a:solidFill>
                <a:latin typeface="微软雅黑" panose="020B0503020204020204" pitchFamily="34" charset="-122"/>
                <a:ea typeface="微软雅黑" panose="020B0503020204020204" pitchFamily="34" charset="-122"/>
              </a:rPr>
              <a:t>4</a:t>
            </a:r>
            <a:r>
              <a:rPr lang="zh-CN" altLang="en-US" sz="1600" dirty="0">
                <a:solidFill>
                  <a:srgbClr val="191919"/>
                </a:solidFill>
                <a:latin typeface="微软雅黑" panose="020B0503020204020204" pitchFamily="34" charset="-122"/>
                <a:ea typeface="微软雅黑" panose="020B0503020204020204" pitchFamily="34" charset="-122"/>
              </a:rPr>
              <a:t>个电平状态（ “</a:t>
            </a:r>
            <a:r>
              <a:rPr lang="en-US" altLang="zh-CN" sz="1600" dirty="0">
                <a:solidFill>
                  <a:srgbClr val="191919"/>
                </a:solidFill>
                <a:latin typeface="微软雅黑" panose="020B0503020204020204" pitchFamily="34" charset="-122"/>
                <a:ea typeface="微软雅黑" panose="020B0503020204020204" pitchFamily="34" charset="-122"/>
              </a:rPr>
              <a:t>00”</a:t>
            </a:r>
            <a:r>
              <a:rPr lang="zh-CN" altLang="en-US" sz="1600" dirty="0">
                <a:solidFill>
                  <a:srgbClr val="191919"/>
                </a:solidFill>
                <a:latin typeface="微软雅黑" panose="020B0503020204020204" pitchFamily="34" charset="-122"/>
                <a:ea typeface="微软雅黑" panose="020B0503020204020204" pitchFamily="34" charset="-122"/>
              </a:rPr>
              <a:t>，“</a:t>
            </a:r>
            <a:r>
              <a:rPr lang="en-US" altLang="zh-CN" sz="1600" dirty="0">
                <a:solidFill>
                  <a:srgbClr val="191919"/>
                </a:solidFill>
                <a:latin typeface="微软雅黑" panose="020B0503020204020204" pitchFamily="34" charset="-122"/>
                <a:ea typeface="微软雅黑" panose="020B0503020204020204" pitchFamily="34" charset="-122"/>
              </a:rPr>
              <a:t>01”</a:t>
            </a:r>
            <a:r>
              <a:rPr lang="zh-CN" altLang="en-US" sz="1600" dirty="0">
                <a:solidFill>
                  <a:srgbClr val="191919"/>
                </a:solidFill>
                <a:latin typeface="微软雅黑" panose="020B0503020204020204" pitchFamily="34" charset="-122"/>
                <a:ea typeface="微软雅黑" panose="020B0503020204020204" pitchFamily="34" charset="-122"/>
              </a:rPr>
              <a:t>，“</a:t>
            </a:r>
            <a:r>
              <a:rPr lang="en-US" altLang="zh-CN" sz="1600" dirty="0">
                <a:solidFill>
                  <a:srgbClr val="191919"/>
                </a:solidFill>
                <a:latin typeface="微软雅黑" panose="020B0503020204020204" pitchFamily="34" charset="-122"/>
                <a:ea typeface="微软雅黑" panose="020B0503020204020204" pitchFamily="34" charset="-122"/>
              </a:rPr>
              <a:t>10”</a:t>
            </a:r>
            <a:r>
              <a:rPr lang="zh-CN" altLang="en-US" sz="1600" dirty="0">
                <a:solidFill>
                  <a:srgbClr val="191919"/>
                </a:solidFill>
                <a:latin typeface="微软雅黑" panose="020B0503020204020204" pitchFamily="34" charset="-122"/>
                <a:ea typeface="微软雅黑" panose="020B0503020204020204" pitchFamily="34" charset="-122"/>
              </a:rPr>
              <a:t>，“</a:t>
            </a:r>
            <a:r>
              <a:rPr lang="en-US" altLang="zh-CN" sz="1600" dirty="0">
                <a:solidFill>
                  <a:srgbClr val="191919"/>
                </a:solidFill>
                <a:latin typeface="微软雅黑" panose="020B0503020204020204" pitchFamily="34" charset="-122"/>
                <a:ea typeface="微软雅黑" panose="020B0503020204020204" pitchFamily="34" charset="-122"/>
              </a:rPr>
              <a:t>11” </a:t>
            </a:r>
            <a:r>
              <a:rPr lang="zh-CN" altLang="en-US" sz="1600" dirty="0">
                <a:solidFill>
                  <a:srgbClr val="191919"/>
                </a:solidFill>
                <a:latin typeface="微软雅黑" panose="020B0503020204020204" pitchFamily="34" charset="-122"/>
                <a:ea typeface="微软雅黑" panose="020B0503020204020204" pitchFamily="34" charset="-122"/>
              </a:rPr>
              <a:t>），此时</a:t>
            </a:r>
            <a:r>
              <a:rPr lang="en-US" altLang="zh-CN" sz="1600" dirty="0">
                <a:latin typeface="微软雅黑" panose="020B0503020204020204" pitchFamily="34" charset="-122"/>
                <a:ea typeface="微软雅黑" panose="020B0503020204020204" pitchFamily="34" charset="-122"/>
              </a:rPr>
              <a:t>R</a:t>
            </a:r>
            <a:r>
              <a:rPr lang="en-US" altLang="zh-CN" sz="1600" baseline="-25000" dirty="0">
                <a:latin typeface="微软雅黑" panose="020B0503020204020204" pitchFamily="34" charset="-122"/>
                <a:ea typeface="微软雅黑" panose="020B0503020204020204" pitchFamily="34" charset="-122"/>
              </a:rPr>
              <a:t>b </a:t>
            </a:r>
            <a:r>
              <a:rPr lang="en-US" altLang="zh-CN" sz="1600" dirty="0">
                <a:latin typeface="微软雅黑" panose="020B0503020204020204" pitchFamily="34" charset="-122"/>
                <a:ea typeface="微软雅黑" panose="020B0503020204020204" pitchFamily="34" charset="-122"/>
              </a:rPr>
              <a:t>=2 R</a:t>
            </a:r>
            <a:r>
              <a:rPr lang="en-US" altLang="zh-CN" sz="1600" baseline="-25000" dirty="0">
                <a:latin typeface="微软雅黑" panose="020B0503020204020204" pitchFamily="34" charset="-122"/>
                <a:ea typeface="微软雅黑" panose="020B0503020204020204" pitchFamily="34" charset="-122"/>
              </a:rPr>
              <a:t>B </a:t>
            </a:r>
            <a:endParaRPr lang="en-US" altLang="zh-CN" sz="1600" dirty="0">
              <a:solidFill>
                <a:srgbClr val="191919"/>
              </a:solidFill>
              <a:latin typeface="微软雅黑" panose="020B0503020204020204" pitchFamily="34" charset="-122"/>
              <a:ea typeface="微软雅黑" panose="020B0503020204020204" pitchFamily="34" charset="-122"/>
            </a:endParaRPr>
          </a:p>
        </p:txBody>
      </p:sp>
      <p:sp>
        <p:nvSpPr>
          <p:cNvPr id="10245"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2" name="标题 1">
            <a:extLst>
              <a:ext uri="{FF2B5EF4-FFF2-40B4-BE49-F238E27FC236}">
                <a16:creationId xmlns:a16="http://schemas.microsoft.com/office/drawing/2014/main" id="{1A47869C-41D4-4E47-B7B0-41543C48C0D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Baseband Transmission: Bandwidth Efficiency</a:t>
            </a:r>
            <a:endParaRPr lang="zh-CN" altLang="en-US" dirty="0"/>
          </a:p>
        </p:txBody>
      </p:sp>
      <p:sp>
        <p:nvSpPr>
          <p:cNvPr id="7" name="TextBox 15">
            <a:extLst>
              <a:ext uri="{FF2B5EF4-FFF2-40B4-BE49-F238E27FC236}">
                <a16:creationId xmlns:a16="http://schemas.microsoft.com/office/drawing/2014/main" id="{53A91288-267C-4F1E-9A41-FA1B9E0BC13A}"/>
              </a:ext>
            </a:extLst>
          </p:cNvPr>
          <p:cNvSpPr txBox="1"/>
          <p:nvPr/>
        </p:nvSpPr>
        <p:spPr>
          <a:xfrm>
            <a:off x="6660079" y="1180647"/>
            <a:ext cx="5199907" cy="338554"/>
          </a:xfrm>
          <a:prstGeom prst="rect">
            <a:avLst/>
          </a:prstGeom>
          <a:solidFill>
            <a:schemeClr val="accent2"/>
          </a:solidFill>
          <a:ln>
            <a:solidFill>
              <a:schemeClr val="tx1"/>
            </a:solidFill>
          </a:ln>
        </p:spPr>
        <p:txBody>
          <a:bodyPr wrap="square">
            <a:spAutoFit/>
          </a:bodyPr>
          <a:lstStyle/>
          <a:p>
            <a:pPr eaLnBrk="1" hangingPunct="1">
              <a:defRPr/>
            </a:pPr>
            <a:r>
              <a:rPr lang="zh-CN" altLang="en-US" sz="1600" dirty="0">
                <a:latin typeface="微软雅黑" panose="020B0503020204020204" pitchFamily="34" charset="-122"/>
                <a:ea typeface="微软雅黑" panose="020B0503020204020204" pitchFamily="34" charset="-122"/>
                <a:cs typeface="Arial" charset="0"/>
              </a:rPr>
              <a:t>奈奎斯特定理：</a:t>
            </a:r>
            <a:r>
              <a:rPr lang="en-US" sz="1600" dirty="0">
                <a:latin typeface="微软雅黑" panose="020B0503020204020204" pitchFamily="34" charset="-122"/>
                <a:ea typeface="微软雅黑" panose="020B0503020204020204" pitchFamily="34" charset="-122"/>
                <a:cs typeface="Arial" charset="0"/>
              </a:rPr>
              <a:t>Max. data rate = 2B log</a:t>
            </a:r>
            <a:r>
              <a:rPr lang="en-US" sz="1600" baseline="-25000" dirty="0">
                <a:latin typeface="微软雅黑" panose="020B0503020204020204" pitchFamily="34" charset="-122"/>
                <a:ea typeface="微软雅黑" panose="020B0503020204020204" pitchFamily="34" charset="-122"/>
                <a:cs typeface="Arial" charset="0"/>
              </a:rPr>
              <a:t>2</a:t>
            </a:r>
            <a:r>
              <a:rPr lang="en-US" sz="1600" dirty="0">
                <a:latin typeface="微软雅黑" panose="020B0503020204020204" pitchFamily="34" charset="-122"/>
                <a:ea typeface="微软雅黑" panose="020B0503020204020204" pitchFamily="34" charset="-122"/>
                <a:cs typeface="Arial" charset="0"/>
              </a:rPr>
              <a:t>V bits/sec</a:t>
            </a:r>
          </a:p>
        </p:txBody>
      </p:sp>
    </p:spTree>
    <p:extLst>
      <p:ext uri="{BB962C8B-B14F-4D97-AF65-F5344CB8AC3E}">
        <p14:creationId xmlns:p14="http://schemas.microsoft.com/office/powerpoint/2010/main" val="16210980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295180" y="1006929"/>
            <a:ext cx="11720916" cy="4103914"/>
          </a:xfrm>
        </p:spPr>
        <p:txBody>
          <a:bodyPr>
            <a:normAutofit/>
          </a:bodyPr>
          <a:lstStyle/>
          <a:p>
            <a:pPr>
              <a:lnSpc>
                <a:spcPct val="120000"/>
              </a:lnSpc>
            </a:pPr>
            <a:r>
              <a:rPr lang="en-US" altLang="zh-CN" sz="2000" b="1" dirty="0">
                <a:latin typeface="微软雅黑" panose="020B0503020204020204" pitchFamily="34" charset="-122"/>
                <a:ea typeface="微软雅黑" panose="020B0503020204020204" pitchFamily="34" charset="-122"/>
              </a:rPr>
              <a:t>Clock Recovery</a:t>
            </a:r>
          </a:p>
          <a:p>
            <a:pPr lvl="1">
              <a:lnSpc>
                <a:spcPct val="120000"/>
              </a:lnSpc>
            </a:pPr>
            <a:r>
              <a:rPr lang="zh-CN" altLang="en-US" sz="1800" dirty="0">
                <a:latin typeface="微软雅黑" panose="020B0503020204020204" pitchFamily="34" charset="-122"/>
                <a:ea typeface="微软雅黑" panose="020B0503020204020204" pitchFamily="34" charset="-122"/>
              </a:rPr>
              <a:t>对于所有的编码机制来说，接收方必须知道什么时候</a:t>
            </a:r>
            <a:r>
              <a:rPr lang="en-US" altLang="zh-CN" sz="1800" dirty="0">
                <a:latin typeface="微软雅黑" panose="020B0503020204020204" pitchFamily="34" charset="-122"/>
                <a:ea typeface="微软雅黑" panose="020B0503020204020204" pitchFamily="34" charset="-122"/>
              </a:rPr>
              <a:t>symbol</a:t>
            </a:r>
            <a:r>
              <a:rPr lang="zh-CN" altLang="en-US" sz="1800" dirty="0">
                <a:latin typeface="微软雅黑" panose="020B0503020204020204" pitchFamily="34" charset="-122"/>
                <a:ea typeface="微软雅黑" panose="020B0503020204020204" pitchFamily="34" charset="-122"/>
              </a:rPr>
              <a:t>结束，什么时候下一个</a:t>
            </a:r>
            <a:r>
              <a:rPr lang="en-US" altLang="zh-CN" sz="1800" dirty="0">
                <a:latin typeface="微软雅黑" panose="020B0503020204020204" pitchFamily="34" charset="-122"/>
                <a:ea typeface="微软雅黑" panose="020B0503020204020204" pitchFamily="34" charset="-122"/>
              </a:rPr>
              <a:t>symbol</a:t>
            </a:r>
            <a:r>
              <a:rPr lang="zh-CN" altLang="en-US" sz="1800" dirty="0">
                <a:latin typeface="微软雅黑" panose="020B0503020204020204" pitchFamily="34" charset="-122"/>
                <a:ea typeface="微软雅黑" panose="020B0503020204020204" pitchFamily="34" charset="-122"/>
              </a:rPr>
              <a:t>开始，以便能够正确的解码。</a:t>
            </a:r>
            <a:endParaRPr lang="en-US" altLang="zh-CN" sz="1800" dirty="0">
              <a:latin typeface="微软雅黑" panose="020B0503020204020204" pitchFamily="34" charset="-122"/>
              <a:ea typeface="微软雅黑" panose="020B0503020204020204" pitchFamily="34" charset="-122"/>
            </a:endParaRPr>
          </a:p>
          <a:p>
            <a:pPr lvl="1">
              <a:lnSpc>
                <a:spcPct val="120000"/>
              </a:lnSpc>
            </a:pPr>
            <a:r>
              <a:rPr lang="zh-CN" altLang="en-US" sz="1800" dirty="0">
                <a:solidFill>
                  <a:srgbClr val="191919"/>
                </a:solidFill>
                <a:latin typeface="微软雅黑" panose="020B0503020204020204" pitchFamily="34" charset="-122"/>
                <a:ea typeface="微软雅黑" panose="020B0503020204020204" pitchFamily="34" charset="-122"/>
              </a:rPr>
              <a:t>发送单独的时钟信号（</a:t>
            </a:r>
            <a:r>
              <a:rPr lang="en-US" altLang="zh-CN" sz="1800" dirty="0">
                <a:solidFill>
                  <a:srgbClr val="191919"/>
                </a:solidFill>
                <a:latin typeface="微软雅黑" panose="020B0503020204020204" pitchFamily="34" charset="-122"/>
                <a:ea typeface="微软雅黑" panose="020B0503020204020204" pitchFamily="34" charset="-122"/>
              </a:rPr>
              <a:t>clock signal</a:t>
            </a:r>
            <a:r>
              <a:rPr lang="zh-CN" altLang="en-US" sz="1800" dirty="0">
                <a:solidFill>
                  <a:srgbClr val="191919"/>
                </a:solidFill>
                <a:latin typeface="微软雅黑" panose="020B0503020204020204" pitchFamily="34" charset="-122"/>
                <a:ea typeface="微软雅黑" panose="020B0503020204020204" pitchFamily="34" charset="-122"/>
              </a:rPr>
              <a:t>）给接收方。但是如果单独部署一条</a:t>
            </a:r>
            <a:r>
              <a:rPr lang="en-US" altLang="zh-CN" sz="1800" dirty="0">
                <a:solidFill>
                  <a:srgbClr val="191919"/>
                </a:solidFill>
                <a:latin typeface="微软雅黑" panose="020B0503020204020204" pitchFamily="34" charset="-122"/>
                <a:ea typeface="微软雅黑" panose="020B0503020204020204" pitchFamily="34" charset="-122"/>
              </a:rPr>
              <a:t>link</a:t>
            </a:r>
            <a:r>
              <a:rPr lang="zh-CN" altLang="en-US" sz="1800" dirty="0">
                <a:solidFill>
                  <a:srgbClr val="191919"/>
                </a:solidFill>
                <a:latin typeface="微软雅黑" panose="020B0503020204020204" pitchFamily="34" charset="-122"/>
                <a:ea typeface="微软雅黑" panose="020B0503020204020204" pitchFamily="34" charset="-122"/>
              </a:rPr>
              <a:t>专门用于时钟信号太过于浪费。可以将</a:t>
            </a:r>
            <a:r>
              <a:rPr lang="en-US" altLang="zh-CN" sz="1800" dirty="0">
                <a:solidFill>
                  <a:srgbClr val="191919"/>
                </a:solidFill>
                <a:latin typeface="微软雅黑" panose="020B0503020204020204" pitchFamily="34" charset="-122"/>
                <a:ea typeface="微软雅黑" panose="020B0503020204020204" pitchFamily="34" charset="-122"/>
              </a:rPr>
              <a:t>clock signal</a:t>
            </a:r>
            <a:r>
              <a:rPr lang="zh-CN" altLang="en-US" sz="1800" dirty="0">
                <a:solidFill>
                  <a:srgbClr val="191919"/>
                </a:solidFill>
                <a:latin typeface="微软雅黑" panose="020B0503020204020204" pitchFamily="34" charset="-122"/>
                <a:ea typeface="微软雅黑" panose="020B0503020204020204" pitchFamily="34" charset="-122"/>
              </a:rPr>
              <a:t>和</a:t>
            </a:r>
            <a:r>
              <a:rPr lang="en-US" altLang="zh-CN" sz="1800" dirty="0">
                <a:solidFill>
                  <a:srgbClr val="191919"/>
                </a:solidFill>
                <a:latin typeface="微软雅黑" panose="020B0503020204020204" pitchFamily="34" charset="-122"/>
                <a:ea typeface="微软雅黑" panose="020B0503020204020204" pitchFamily="34" charset="-122"/>
              </a:rPr>
              <a:t>data signal</a:t>
            </a:r>
            <a:r>
              <a:rPr lang="zh-CN" altLang="en-US" sz="1800" dirty="0">
                <a:solidFill>
                  <a:srgbClr val="191919"/>
                </a:solidFill>
                <a:latin typeface="微软雅黑" panose="020B0503020204020204" pitchFamily="34" charset="-122"/>
                <a:ea typeface="微软雅黑" panose="020B0503020204020204" pitchFamily="34" charset="-122"/>
              </a:rPr>
              <a:t>在同一链路上进行混合传输。</a:t>
            </a:r>
            <a:endParaRPr lang="en-US" altLang="zh-CN" sz="1800" dirty="0">
              <a:solidFill>
                <a:srgbClr val="191919"/>
              </a:solidFill>
              <a:latin typeface="微软雅黑" panose="020B0503020204020204" pitchFamily="34" charset="-122"/>
              <a:ea typeface="微软雅黑" panose="020B0503020204020204" pitchFamily="34" charset="-122"/>
            </a:endParaRPr>
          </a:p>
          <a:p>
            <a:pPr lvl="1">
              <a:lnSpc>
                <a:spcPct val="120000"/>
              </a:lnSpc>
            </a:pPr>
            <a:r>
              <a:rPr lang="en-US" altLang="zh-CN" sz="1600" dirty="0">
                <a:solidFill>
                  <a:srgbClr val="191919"/>
                </a:solidFill>
                <a:latin typeface="微软雅黑" panose="020B0503020204020204" pitchFamily="34" charset="-122"/>
                <a:ea typeface="微软雅黑" panose="020B0503020204020204" pitchFamily="34" charset="-122"/>
              </a:rPr>
              <a:t>Manchester</a:t>
            </a:r>
            <a:r>
              <a:rPr lang="zh-CN" altLang="en-US" sz="1600" dirty="0">
                <a:solidFill>
                  <a:srgbClr val="191919"/>
                </a:solidFill>
                <a:latin typeface="微软雅黑" panose="020B0503020204020204" pitchFamily="34" charset="-122"/>
                <a:ea typeface="微软雅黑" panose="020B0503020204020204" pitchFamily="34" charset="-122"/>
              </a:rPr>
              <a:t>编码机制：</a:t>
            </a:r>
            <a:r>
              <a:rPr lang="en-US" altLang="zh-CN" sz="1600" dirty="0">
                <a:solidFill>
                  <a:srgbClr val="191919"/>
                </a:solidFill>
                <a:latin typeface="微软雅黑" panose="020B0503020204020204" pitchFamily="34" charset="-122"/>
                <a:ea typeface="微软雅黑" panose="020B0503020204020204" pitchFamily="34" charset="-122"/>
              </a:rPr>
              <a:t>Clock signal XORed with data signal</a:t>
            </a:r>
            <a:r>
              <a:rPr lang="zh-CN" altLang="en-US" sz="1600" dirty="0">
                <a:solidFill>
                  <a:srgbClr val="191919"/>
                </a:solidFill>
                <a:latin typeface="微软雅黑" panose="020B0503020204020204" pitchFamily="34" charset="-122"/>
                <a:ea typeface="微软雅黑" panose="020B0503020204020204" pitchFamily="34" charset="-122"/>
              </a:rPr>
              <a:t>，</a:t>
            </a:r>
            <a:r>
              <a:rPr lang="en-US" altLang="zh-CN" sz="1600" dirty="0">
                <a:solidFill>
                  <a:srgbClr val="191919"/>
                </a:solidFill>
                <a:latin typeface="微软雅黑" panose="020B0503020204020204" pitchFamily="34" charset="-122"/>
                <a:ea typeface="微软雅黑" panose="020B0503020204020204" pitchFamily="34" charset="-122"/>
              </a:rPr>
              <a:t> was used for classic Ethernet</a:t>
            </a:r>
          </a:p>
          <a:p>
            <a:pPr lvl="2" algn="just">
              <a:lnSpc>
                <a:spcPct val="120000"/>
              </a:lnSpc>
            </a:pPr>
            <a:r>
              <a:rPr lang="en-US" altLang="zh-CN" sz="1600" dirty="0">
                <a:solidFill>
                  <a:srgbClr val="191919"/>
                </a:solidFill>
                <a:latin typeface="微软雅黑" panose="020B0503020204020204" pitchFamily="34" charset="-122"/>
                <a:ea typeface="微软雅黑" panose="020B0503020204020204" pitchFamily="34" charset="-122"/>
              </a:rPr>
              <a:t>The clock makes a clock transition in every bit time, so it runs at twice the bit rate. </a:t>
            </a:r>
          </a:p>
          <a:p>
            <a:pPr lvl="2" algn="just">
              <a:lnSpc>
                <a:spcPct val="120000"/>
              </a:lnSpc>
            </a:pPr>
            <a:r>
              <a:rPr lang="en-US" altLang="zh-CN" sz="1600" dirty="0">
                <a:solidFill>
                  <a:srgbClr val="191919"/>
                </a:solidFill>
                <a:latin typeface="微软雅黑" panose="020B0503020204020204" pitchFamily="34" charset="-122"/>
                <a:ea typeface="微软雅黑" panose="020B0503020204020204" pitchFamily="34" charset="-122"/>
              </a:rPr>
              <a:t>XORed with the 0 level</a:t>
            </a:r>
            <a:r>
              <a:rPr lang="zh-CN" altLang="en-US" sz="1600" dirty="0">
                <a:solidFill>
                  <a:srgbClr val="191919"/>
                </a:solidFill>
                <a:latin typeface="微软雅黑" panose="020B0503020204020204" pitchFamily="34" charset="-122"/>
                <a:ea typeface="微软雅黑" panose="020B0503020204020204" pitchFamily="34" charset="-122"/>
              </a:rPr>
              <a:t>：</a:t>
            </a:r>
            <a:r>
              <a:rPr lang="en-US" altLang="zh-CN" sz="1600" dirty="0">
                <a:solidFill>
                  <a:srgbClr val="191919"/>
                </a:solidFill>
                <a:latin typeface="微软雅黑" panose="020B0503020204020204" pitchFamily="34" charset="-122"/>
                <a:ea typeface="微软雅黑" panose="020B0503020204020204" pitchFamily="34" charset="-122"/>
              </a:rPr>
              <a:t> makes a low-to-high transition, and this transition is a logical 0</a:t>
            </a:r>
            <a:r>
              <a:rPr lang="zh-CN" altLang="en-US" sz="1600" dirty="0">
                <a:solidFill>
                  <a:srgbClr val="191919"/>
                </a:solidFill>
                <a:latin typeface="微软雅黑" panose="020B0503020204020204" pitchFamily="34" charset="-122"/>
                <a:ea typeface="微软雅黑" panose="020B0503020204020204" pitchFamily="34" charset="-122"/>
              </a:rPr>
              <a:t>；</a:t>
            </a:r>
            <a:endParaRPr lang="en-US" altLang="zh-CN" sz="1600" dirty="0">
              <a:solidFill>
                <a:srgbClr val="191919"/>
              </a:solidFill>
              <a:latin typeface="微软雅黑" panose="020B0503020204020204" pitchFamily="34" charset="-122"/>
              <a:ea typeface="微软雅黑" panose="020B0503020204020204" pitchFamily="34" charset="-122"/>
            </a:endParaRPr>
          </a:p>
          <a:p>
            <a:pPr lvl="2" algn="just">
              <a:lnSpc>
                <a:spcPct val="120000"/>
              </a:lnSpc>
            </a:pPr>
            <a:r>
              <a:rPr lang="en-US" altLang="zh-CN" sz="1600" dirty="0">
                <a:solidFill>
                  <a:srgbClr val="191919"/>
                </a:solidFill>
                <a:latin typeface="微软雅黑" panose="020B0503020204020204" pitchFamily="34" charset="-122"/>
                <a:ea typeface="微软雅黑" panose="020B0503020204020204" pitchFamily="34" charset="-122"/>
              </a:rPr>
              <a:t>XORed with the 1 level</a:t>
            </a:r>
            <a:r>
              <a:rPr lang="zh-CN" altLang="en-US" sz="1600" dirty="0">
                <a:solidFill>
                  <a:srgbClr val="191919"/>
                </a:solidFill>
                <a:latin typeface="微软雅黑" panose="020B0503020204020204" pitchFamily="34" charset="-122"/>
                <a:ea typeface="微软雅黑" panose="020B0503020204020204" pitchFamily="34" charset="-122"/>
              </a:rPr>
              <a:t>：</a:t>
            </a:r>
            <a:r>
              <a:rPr lang="en-US" altLang="zh-CN" sz="1600" dirty="0">
                <a:solidFill>
                  <a:srgbClr val="191919"/>
                </a:solidFill>
                <a:latin typeface="微软雅黑" panose="020B0503020204020204" pitchFamily="34" charset="-122"/>
                <a:ea typeface="微软雅黑" panose="020B0503020204020204" pitchFamily="34" charset="-122"/>
              </a:rPr>
              <a:t> makes a high-to-low transition, and this transition is a logical 1. </a:t>
            </a:r>
          </a:p>
          <a:p>
            <a:pPr lvl="2" algn="just">
              <a:lnSpc>
                <a:spcPct val="120000"/>
              </a:lnSpc>
            </a:pPr>
            <a:r>
              <a:rPr lang="zh-CN" altLang="en-US" sz="1600" dirty="0">
                <a:solidFill>
                  <a:srgbClr val="191919"/>
                </a:solidFill>
                <a:latin typeface="微软雅黑" panose="020B0503020204020204" pitchFamily="34" charset="-122"/>
                <a:ea typeface="微软雅黑" panose="020B0503020204020204" pitchFamily="34" charset="-122"/>
              </a:rPr>
              <a:t>缺点：相比</a:t>
            </a:r>
            <a:r>
              <a:rPr lang="en-US" altLang="zh-CN" sz="1600" dirty="0">
                <a:solidFill>
                  <a:srgbClr val="191919"/>
                </a:solidFill>
                <a:latin typeface="微软雅黑" panose="020B0503020204020204" pitchFamily="34" charset="-122"/>
                <a:ea typeface="微软雅黑" panose="020B0503020204020204" pitchFamily="34" charset="-122"/>
              </a:rPr>
              <a:t>NRZ</a:t>
            </a:r>
            <a:r>
              <a:rPr lang="zh-CN" altLang="en-US" sz="1600" dirty="0">
                <a:solidFill>
                  <a:srgbClr val="191919"/>
                </a:solidFill>
                <a:latin typeface="微软雅黑" panose="020B0503020204020204" pitchFamily="34" charset="-122"/>
                <a:ea typeface="微软雅黑" panose="020B0503020204020204" pitchFamily="34" charset="-122"/>
              </a:rPr>
              <a:t>，</a:t>
            </a:r>
            <a:r>
              <a:rPr lang="en-US" altLang="zh-CN" sz="1600" dirty="0">
                <a:solidFill>
                  <a:srgbClr val="191919"/>
                </a:solidFill>
                <a:latin typeface="微软雅黑" panose="020B0503020204020204" pitchFamily="34" charset="-122"/>
                <a:ea typeface="微软雅黑" panose="020B0503020204020204" pitchFamily="34" charset="-122"/>
              </a:rPr>
              <a:t>Manchester</a:t>
            </a:r>
            <a:r>
              <a:rPr lang="zh-CN" altLang="en-US" sz="1600" dirty="0">
                <a:solidFill>
                  <a:srgbClr val="191919"/>
                </a:solidFill>
                <a:latin typeface="微软雅黑" panose="020B0503020204020204" pitchFamily="34" charset="-122"/>
                <a:ea typeface="微软雅黑" panose="020B0503020204020204" pitchFamily="34" charset="-122"/>
              </a:rPr>
              <a:t>需要</a:t>
            </a:r>
            <a:r>
              <a:rPr lang="en-US" altLang="zh-CN" sz="1600" dirty="0">
                <a:solidFill>
                  <a:srgbClr val="191919"/>
                </a:solidFill>
                <a:latin typeface="微软雅黑" panose="020B0503020204020204" pitchFamily="34" charset="-122"/>
                <a:ea typeface="微软雅黑" panose="020B0503020204020204" pitchFamily="34" charset="-122"/>
              </a:rPr>
              <a:t>2</a:t>
            </a:r>
            <a:r>
              <a:rPr lang="zh-CN" altLang="en-US" sz="1600" dirty="0">
                <a:solidFill>
                  <a:srgbClr val="191919"/>
                </a:solidFill>
                <a:latin typeface="微软雅黑" panose="020B0503020204020204" pitchFamily="34" charset="-122"/>
                <a:ea typeface="微软雅黑" panose="020B0503020204020204" pitchFamily="34" charset="-122"/>
              </a:rPr>
              <a:t>倍的带宽（</a:t>
            </a:r>
            <a:r>
              <a:rPr lang="en-US" altLang="zh-CN" sz="1600" dirty="0">
                <a:solidFill>
                  <a:srgbClr val="191919"/>
                </a:solidFill>
                <a:latin typeface="微软雅黑" panose="020B0503020204020204" pitchFamily="34" charset="-122"/>
                <a:ea typeface="微软雅黑" panose="020B0503020204020204" pitchFamily="34" charset="-122"/>
              </a:rPr>
              <a:t>2</a:t>
            </a:r>
            <a:r>
              <a:rPr lang="zh-CN" altLang="en-US" sz="1600" dirty="0">
                <a:solidFill>
                  <a:srgbClr val="191919"/>
                </a:solidFill>
                <a:latin typeface="微软雅黑" panose="020B0503020204020204" pitchFamily="34" charset="-122"/>
                <a:ea typeface="微软雅黑" panose="020B0503020204020204" pitchFamily="34" charset="-122"/>
              </a:rPr>
              <a:t>个码元表示一位二进制数）。 优化方案：</a:t>
            </a:r>
            <a:r>
              <a:rPr lang="en-US" altLang="zh-CN" sz="1600" dirty="0">
                <a:solidFill>
                  <a:srgbClr val="191919"/>
                </a:solidFill>
                <a:latin typeface="微软雅黑" panose="020B0503020204020204" pitchFamily="34" charset="-122"/>
                <a:ea typeface="微软雅黑" panose="020B0503020204020204" pitchFamily="34" charset="-122"/>
              </a:rPr>
              <a:t>NRZI</a:t>
            </a:r>
            <a:r>
              <a:rPr lang="zh-CN" altLang="en-US" sz="1600" dirty="0">
                <a:solidFill>
                  <a:srgbClr val="191919"/>
                </a:solidFill>
                <a:latin typeface="微软雅黑" panose="020B0503020204020204" pitchFamily="34" charset="-122"/>
                <a:ea typeface="微软雅黑" panose="020B0503020204020204" pitchFamily="34" charset="-122"/>
              </a:rPr>
              <a:t>编码机制。</a:t>
            </a:r>
            <a:endParaRPr lang="en-US" altLang="zh-CN" sz="1600" dirty="0">
              <a:solidFill>
                <a:srgbClr val="191919"/>
              </a:solidFill>
              <a:latin typeface="微软雅黑" panose="020B0503020204020204" pitchFamily="34" charset="-122"/>
              <a:ea typeface="微软雅黑" panose="020B0503020204020204" pitchFamily="34" charset="-122"/>
            </a:endParaRPr>
          </a:p>
        </p:txBody>
      </p:sp>
      <p:sp>
        <p:nvSpPr>
          <p:cNvPr id="10245"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2" name="标题 1">
            <a:extLst>
              <a:ext uri="{FF2B5EF4-FFF2-40B4-BE49-F238E27FC236}">
                <a16:creationId xmlns:a16="http://schemas.microsoft.com/office/drawing/2014/main" id="{1A47869C-41D4-4E47-B7B0-41543C48C0D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Baseband Transmission: Clock Recovery</a:t>
            </a:r>
            <a:endParaRPr lang="zh-CN" altLang="en-US" dirty="0"/>
          </a:p>
        </p:txBody>
      </p:sp>
      <p:pic>
        <p:nvPicPr>
          <p:cNvPr id="3" name="Picture 5">
            <a:extLst>
              <a:ext uri="{FF2B5EF4-FFF2-40B4-BE49-F238E27FC236}">
                <a16:creationId xmlns:a16="http://schemas.microsoft.com/office/drawing/2014/main" id="{63DF9C8C-B289-4A25-8F77-420B8202D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860"/>
          <a:stretch/>
        </p:blipFill>
        <p:spPr bwMode="auto">
          <a:xfrm>
            <a:off x="2856249" y="4671753"/>
            <a:ext cx="6057900" cy="2080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4486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250371" y="1006928"/>
            <a:ext cx="11783786" cy="2813958"/>
          </a:xfrm>
        </p:spPr>
        <p:txBody>
          <a:bodyPr>
            <a:normAutofit/>
          </a:bodyPr>
          <a:lstStyle/>
          <a:p>
            <a:pPr>
              <a:lnSpc>
                <a:spcPct val="120000"/>
              </a:lnSpc>
            </a:pPr>
            <a:r>
              <a:rPr lang="en-US" altLang="zh-CN" sz="1800" dirty="0">
                <a:solidFill>
                  <a:srgbClr val="191919"/>
                </a:solidFill>
                <a:latin typeface="微软雅黑" panose="020B0503020204020204" pitchFamily="34" charset="-122"/>
                <a:ea typeface="微软雅黑" panose="020B0503020204020204" pitchFamily="34" charset="-122"/>
              </a:rPr>
              <a:t>NRZI</a:t>
            </a:r>
            <a:r>
              <a:rPr lang="zh-CN" altLang="en-US" sz="1800" dirty="0">
                <a:solidFill>
                  <a:srgbClr val="191919"/>
                </a:solidFill>
                <a:latin typeface="微软雅黑" panose="020B0503020204020204" pitchFamily="34" charset="-122"/>
                <a:ea typeface="微软雅黑" panose="020B0503020204020204" pitchFamily="34" charset="-122"/>
              </a:rPr>
              <a:t>（</a:t>
            </a:r>
            <a:r>
              <a:rPr lang="en-US" altLang="zh-CN" sz="1800" dirty="0">
                <a:solidFill>
                  <a:srgbClr val="191919"/>
                </a:solidFill>
                <a:latin typeface="微软雅黑" panose="020B0503020204020204" pitchFamily="34" charset="-122"/>
                <a:ea typeface="微软雅黑" panose="020B0503020204020204" pitchFamily="34" charset="-122"/>
              </a:rPr>
              <a:t>Non-Return-to-Zero Inverted</a:t>
            </a:r>
            <a:r>
              <a:rPr lang="zh-CN" altLang="en-US" sz="1800" dirty="0">
                <a:solidFill>
                  <a:srgbClr val="191919"/>
                </a:solidFill>
                <a:latin typeface="微软雅黑" panose="020B0503020204020204" pitchFamily="34" charset="-122"/>
                <a:ea typeface="微软雅黑" panose="020B0503020204020204" pitchFamily="34" charset="-122"/>
              </a:rPr>
              <a:t>）编码机制</a:t>
            </a:r>
            <a:endParaRPr lang="en-US" altLang="zh-CN" sz="1800" dirty="0">
              <a:solidFill>
                <a:srgbClr val="191919"/>
              </a:solidFill>
              <a:latin typeface="微软雅黑" panose="020B0503020204020204" pitchFamily="34" charset="-122"/>
              <a:ea typeface="微软雅黑" panose="020B0503020204020204" pitchFamily="34" charset="-122"/>
            </a:endParaRPr>
          </a:p>
          <a:p>
            <a:pPr lvl="1">
              <a:lnSpc>
                <a:spcPct val="120000"/>
              </a:lnSpc>
            </a:pPr>
            <a:r>
              <a:rPr lang="en-US" altLang="zh-CN" sz="1600" dirty="0">
                <a:solidFill>
                  <a:srgbClr val="191919"/>
                </a:solidFill>
                <a:latin typeface="微软雅黑" panose="020B0503020204020204" pitchFamily="34" charset="-122"/>
                <a:ea typeface="微软雅黑" panose="020B0503020204020204" pitchFamily="34" charset="-122"/>
              </a:rPr>
              <a:t>NRZI</a:t>
            </a:r>
            <a:r>
              <a:rPr lang="zh-CN" altLang="en-US" sz="1600" dirty="0">
                <a:solidFill>
                  <a:srgbClr val="191919"/>
                </a:solidFill>
                <a:latin typeface="微软雅黑" panose="020B0503020204020204" pitchFamily="34" charset="-122"/>
                <a:ea typeface="微软雅黑" panose="020B0503020204020204" pitchFamily="34" charset="-122"/>
              </a:rPr>
              <a:t>编码和</a:t>
            </a:r>
            <a:r>
              <a:rPr lang="en-US" altLang="zh-CN" sz="1600" dirty="0">
                <a:solidFill>
                  <a:srgbClr val="191919"/>
                </a:solidFill>
                <a:latin typeface="微软雅黑" panose="020B0503020204020204" pitchFamily="34" charset="-122"/>
                <a:ea typeface="微软雅黑" panose="020B0503020204020204" pitchFamily="34" charset="-122"/>
              </a:rPr>
              <a:t>NRZ</a:t>
            </a:r>
            <a:r>
              <a:rPr lang="zh-CN" altLang="en-US" sz="1600" dirty="0">
                <a:solidFill>
                  <a:srgbClr val="191919"/>
                </a:solidFill>
                <a:latin typeface="微软雅黑" panose="020B0503020204020204" pitchFamily="34" charset="-122"/>
                <a:ea typeface="微软雅黑" panose="020B0503020204020204" pitchFamily="34" charset="-122"/>
              </a:rPr>
              <a:t>的区别就是</a:t>
            </a:r>
            <a:r>
              <a:rPr lang="en-US" altLang="zh-CN" sz="1600" dirty="0">
                <a:solidFill>
                  <a:srgbClr val="191919"/>
                </a:solidFill>
                <a:latin typeface="微软雅黑" panose="020B0503020204020204" pitchFamily="34" charset="-122"/>
                <a:ea typeface="微软雅黑" panose="020B0503020204020204" pitchFamily="34" charset="-122"/>
              </a:rPr>
              <a:t>NRZI</a:t>
            </a:r>
            <a:r>
              <a:rPr lang="zh-CN" altLang="en-US" sz="1600" dirty="0">
                <a:solidFill>
                  <a:srgbClr val="191919"/>
                </a:solidFill>
                <a:latin typeface="微软雅黑" panose="020B0503020204020204" pitchFamily="34" charset="-122"/>
                <a:ea typeface="微软雅黑" panose="020B0503020204020204" pitchFamily="34" charset="-122"/>
              </a:rPr>
              <a:t>用信号的翻转代表一个逻辑，信号保持不变代表另外一个逻辑。比如电平翻转代表逻辑</a:t>
            </a:r>
            <a:r>
              <a:rPr lang="en-US" altLang="zh-CN" sz="1600" dirty="0">
                <a:solidFill>
                  <a:srgbClr val="191919"/>
                </a:solidFill>
                <a:latin typeface="微软雅黑" panose="020B0503020204020204" pitchFamily="34" charset="-122"/>
                <a:ea typeface="微软雅黑" panose="020B0503020204020204" pitchFamily="34" charset="-122"/>
              </a:rPr>
              <a:t>1</a:t>
            </a:r>
            <a:r>
              <a:rPr lang="zh-CN" altLang="en-US" sz="1600" dirty="0">
                <a:solidFill>
                  <a:srgbClr val="191919"/>
                </a:solidFill>
                <a:latin typeface="微软雅黑" panose="020B0503020204020204" pitchFamily="34" charset="-122"/>
                <a:ea typeface="微软雅黑" panose="020B0503020204020204" pitchFamily="34" charset="-122"/>
              </a:rPr>
              <a:t>，电平不变代表逻辑</a:t>
            </a:r>
            <a:r>
              <a:rPr lang="en-US" altLang="zh-CN" sz="1600" dirty="0">
                <a:solidFill>
                  <a:srgbClr val="191919"/>
                </a:solidFill>
                <a:latin typeface="微软雅黑" panose="020B0503020204020204" pitchFamily="34" charset="-122"/>
                <a:ea typeface="微软雅黑" panose="020B0503020204020204" pitchFamily="34" charset="-122"/>
              </a:rPr>
              <a:t>0</a:t>
            </a:r>
            <a:r>
              <a:rPr lang="zh-CN" altLang="en-US" sz="1600" dirty="0">
                <a:solidFill>
                  <a:srgbClr val="191919"/>
                </a:solidFill>
                <a:latin typeface="微软雅黑" panose="020B0503020204020204" pitchFamily="34" charset="-122"/>
                <a:ea typeface="微软雅黑" panose="020B0503020204020204" pitchFamily="34" charset="-122"/>
              </a:rPr>
              <a:t>（遇</a:t>
            </a:r>
            <a:r>
              <a:rPr lang="en-US" altLang="zh-CN" sz="1600" dirty="0">
                <a:solidFill>
                  <a:srgbClr val="191919"/>
                </a:solidFill>
                <a:latin typeface="微软雅黑" panose="020B0503020204020204" pitchFamily="34" charset="-122"/>
                <a:ea typeface="微软雅黑" panose="020B0503020204020204" pitchFamily="34" charset="-122"/>
              </a:rPr>
              <a:t>1</a:t>
            </a:r>
            <a:r>
              <a:rPr lang="zh-CN" altLang="en-US" sz="1600" dirty="0">
                <a:solidFill>
                  <a:srgbClr val="191919"/>
                </a:solidFill>
                <a:latin typeface="微软雅黑" panose="020B0503020204020204" pitchFamily="34" charset="-122"/>
                <a:ea typeface="微软雅黑" panose="020B0503020204020204" pitchFamily="34" charset="-122"/>
              </a:rPr>
              <a:t>翻转，遇</a:t>
            </a:r>
            <a:r>
              <a:rPr lang="en-US" altLang="zh-CN" sz="1600" dirty="0">
                <a:solidFill>
                  <a:srgbClr val="191919"/>
                </a:solidFill>
                <a:latin typeface="微软雅黑" panose="020B0503020204020204" pitchFamily="34" charset="-122"/>
                <a:ea typeface="微软雅黑" panose="020B0503020204020204" pitchFamily="34" charset="-122"/>
              </a:rPr>
              <a:t>0</a:t>
            </a:r>
            <a:r>
              <a:rPr lang="zh-CN" altLang="en-US" sz="1600" dirty="0">
                <a:solidFill>
                  <a:srgbClr val="191919"/>
                </a:solidFill>
                <a:latin typeface="微软雅黑" panose="020B0503020204020204" pitchFamily="34" charset="-122"/>
                <a:ea typeface="微软雅黑" panose="020B0503020204020204" pitchFamily="34" charset="-122"/>
              </a:rPr>
              <a:t>不变）。</a:t>
            </a:r>
            <a:endParaRPr lang="en-US" altLang="zh-CN" sz="1600" dirty="0">
              <a:solidFill>
                <a:srgbClr val="191919"/>
              </a:solidFill>
              <a:latin typeface="微软雅黑" panose="020B0503020204020204" pitchFamily="34" charset="-122"/>
              <a:ea typeface="微软雅黑" panose="020B0503020204020204" pitchFamily="34" charset="-122"/>
            </a:endParaRPr>
          </a:p>
          <a:p>
            <a:pPr lvl="1">
              <a:lnSpc>
                <a:spcPct val="120000"/>
              </a:lnSpc>
            </a:pPr>
            <a:r>
              <a:rPr lang="zh-CN" altLang="en-US" sz="1600" dirty="0">
                <a:solidFill>
                  <a:srgbClr val="191919"/>
                </a:solidFill>
                <a:latin typeface="微软雅黑" panose="020B0503020204020204" pitchFamily="34" charset="-122"/>
                <a:ea typeface="微软雅黑" panose="020B0503020204020204" pitchFamily="34" charset="-122"/>
              </a:rPr>
              <a:t>典型用例：</a:t>
            </a:r>
            <a:r>
              <a:rPr lang="en-US" altLang="zh-CN" sz="1600" dirty="0">
                <a:solidFill>
                  <a:srgbClr val="191919"/>
                </a:solidFill>
                <a:latin typeface="微软雅黑" panose="020B0503020204020204" pitchFamily="34" charset="-122"/>
                <a:ea typeface="微软雅黑" panose="020B0503020204020204" pitchFamily="34" charset="-122"/>
              </a:rPr>
              <a:t>USB</a:t>
            </a:r>
            <a:r>
              <a:rPr lang="zh-CN" altLang="en-US" sz="1600" dirty="0">
                <a:solidFill>
                  <a:srgbClr val="191919"/>
                </a:solidFill>
                <a:latin typeface="微软雅黑" panose="020B0503020204020204" pitchFamily="34" charset="-122"/>
                <a:ea typeface="微软雅黑" panose="020B0503020204020204" pitchFamily="34" charset="-122"/>
              </a:rPr>
              <a:t>传输的编码机制；</a:t>
            </a:r>
            <a:endParaRPr lang="en-US" altLang="zh-CN" sz="1600" dirty="0">
              <a:solidFill>
                <a:srgbClr val="191919"/>
              </a:solidFill>
              <a:latin typeface="微软雅黑" panose="020B0503020204020204" pitchFamily="34" charset="-122"/>
              <a:ea typeface="微软雅黑" panose="020B0503020204020204" pitchFamily="34" charset="-122"/>
            </a:endParaRPr>
          </a:p>
          <a:p>
            <a:pPr lvl="1">
              <a:lnSpc>
                <a:spcPct val="120000"/>
              </a:lnSpc>
            </a:pPr>
            <a:r>
              <a:rPr lang="zh-CN" altLang="en-US" sz="1600" dirty="0">
                <a:solidFill>
                  <a:srgbClr val="191919"/>
                </a:solidFill>
                <a:latin typeface="微软雅黑" panose="020B0503020204020204" pitchFamily="34" charset="-122"/>
                <a:ea typeface="微软雅黑" panose="020B0503020204020204" pitchFamily="34" charset="-122"/>
              </a:rPr>
              <a:t>但是长时间连续的</a:t>
            </a:r>
            <a:r>
              <a:rPr lang="en-US" altLang="zh-CN" sz="1600" dirty="0">
                <a:solidFill>
                  <a:srgbClr val="191919"/>
                </a:solidFill>
                <a:latin typeface="微软雅黑" panose="020B0503020204020204" pitchFamily="34" charset="-122"/>
                <a:ea typeface="微软雅黑" panose="020B0503020204020204" pitchFamily="34" charset="-122"/>
              </a:rPr>
              <a:t>0</a:t>
            </a:r>
            <a:r>
              <a:rPr lang="zh-CN" altLang="en-US" sz="1600" dirty="0">
                <a:solidFill>
                  <a:srgbClr val="191919"/>
                </a:solidFill>
                <a:latin typeface="微软雅黑" panose="020B0503020204020204" pitchFamily="34" charset="-122"/>
                <a:ea typeface="微软雅黑" panose="020B0503020204020204" pitchFamily="34" charset="-122"/>
              </a:rPr>
              <a:t>还是存在问题。</a:t>
            </a:r>
            <a:endParaRPr lang="en-US" altLang="zh-CN" sz="1600" dirty="0">
              <a:solidFill>
                <a:srgbClr val="191919"/>
              </a:solidFill>
              <a:latin typeface="微软雅黑" panose="020B0503020204020204" pitchFamily="34" charset="-122"/>
              <a:ea typeface="微软雅黑" panose="020B0503020204020204" pitchFamily="34" charset="-122"/>
            </a:endParaRPr>
          </a:p>
          <a:p>
            <a:pPr lvl="2">
              <a:lnSpc>
                <a:spcPct val="120000"/>
              </a:lnSpc>
            </a:pPr>
            <a:r>
              <a:rPr lang="zh-CN" altLang="en-US" sz="1400" dirty="0">
                <a:solidFill>
                  <a:srgbClr val="191919"/>
                </a:solidFill>
                <a:latin typeface="微软雅黑" panose="020B0503020204020204" pitchFamily="34" charset="-122"/>
                <a:ea typeface="微软雅黑" panose="020B0503020204020204" pitchFamily="34" charset="-122"/>
              </a:rPr>
              <a:t>方案</a:t>
            </a:r>
            <a:r>
              <a:rPr lang="en-US" altLang="zh-CN" sz="1400" dirty="0">
                <a:solidFill>
                  <a:srgbClr val="191919"/>
                </a:solidFill>
                <a:latin typeface="微软雅黑" panose="020B0503020204020204" pitchFamily="34" charset="-122"/>
                <a:ea typeface="微软雅黑" panose="020B0503020204020204" pitchFamily="34" charset="-122"/>
              </a:rPr>
              <a:t>1</a:t>
            </a:r>
            <a:r>
              <a:rPr lang="zh-CN" altLang="en-US" sz="1400" dirty="0">
                <a:solidFill>
                  <a:srgbClr val="191919"/>
                </a:solidFill>
                <a:latin typeface="微软雅黑" panose="020B0503020204020204" pitchFamily="34" charset="-122"/>
                <a:ea typeface="微软雅黑" panose="020B0503020204020204" pitchFamily="34" charset="-122"/>
              </a:rPr>
              <a:t>：要求不能连续传输太多</a:t>
            </a:r>
            <a:r>
              <a:rPr lang="en-US" altLang="zh-CN" sz="1400" dirty="0">
                <a:solidFill>
                  <a:srgbClr val="191919"/>
                </a:solidFill>
                <a:latin typeface="微软雅黑" panose="020B0503020204020204" pitchFamily="34" charset="-122"/>
                <a:ea typeface="微软雅黑" panose="020B0503020204020204" pitchFamily="34" charset="-122"/>
              </a:rPr>
              <a:t>0</a:t>
            </a:r>
            <a:r>
              <a:rPr lang="zh-CN" altLang="en-US" sz="1400" dirty="0">
                <a:solidFill>
                  <a:srgbClr val="191919"/>
                </a:solidFill>
                <a:latin typeface="微软雅黑" panose="020B0503020204020204" pitchFamily="34" charset="-122"/>
                <a:ea typeface="微软雅黑" panose="020B0503020204020204" pitchFamily="34" charset="-122"/>
              </a:rPr>
              <a:t>；比如旧时的美国电话</a:t>
            </a:r>
            <a:r>
              <a:rPr lang="en-US" altLang="zh-CN" sz="1400" dirty="0">
                <a:solidFill>
                  <a:srgbClr val="191919"/>
                </a:solidFill>
                <a:latin typeface="微软雅黑" panose="020B0503020204020204" pitchFamily="34" charset="-122"/>
                <a:ea typeface="微软雅黑" panose="020B0503020204020204" pitchFamily="34" charset="-122"/>
              </a:rPr>
              <a:t>T1</a:t>
            </a:r>
            <a:r>
              <a:rPr lang="zh-CN" altLang="en-US" sz="1400" dirty="0">
                <a:solidFill>
                  <a:srgbClr val="191919"/>
                </a:solidFill>
                <a:latin typeface="微软雅黑" panose="020B0503020204020204" pitchFamily="34" charset="-122"/>
                <a:ea typeface="微软雅黑" panose="020B0503020204020204" pitchFamily="34" charset="-122"/>
              </a:rPr>
              <a:t>线路，要求不能连续发送超过</a:t>
            </a:r>
            <a:r>
              <a:rPr lang="en-US" altLang="zh-CN" sz="1400" dirty="0">
                <a:solidFill>
                  <a:srgbClr val="191919"/>
                </a:solidFill>
                <a:latin typeface="微软雅黑" panose="020B0503020204020204" pitchFamily="34" charset="-122"/>
                <a:ea typeface="微软雅黑" panose="020B0503020204020204" pitchFamily="34" charset="-122"/>
              </a:rPr>
              <a:t>15</a:t>
            </a:r>
            <a:r>
              <a:rPr lang="zh-CN" altLang="en-US" sz="1400" dirty="0">
                <a:solidFill>
                  <a:srgbClr val="191919"/>
                </a:solidFill>
                <a:latin typeface="微软雅黑" panose="020B0503020204020204" pitchFamily="34" charset="-122"/>
                <a:ea typeface="微软雅黑" panose="020B0503020204020204" pitchFamily="34" charset="-122"/>
              </a:rPr>
              <a:t>个</a:t>
            </a:r>
            <a:r>
              <a:rPr lang="en-US" altLang="zh-CN" sz="1400" dirty="0">
                <a:solidFill>
                  <a:srgbClr val="191919"/>
                </a:solidFill>
                <a:latin typeface="微软雅黑" panose="020B0503020204020204" pitchFamily="34" charset="-122"/>
                <a:ea typeface="微软雅黑" panose="020B0503020204020204" pitchFamily="34" charset="-122"/>
              </a:rPr>
              <a:t>0.</a:t>
            </a:r>
          </a:p>
          <a:p>
            <a:pPr lvl="2">
              <a:lnSpc>
                <a:spcPct val="120000"/>
              </a:lnSpc>
            </a:pPr>
            <a:r>
              <a:rPr lang="zh-CN" altLang="en-US" sz="1400" dirty="0">
                <a:solidFill>
                  <a:srgbClr val="191919"/>
                </a:solidFill>
                <a:latin typeface="微软雅黑" panose="020B0503020204020204" pitchFamily="34" charset="-122"/>
                <a:ea typeface="微软雅黑" panose="020B0503020204020204" pitchFamily="34" charset="-122"/>
              </a:rPr>
              <a:t>方案</a:t>
            </a:r>
            <a:r>
              <a:rPr lang="en-US" altLang="zh-CN" sz="1400" dirty="0">
                <a:solidFill>
                  <a:srgbClr val="191919"/>
                </a:solidFill>
                <a:latin typeface="微软雅黑" panose="020B0503020204020204" pitchFamily="34" charset="-122"/>
                <a:ea typeface="微软雅黑" panose="020B0503020204020204" pitchFamily="34" charset="-122"/>
              </a:rPr>
              <a:t>2</a:t>
            </a:r>
            <a:r>
              <a:rPr lang="zh-CN" altLang="en-US" sz="1400" dirty="0">
                <a:solidFill>
                  <a:srgbClr val="191919"/>
                </a:solidFill>
                <a:latin typeface="微软雅黑" panose="020B0503020204020204" pitchFamily="34" charset="-122"/>
                <a:ea typeface="微软雅黑" panose="020B0503020204020204" pitchFamily="34" charset="-122"/>
              </a:rPr>
              <a:t>：</a:t>
            </a:r>
            <a:r>
              <a:rPr lang="en-US" altLang="zh-CN" sz="1400" dirty="0">
                <a:solidFill>
                  <a:srgbClr val="191919"/>
                </a:solidFill>
                <a:latin typeface="微软雅黑" panose="020B0503020204020204" pitchFamily="34" charset="-122"/>
                <a:ea typeface="微软雅黑" panose="020B0503020204020204" pitchFamily="34" charset="-122"/>
              </a:rPr>
              <a:t>4B/5B</a:t>
            </a:r>
            <a:r>
              <a:rPr lang="zh-CN" altLang="en-US" sz="1400" dirty="0">
                <a:solidFill>
                  <a:srgbClr val="191919"/>
                </a:solidFill>
                <a:latin typeface="微软雅黑" panose="020B0503020204020204" pitchFamily="34" charset="-122"/>
                <a:ea typeface="微软雅黑" panose="020B0503020204020204" pitchFamily="34" charset="-122"/>
              </a:rPr>
              <a:t>码。根据固定的转换表，将每</a:t>
            </a:r>
            <a:r>
              <a:rPr lang="en-US" altLang="zh-CN" sz="1400" dirty="0">
                <a:solidFill>
                  <a:srgbClr val="191919"/>
                </a:solidFill>
                <a:latin typeface="微软雅黑" panose="020B0503020204020204" pitchFamily="34" charset="-122"/>
                <a:ea typeface="微软雅黑" panose="020B0503020204020204" pitchFamily="34" charset="-122"/>
              </a:rPr>
              <a:t>4 bits</a:t>
            </a:r>
            <a:r>
              <a:rPr lang="zh-CN" altLang="en-US" sz="1400" dirty="0">
                <a:solidFill>
                  <a:srgbClr val="191919"/>
                </a:solidFill>
                <a:latin typeface="微软雅黑" panose="020B0503020204020204" pitchFamily="34" charset="-122"/>
                <a:ea typeface="微软雅黑" panose="020B0503020204020204" pitchFamily="34" charset="-122"/>
              </a:rPr>
              <a:t>映射为一个</a:t>
            </a:r>
            <a:r>
              <a:rPr lang="en-US" altLang="zh-CN" sz="1400" dirty="0">
                <a:solidFill>
                  <a:srgbClr val="191919"/>
                </a:solidFill>
                <a:latin typeface="微软雅黑" panose="020B0503020204020204" pitchFamily="34" charset="-122"/>
                <a:ea typeface="微软雅黑" panose="020B0503020204020204" pitchFamily="34" charset="-122"/>
              </a:rPr>
              <a:t>5-bit pattern</a:t>
            </a:r>
            <a:r>
              <a:rPr lang="zh-CN" altLang="en-US" sz="1400" dirty="0">
                <a:solidFill>
                  <a:srgbClr val="191919"/>
                </a:solidFill>
                <a:latin typeface="微软雅黑" panose="020B0503020204020204" pitchFamily="34" charset="-122"/>
                <a:ea typeface="微软雅黑" panose="020B0503020204020204" pitchFamily="34" charset="-122"/>
              </a:rPr>
              <a:t>。这个</a:t>
            </a:r>
            <a:r>
              <a:rPr lang="en-US" altLang="zh-CN" sz="1400" dirty="0">
                <a:solidFill>
                  <a:srgbClr val="191919"/>
                </a:solidFill>
                <a:latin typeface="微软雅黑" panose="020B0503020204020204" pitchFamily="34" charset="-122"/>
                <a:ea typeface="微软雅黑" panose="020B0503020204020204" pitchFamily="34" charset="-122"/>
              </a:rPr>
              <a:t> 5-bit patterns</a:t>
            </a:r>
            <a:r>
              <a:rPr lang="zh-CN" altLang="en-US" sz="1400" dirty="0">
                <a:solidFill>
                  <a:srgbClr val="191919"/>
                </a:solidFill>
                <a:latin typeface="微软雅黑" panose="020B0503020204020204" pitchFamily="34" charset="-122"/>
                <a:ea typeface="微软雅黑" panose="020B0503020204020204" pitchFamily="34" charset="-122"/>
              </a:rPr>
              <a:t>保证不会存在连续发送超过</a:t>
            </a:r>
            <a:r>
              <a:rPr lang="en-US" altLang="zh-CN" sz="1400" dirty="0">
                <a:solidFill>
                  <a:srgbClr val="191919"/>
                </a:solidFill>
                <a:latin typeface="微软雅黑" panose="020B0503020204020204" pitchFamily="34" charset="-122"/>
                <a:ea typeface="微软雅黑" panose="020B0503020204020204" pitchFamily="34" charset="-122"/>
              </a:rPr>
              <a:t>3</a:t>
            </a:r>
            <a:r>
              <a:rPr lang="zh-CN" altLang="en-US" sz="1400" dirty="0">
                <a:solidFill>
                  <a:srgbClr val="191919"/>
                </a:solidFill>
                <a:latin typeface="微软雅黑" panose="020B0503020204020204" pitchFamily="34" charset="-122"/>
                <a:ea typeface="微软雅黑" panose="020B0503020204020204" pitchFamily="34" charset="-122"/>
              </a:rPr>
              <a:t>个</a:t>
            </a:r>
            <a:r>
              <a:rPr lang="en-US" altLang="zh-CN" sz="1400" dirty="0">
                <a:solidFill>
                  <a:srgbClr val="191919"/>
                </a:solidFill>
                <a:latin typeface="微软雅黑" panose="020B0503020204020204" pitchFamily="34" charset="-122"/>
                <a:ea typeface="微软雅黑" panose="020B0503020204020204" pitchFamily="34" charset="-122"/>
              </a:rPr>
              <a:t>0.</a:t>
            </a:r>
          </a:p>
        </p:txBody>
      </p:sp>
      <p:sp>
        <p:nvSpPr>
          <p:cNvPr id="10245"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2" name="标题 1">
            <a:extLst>
              <a:ext uri="{FF2B5EF4-FFF2-40B4-BE49-F238E27FC236}">
                <a16:creationId xmlns:a16="http://schemas.microsoft.com/office/drawing/2014/main" id="{1A47869C-41D4-4E47-B7B0-41543C48C0D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Baseband Transmission: Clock Recovery</a:t>
            </a:r>
            <a:endParaRPr lang="zh-CN" altLang="en-US" dirty="0"/>
          </a:p>
        </p:txBody>
      </p:sp>
      <p:pic>
        <p:nvPicPr>
          <p:cNvPr id="3" name="Picture 5">
            <a:extLst>
              <a:ext uri="{FF2B5EF4-FFF2-40B4-BE49-F238E27FC236}">
                <a16:creationId xmlns:a16="http://schemas.microsoft.com/office/drawing/2014/main" id="{63DF9C8C-B289-4A25-8F77-420B8202D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860"/>
          <a:stretch/>
        </p:blipFill>
        <p:spPr bwMode="auto">
          <a:xfrm>
            <a:off x="434845" y="3626173"/>
            <a:ext cx="5612170" cy="2127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AEC41D04-B8A7-42E0-9765-B7C6FDF05B93}"/>
              </a:ext>
            </a:extLst>
          </p:cNvPr>
          <p:cNvPicPr>
            <a:picLocks noChangeAspect="1"/>
          </p:cNvPicPr>
          <p:nvPr/>
        </p:nvPicPr>
        <p:blipFill>
          <a:blip r:embed="rId4"/>
          <a:stretch>
            <a:fillRect/>
          </a:stretch>
        </p:blipFill>
        <p:spPr>
          <a:xfrm>
            <a:off x="7067070" y="3737105"/>
            <a:ext cx="3968053" cy="2052969"/>
          </a:xfrm>
          <a:prstGeom prst="rect">
            <a:avLst/>
          </a:prstGeom>
        </p:spPr>
      </p:pic>
      <p:sp>
        <p:nvSpPr>
          <p:cNvPr id="5" name="文本框 4">
            <a:extLst>
              <a:ext uri="{FF2B5EF4-FFF2-40B4-BE49-F238E27FC236}">
                <a16:creationId xmlns:a16="http://schemas.microsoft.com/office/drawing/2014/main" id="{F8309FF2-9B4B-4D97-BDCD-FA3633754861}"/>
              </a:ext>
            </a:extLst>
          </p:cNvPr>
          <p:cNvSpPr txBox="1"/>
          <p:nvPr/>
        </p:nvSpPr>
        <p:spPr>
          <a:xfrm>
            <a:off x="8305801" y="5851072"/>
            <a:ext cx="1712328"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4B/5B mapping</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85773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1" name="内容占位符 2"/>
          <p:cNvSpPr>
            <a:spLocks noGrp="1"/>
          </p:cNvSpPr>
          <p:nvPr>
            <p:ph idx="1"/>
          </p:nvPr>
        </p:nvSpPr>
        <p:spPr>
          <a:xfrm>
            <a:off x="838200" y="1213836"/>
            <a:ext cx="10515600" cy="4351338"/>
          </a:xfrm>
        </p:spPr>
        <p:txBody>
          <a:bodyPr>
            <a:normAutofit lnSpcReduction="10000"/>
          </a:bodyPr>
          <a:lstStyle/>
          <a:p>
            <a:pPr marL="342900" indent="-342900"/>
            <a:r>
              <a:rPr lang="en-US" altLang="zh-CN" dirty="0">
                <a:ea typeface="宋体" panose="02010600030101010101" pitchFamily="2" charset="-122"/>
              </a:rPr>
              <a:t>Bandwidth efficiency</a:t>
            </a:r>
          </a:p>
          <a:p>
            <a:pPr marL="342900" indent="-342900"/>
            <a:r>
              <a:rPr lang="en-US" altLang="zh-CN" dirty="0">
                <a:ea typeface="宋体" panose="02010600030101010101" pitchFamily="2" charset="-122"/>
              </a:rPr>
              <a:t>DC Components</a:t>
            </a:r>
          </a:p>
          <a:p>
            <a:pPr marL="800100" lvl="1" indent="-342900"/>
            <a:r>
              <a:rPr lang="en-US" altLang="zh-CN" sz="2000" dirty="0">
                <a:ea typeface="宋体" panose="02010600030101010101" pitchFamily="2" charset="-122"/>
              </a:rPr>
              <a:t>When the voltage level in a digital signal is constant for a while, the spectrum creates very low frequencies (results of Fourier analysis) around zero, presenting problems for a system that cannot pass low frequencies.</a:t>
            </a:r>
          </a:p>
          <a:p>
            <a:pPr marL="800100" lvl="1" indent="-342900"/>
            <a:r>
              <a:rPr lang="en-US" altLang="zh-CN" sz="2000" dirty="0">
                <a:ea typeface="宋体" panose="02010600030101010101" pitchFamily="2" charset="-122"/>
              </a:rPr>
              <a:t>DC component means 0/1 parity that can cause </a:t>
            </a:r>
            <a:r>
              <a:rPr lang="en-US" altLang="zh-CN" sz="2000" i="1" dirty="0">
                <a:solidFill>
                  <a:srgbClr val="0000FF"/>
                </a:solidFill>
                <a:ea typeface="宋体" panose="02010600030101010101" pitchFamily="2" charset="-122"/>
              </a:rPr>
              <a:t>baseline wandering</a:t>
            </a:r>
            <a:r>
              <a:rPr lang="en-US" altLang="zh-CN" sz="2000" dirty="0">
                <a:ea typeface="宋体" panose="02010600030101010101" pitchFamily="2" charset="-122"/>
              </a:rPr>
              <a:t>, i.e., a long string of 0s or 1s can cause a drift in the baseline and make it difficult for the receiver to decode correctly.</a:t>
            </a:r>
          </a:p>
          <a:p>
            <a:pPr marL="342900" indent="-342900"/>
            <a:r>
              <a:rPr lang="en-US" altLang="zh-CN" dirty="0">
                <a:ea typeface="宋体" panose="02010600030101010101" pitchFamily="2" charset="-122"/>
              </a:rPr>
              <a:t>Clock recovery / Self-synchronization</a:t>
            </a:r>
          </a:p>
          <a:p>
            <a:pPr marL="800100" lvl="1" indent="-342900"/>
            <a:r>
              <a:rPr lang="en-US" altLang="zh-CN" sz="2000" dirty="0">
                <a:ea typeface="宋体" panose="02010600030101010101" pitchFamily="2" charset="-122"/>
              </a:rPr>
              <a:t>A self-synchronizing digital signal includes timing information in the data being transmitted. </a:t>
            </a:r>
          </a:p>
          <a:p>
            <a:pPr marL="800100" lvl="1" indent="-342900"/>
            <a:r>
              <a:rPr lang="en-US" altLang="zh-CN" sz="2000" dirty="0">
                <a:ea typeface="宋体" panose="02010600030101010101" pitchFamily="2" charset="-122"/>
              </a:rPr>
              <a:t>This can be achieved if there are transitions in the signal that alert the receiver to the beginning, middle, or end of the pulse. </a:t>
            </a:r>
          </a:p>
        </p:txBody>
      </p:sp>
      <p:sp>
        <p:nvSpPr>
          <p:cNvPr id="1229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2" name="标题 1">
            <a:extLst>
              <a:ext uri="{FF2B5EF4-FFF2-40B4-BE49-F238E27FC236}">
                <a16:creationId xmlns:a16="http://schemas.microsoft.com/office/drawing/2014/main" id="{AF2D3C1F-01E5-462F-9919-89B97B5ADB45}"/>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Criteria of good line coding schemes</a:t>
            </a:r>
            <a:endParaRPr lang="zh-CN" altLang="en-US" dirty="0"/>
          </a:p>
        </p:txBody>
      </p:sp>
    </p:spTree>
    <p:extLst>
      <p:ext uri="{BB962C8B-B14F-4D97-AF65-F5344CB8AC3E}">
        <p14:creationId xmlns:p14="http://schemas.microsoft.com/office/powerpoint/2010/main" val="20849397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1" y="1117601"/>
            <a:ext cx="4086225"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100" y="3182939"/>
            <a:ext cx="5507038"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19188"/>
            <a:ext cx="4413250"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矩形 7"/>
          <p:cNvSpPr>
            <a:spLocks noChangeArrowheads="1"/>
          </p:cNvSpPr>
          <p:nvPr/>
        </p:nvSpPr>
        <p:spPr bwMode="auto">
          <a:xfrm>
            <a:off x="2298701" y="2690814"/>
            <a:ext cx="2454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dirty="0">
                <a:solidFill>
                  <a:srgbClr val="0000FF"/>
                </a:solidFill>
                <a:ea typeface="宋体" panose="02010600030101010101" pitchFamily="2" charset="-122"/>
              </a:rPr>
              <a:t>Unipolar NRZ scheme</a:t>
            </a:r>
            <a:endParaRPr lang="zh-CN" altLang="en-US" sz="1800" dirty="0">
              <a:solidFill>
                <a:srgbClr val="0000FF"/>
              </a:solidFill>
              <a:ea typeface="宋体" panose="02010600030101010101" pitchFamily="2" charset="-122"/>
            </a:endParaRPr>
          </a:p>
        </p:txBody>
      </p:sp>
      <p:sp>
        <p:nvSpPr>
          <p:cNvPr id="14345" name="矩形 8"/>
          <p:cNvSpPr>
            <a:spLocks noChangeArrowheads="1"/>
          </p:cNvSpPr>
          <p:nvPr/>
        </p:nvSpPr>
        <p:spPr bwMode="auto">
          <a:xfrm>
            <a:off x="7340600" y="2678114"/>
            <a:ext cx="2236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0000FF"/>
                </a:solidFill>
                <a:ea typeface="宋体" panose="02010600030101010101" pitchFamily="2" charset="-122"/>
              </a:rPr>
              <a:t>Polar schemes (RZ)</a:t>
            </a:r>
            <a:endParaRPr lang="zh-CN" altLang="en-US" sz="1800">
              <a:solidFill>
                <a:srgbClr val="0000FF"/>
              </a:solidFill>
              <a:ea typeface="宋体" panose="02010600030101010101" pitchFamily="2" charset="-122"/>
            </a:endParaRPr>
          </a:p>
        </p:txBody>
      </p:sp>
      <p:sp>
        <p:nvSpPr>
          <p:cNvPr id="14346" name="矩形 9"/>
          <p:cNvSpPr>
            <a:spLocks noChangeArrowheads="1"/>
          </p:cNvSpPr>
          <p:nvPr/>
        </p:nvSpPr>
        <p:spPr bwMode="auto">
          <a:xfrm>
            <a:off x="4030663" y="59785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0000FF"/>
                </a:solidFill>
                <a:ea typeface="宋体" panose="02010600030101010101" pitchFamily="2" charset="-122"/>
              </a:rPr>
              <a:t>Polar schemes  (NRZ-L and NRZ-I)</a:t>
            </a:r>
            <a:endParaRPr lang="zh-CN" altLang="en-US" sz="1800">
              <a:solidFill>
                <a:srgbClr val="0000FF"/>
              </a:solidFill>
              <a:ea typeface="宋体" panose="02010600030101010101" pitchFamily="2" charset="-122"/>
            </a:endParaRPr>
          </a:p>
        </p:txBody>
      </p:sp>
      <p:sp>
        <p:nvSpPr>
          <p:cNvPr id="2" name="标题 1">
            <a:extLst>
              <a:ext uri="{FF2B5EF4-FFF2-40B4-BE49-F238E27FC236}">
                <a16:creationId xmlns:a16="http://schemas.microsoft.com/office/drawing/2014/main" id="{B8624EB3-0FBB-46D3-9190-58DA48FEEAC3}"/>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Unipolar</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（单极）</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 and Polar schemes</a:t>
            </a:r>
            <a:endParaRPr lang="zh-CN" altLang="en-US" dirty="0"/>
          </a:p>
        </p:txBody>
      </p:sp>
      <p:sp>
        <p:nvSpPr>
          <p:cNvPr id="3" name="文本框 2">
            <a:extLst>
              <a:ext uri="{FF2B5EF4-FFF2-40B4-BE49-F238E27FC236}">
                <a16:creationId xmlns:a16="http://schemas.microsoft.com/office/drawing/2014/main" id="{3C04D846-3549-4FB6-87CA-B73281222DC3}"/>
              </a:ext>
            </a:extLst>
          </p:cNvPr>
          <p:cNvSpPr txBox="1"/>
          <p:nvPr/>
        </p:nvSpPr>
        <p:spPr>
          <a:xfrm>
            <a:off x="1351721" y="3839344"/>
            <a:ext cx="1697901" cy="369332"/>
          </a:xfrm>
          <a:prstGeom prst="rect">
            <a:avLst/>
          </a:prstGeom>
          <a:noFill/>
        </p:spPr>
        <p:txBody>
          <a:bodyPr wrap="none" rtlCol="0">
            <a:spAutoFit/>
          </a:bodyPr>
          <a:lstStyle/>
          <a:p>
            <a:r>
              <a:rPr lang="zh-CN" altLang="en-US" dirty="0"/>
              <a:t>两极</a:t>
            </a:r>
            <a:r>
              <a:rPr lang="en-US" altLang="zh-CN" dirty="0"/>
              <a:t>NRZ-Level</a:t>
            </a:r>
            <a:endParaRPr lang="zh-CN" altLang="en-US" dirty="0"/>
          </a:p>
        </p:txBody>
      </p:sp>
      <p:sp>
        <p:nvSpPr>
          <p:cNvPr id="11" name="文本框 10">
            <a:extLst>
              <a:ext uri="{FF2B5EF4-FFF2-40B4-BE49-F238E27FC236}">
                <a16:creationId xmlns:a16="http://schemas.microsoft.com/office/drawing/2014/main" id="{DDECFFF2-9E5C-41DE-8B14-409C27FD5AE0}"/>
              </a:ext>
            </a:extLst>
          </p:cNvPr>
          <p:cNvSpPr txBox="1"/>
          <p:nvPr/>
        </p:nvSpPr>
        <p:spPr>
          <a:xfrm>
            <a:off x="550911" y="2691369"/>
            <a:ext cx="1079142" cy="369332"/>
          </a:xfrm>
          <a:prstGeom prst="rect">
            <a:avLst/>
          </a:prstGeom>
          <a:noFill/>
        </p:spPr>
        <p:txBody>
          <a:bodyPr wrap="none" rtlCol="0">
            <a:spAutoFit/>
          </a:bodyPr>
          <a:lstStyle/>
          <a:p>
            <a:r>
              <a:rPr lang="zh-CN" altLang="en-US" dirty="0"/>
              <a:t>单极</a:t>
            </a:r>
            <a:r>
              <a:rPr lang="en-US" altLang="zh-CN" dirty="0"/>
              <a:t>NRZ</a:t>
            </a:r>
            <a:endParaRPr lang="zh-CN" altLang="en-US" dirty="0"/>
          </a:p>
        </p:txBody>
      </p:sp>
    </p:spTree>
    <p:extLst>
      <p:ext uri="{BB962C8B-B14F-4D97-AF65-F5344CB8AC3E}">
        <p14:creationId xmlns:p14="http://schemas.microsoft.com/office/powerpoint/2010/main" val="3481145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344"/>
                                        </p:tgtEl>
                                        <p:attrNameLst>
                                          <p:attrName>style.visibility</p:attrName>
                                        </p:attrNameLst>
                                      </p:cBhvr>
                                      <p:to>
                                        <p:strVal val="visible"/>
                                      </p:to>
                                    </p:set>
                                    <p:animEffect transition="in" filter="wipe(down)">
                                      <p:cBhvr>
                                        <p:cTn id="10" dur="500"/>
                                        <p:tgtEl>
                                          <p:spTgt spid="1434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345"/>
                                        </p:tgtEl>
                                        <p:attrNameLst>
                                          <p:attrName>style.visibility</p:attrName>
                                        </p:attrNameLst>
                                      </p:cBhvr>
                                      <p:to>
                                        <p:strVal val="visible"/>
                                      </p:to>
                                    </p:set>
                                    <p:animEffect transition="in" filter="wipe(down)">
                                      <p:cBhvr>
                                        <p:cTn id="18" dur="500"/>
                                        <p:tgtEl>
                                          <p:spTgt spid="1434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2000"/>
                                        <p:tgtEl>
                                          <p:spTgt spid="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346"/>
                                        </p:tgtEl>
                                        <p:attrNameLst>
                                          <p:attrName>style.visibility</p:attrName>
                                        </p:attrNameLst>
                                      </p:cBhvr>
                                      <p:to>
                                        <p:strVal val="visible"/>
                                      </p:to>
                                    </p:set>
                                    <p:animEffect transition="in" filter="wipe(down)">
                                      <p:cBhvr>
                                        <p:cTn id="26"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p:bldP spid="14345" grpId="0"/>
      <p:bldP spid="1434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613" y="1716088"/>
            <a:ext cx="5700712"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B9D1147E-C020-4572-AFC6-E54C8B0737E8}"/>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Manchester and Differential Manchester</a:t>
            </a:r>
            <a:endParaRPr lang="zh-CN" altLang="en-US" dirty="0"/>
          </a:p>
        </p:txBody>
      </p:sp>
    </p:spTree>
    <p:extLst>
      <p:ext uri="{BB962C8B-B14F-4D97-AF65-F5344CB8AC3E}">
        <p14:creationId xmlns:p14="http://schemas.microsoft.com/office/powerpoint/2010/main" val="300299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4" y="1149351"/>
            <a:ext cx="5638800"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5950" y="3427413"/>
            <a:ext cx="4743450"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矩形 6"/>
          <p:cNvSpPr>
            <a:spLocks noChangeArrowheads="1"/>
          </p:cNvSpPr>
          <p:nvPr/>
        </p:nvSpPr>
        <p:spPr bwMode="auto">
          <a:xfrm>
            <a:off x="1196344" y="342741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zh-CN" altLang="en-US" sz="1800" dirty="0">
                <a:solidFill>
                  <a:srgbClr val="0000FF"/>
                </a:solidFill>
                <a:ea typeface="宋体" panose="02010600030101010101" pitchFamily="2" charset="-122"/>
              </a:rPr>
              <a:t>Bipolar schemes: AMI and pseudoternary</a:t>
            </a:r>
          </a:p>
        </p:txBody>
      </p:sp>
      <p:sp>
        <p:nvSpPr>
          <p:cNvPr id="16392" name="矩形 7"/>
          <p:cNvSpPr>
            <a:spLocks noChangeArrowheads="1"/>
          </p:cNvSpPr>
          <p:nvPr/>
        </p:nvSpPr>
        <p:spPr bwMode="auto">
          <a:xfrm>
            <a:off x="7391401" y="6096000"/>
            <a:ext cx="1865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zh-CN" altLang="en-US" sz="1800">
                <a:solidFill>
                  <a:srgbClr val="0000FF"/>
                </a:solidFill>
                <a:ea typeface="宋体" panose="02010600030101010101" pitchFamily="2" charset="-122"/>
              </a:rPr>
              <a:t>Multilevel: 2B1Q</a:t>
            </a:r>
          </a:p>
        </p:txBody>
      </p:sp>
      <p:sp>
        <p:nvSpPr>
          <p:cNvPr id="2" name="标题 1">
            <a:extLst>
              <a:ext uri="{FF2B5EF4-FFF2-40B4-BE49-F238E27FC236}">
                <a16:creationId xmlns:a16="http://schemas.microsoft.com/office/drawing/2014/main" id="{D24DEA55-6159-46A2-993F-5F8A929DBF04}"/>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Bipolar schemes and Multilevel</a:t>
            </a:r>
            <a:endParaRPr lang="zh-CN" altLang="en-US" dirty="0"/>
          </a:p>
        </p:txBody>
      </p:sp>
      <p:sp>
        <p:nvSpPr>
          <p:cNvPr id="9" name="文本框 8">
            <a:extLst>
              <a:ext uri="{FF2B5EF4-FFF2-40B4-BE49-F238E27FC236}">
                <a16:creationId xmlns:a16="http://schemas.microsoft.com/office/drawing/2014/main" id="{16FFCA7F-67FF-4C7A-8E51-FC94A9BEB7F2}"/>
              </a:ext>
            </a:extLst>
          </p:cNvPr>
          <p:cNvSpPr txBox="1"/>
          <p:nvPr/>
        </p:nvSpPr>
        <p:spPr>
          <a:xfrm>
            <a:off x="6593767" y="1114050"/>
            <a:ext cx="4804997" cy="1754326"/>
          </a:xfrm>
          <a:prstGeom prst="rect">
            <a:avLst/>
          </a:prstGeom>
          <a:noFill/>
        </p:spPr>
        <p:txBody>
          <a:bodyPr wrap="square">
            <a:spAutoFit/>
          </a:bodyPr>
          <a:lstStyle/>
          <a:p>
            <a:pPr marL="285750" indent="-285750">
              <a:buFont typeface="Arial" panose="020B0604020202020204" pitchFamily="34" charset="0"/>
              <a:buChar char="•"/>
            </a:pPr>
            <a:r>
              <a:rPr lang="en-US" altLang="zh-CN" b="1" i="0" dirty="0">
                <a:solidFill>
                  <a:srgbClr val="4D4D4D"/>
                </a:solidFill>
                <a:effectLst/>
                <a:latin typeface="微软雅黑" panose="020B0503020204020204" pitchFamily="34" charset="-122"/>
                <a:ea typeface="微软雅黑" panose="020B0503020204020204" pitchFamily="34" charset="-122"/>
              </a:rPr>
              <a:t>AMI: </a:t>
            </a:r>
            <a:r>
              <a:rPr lang="zh-CN" altLang="en-US" b="0" i="0" dirty="0">
                <a:solidFill>
                  <a:srgbClr val="4D4D4D"/>
                </a:solidFill>
                <a:effectLst/>
                <a:latin typeface="微软雅黑" panose="020B0503020204020204" pitchFamily="34" charset="-122"/>
                <a:ea typeface="微软雅黑" panose="020B0503020204020204" pitchFamily="34" charset="-122"/>
              </a:rPr>
              <a:t>无电位表示</a:t>
            </a:r>
            <a:r>
              <a:rPr lang="en-US" altLang="zh-CN" b="0" i="0" dirty="0">
                <a:solidFill>
                  <a:srgbClr val="4D4D4D"/>
                </a:solidFill>
                <a:effectLst/>
                <a:latin typeface="微软雅黑" panose="020B0503020204020204" pitchFamily="34" charset="-122"/>
                <a:ea typeface="微软雅黑" panose="020B0503020204020204" pitchFamily="34" charset="-122"/>
              </a:rPr>
              <a:t>0</a:t>
            </a:r>
            <a:r>
              <a:rPr lang="zh-CN" altLang="en-US" b="0" i="0" dirty="0">
                <a:solidFill>
                  <a:srgbClr val="4D4D4D"/>
                </a:solidFill>
                <a:effectLst/>
                <a:latin typeface="微软雅黑" panose="020B0503020204020204" pitchFamily="34" charset="-122"/>
                <a:ea typeface="微软雅黑" panose="020B0503020204020204" pitchFamily="34" charset="-122"/>
              </a:rPr>
              <a:t>；第一个</a:t>
            </a:r>
            <a:r>
              <a:rPr lang="en-US" altLang="zh-CN" b="0" i="0" dirty="0">
                <a:solidFill>
                  <a:srgbClr val="4D4D4D"/>
                </a:solidFill>
                <a:effectLst/>
                <a:latin typeface="微软雅黑" panose="020B0503020204020204" pitchFamily="34" charset="-122"/>
                <a:ea typeface="微软雅黑" panose="020B0503020204020204" pitchFamily="34" charset="-122"/>
              </a:rPr>
              <a:t>1</a:t>
            </a:r>
            <a:r>
              <a:rPr lang="zh-CN" altLang="en-US" b="0" i="0" dirty="0">
                <a:solidFill>
                  <a:srgbClr val="4D4D4D"/>
                </a:solidFill>
                <a:effectLst/>
                <a:latin typeface="微软雅黑" panose="020B0503020204020204" pitchFamily="34" charset="-122"/>
                <a:ea typeface="微软雅黑" panose="020B0503020204020204" pitchFamily="34" charset="-122"/>
              </a:rPr>
              <a:t>出现时，用高电位表示，然后此后每一个</a:t>
            </a:r>
            <a:r>
              <a:rPr lang="en-US" altLang="zh-CN" b="0" i="0" dirty="0">
                <a:solidFill>
                  <a:srgbClr val="4D4D4D"/>
                </a:solidFill>
                <a:effectLst/>
                <a:latin typeface="微软雅黑" panose="020B0503020204020204" pitchFamily="34" charset="-122"/>
                <a:ea typeface="微软雅黑" panose="020B0503020204020204" pitchFamily="34" charset="-122"/>
              </a:rPr>
              <a:t>1</a:t>
            </a:r>
            <a:r>
              <a:rPr lang="zh-CN" altLang="en-US" b="0" i="0" dirty="0">
                <a:solidFill>
                  <a:srgbClr val="4D4D4D"/>
                </a:solidFill>
                <a:effectLst/>
                <a:latin typeface="微软雅黑" panose="020B0503020204020204" pitchFamily="34" charset="-122"/>
                <a:ea typeface="微软雅黑" panose="020B0503020204020204" pitchFamily="34" charset="-122"/>
              </a:rPr>
              <a:t>都用于上一个</a:t>
            </a:r>
            <a:r>
              <a:rPr lang="en-US" altLang="zh-CN" b="0" i="0" dirty="0">
                <a:solidFill>
                  <a:srgbClr val="4D4D4D"/>
                </a:solidFill>
                <a:effectLst/>
                <a:latin typeface="微软雅黑" panose="020B0503020204020204" pitchFamily="34" charset="-122"/>
                <a:ea typeface="微软雅黑" panose="020B0503020204020204" pitchFamily="34" charset="-122"/>
              </a:rPr>
              <a:t>1</a:t>
            </a:r>
            <a:r>
              <a:rPr lang="zh-CN" altLang="en-US" b="0" i="0" dirty="0">
                <a:solidFill>
                  <a:srgbClr val="4D4D4D"/>
                </a:solidFill>
                <a:effectLst/>
                <a:latin typeface="微软雅黑" panose="020B0503020204020204" pitchFamily="34" charset="-122"/>
                <a:ea typeface="微软雅黑" panose="020B0503020204020204" pitchFamily="34" charset="-122"/>
              </a:rPr>
              <a:t>相反的电位表示；</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b="1" i="0" dirty="0" err="1">
                <a:solidFill>
                  <a:srgbClr val="4D4D4D"/>
                </a:solidFill>
                <a:effectLst/>
                <a:latin typeface="微软雅黑" panose="020B0503020204020204" pitchFamily="34" charset="-122"/>
                <a:ea typeface="微软雅黑" panose="020B0503020204020204" pitchFamily="34" charset="-122"/>
              </a:rPr>
              <a:t>Pseudoternary</a:t>
            </a:r>
            <a:r>
              <a:rPr lang="zh-CN" altLang="en-US" b="1" i="0" dirty="0">
                <a:solidFill>
                  <a:srgbClr val="4D4D4D"/>
                </a:solidFill>
                <a:effectLst/>
                <a:latin typeface="微软雅黑" panose="020B0503020204020204" pitchFamily="34" charset="-122"/>
                <a:ea typeface="微软雅黑" panose="020B0503020204020204" pitchFamily="34" charset="-122"/>
              </a:rPr>
              <a:t>：</a:t>
            </a:r>
            <a:r>
              <a:rPr lang="zh-CN" altLang="en-US" b="0" i="0" dirty="0">
                <a:solidFill>
                  <a:srgbClr val="4D4D4D"/>
                </a:solidFill>
                <a:effectLst/>
                <a:latin typeface="微软雅黑" panose="020B0503020204020204" pitchFamily="34" charset="-122"/>
                <a:ea typeface="微软雅黑" panose="020B0503020204020204" pitchFamily="34" charset="-122"/>
              </a:rPr>
              <a:t>无电位表示</a:t>
            </a:r>
            <a:r>
              <a:rPr lang="en-US" altLang="zh-CN" b="0" i="0" dirty="0">
                <a:solidFill>
                  <a:srgbClr val="4D4D4D"/>
                </a:solidFill>
                <a:effectLst/>
                <a:latin typeface="微软雅黑" panose="020B0503020204020204" pitchFamily="34" charset="-122"/>
                <a:ea typeface="微软雅黑" panose="020B0503020204020204" pitchFamily="34" charset="-122"/>
              </a:rPr>
              <a:t>1</a:t>
            </a:r>
            <a:r>
              <a:rPr lang="zh-CN" altLang="en-US" b="0" i="0" dirty="0">
                <a:solidFill>
                  <a:srgbClr val="4D4D4D"/>
                </a:solidFill>
                <a:effectLst/>
                <a:latin typeface="微软雅黑" panose="020B0503020204020204" pitchFamily="34" charset="-122"/>
                <a:ea typeface="微软雅黑" panose="020B0503020204020204" pitchFamily="34" charset="-122"/>
              </a:rPr>
              <a:t>，与</a:t>
            </a:r>
            <a:r>
              <a:rPr lang="en-US" altLang="zh-CN" b="0" i="0" dirty="0">
                <a:solidFill>
                  <a:srgbClr val="4D4D4D"/>
                </a:solidFill>
                <a:effectLst/>
                <a:latin typeface="微软雅黑" panose="020B0503020204020204" pitchFamily="34" charset="-122"/>
                <a:ea typeface="微软雅黑" panose="020B0503020204020204" pitchFamily="34" charset="-122"/>
              </a:rPr>
              <a:t>AMI</a:t>
            </a:r>
            <a:r>
              <a:rPr lang="zh-CN" altLang="en-US" b="0" i="0" dirty="0">
                <a:solidFill>
                  <a:srgbClr val="4D4D4D"/>
                </a:solidFill>
                <a:effectLst/>
                <a:latin typeface="微软雅黑" panose="020B0503020204020204" pitchFamily="34" charset="-122"/>
                <a:ea typeface="微软雅黑" panose="020B0503020204020204" pitchFamily="34" charset="-122"/>
              </a:rPr>
              <a:t>完全相反，第一个</a:t>
            </a:r>
            <a:r>
              <a:rPr lang="en-US" altLang="zh-CN" b="0" i="0" dirty="0">
                <a:solidFill>
                  <a:srgbClr val="4D4D4D"/>
                </a:solidFill>
                <a:effectLst/>
                <a:latin typeface="微软雅黑" panose="020B0503020204020204" pitchFamily="34" charset="-122"/>
                <a:ea typeface="微软雅黑" panose="020B0503020204020204" pitchFamily="34" charset="-122"/>
              </a:rPr>
              <a:t>0</a:t>
            </a:r>
            <a:r>
              <a:rPr lang="zh-CN" altLang="en-US" b="0" i="0" dirty="0">
                <a:solidFill>
                  <a:srgbClr val="4D4D4D"/>
                </a:solidFill>
                <a:effectLst/>
                <a:latin typeface="微软雅黑" panose="020B0503020204020204" pitchFamily="34" charset="-122"/>
                <a:ea typeface="微软雅黑" panose="020B0503020204020204" pitchFamily="34" charset="-122"/>
              </a:rPr>
              <a:t>用高电位表示，其他</a:t>
            </a:r>
            <a:r>
              <a:rPr lang="en-US" altLang="zh-CN" b="0" i="0" dirty="0">
                <a:solidFill>
                  <a:srgbClr val="4D4D4D"/>
                </a:solidFill>
                <a:effectLst/>
                <a:latin typeface="微软雅黑" panose="020B0503020204020204" pitchFamily="34" charset="-122"/>
                <a:ea typeface="微软雅黑" panose="020B0503020204020204" pitchFamily="34" charset="-122"/>
              </a:rPr>
              <a:t>0</a:t>
            </a:r>
            <a:r>
              <a:rPr lang="zh-CN" altLang="en-US" b="0" i="0" dirty="0">
                <a:solidFill>
                  <a:srgbClr val="4D4D4D"/>
                </a:solidFill>
                <a:effectLst/>
                <a:latin typeface="微软雅黑" panose="020B0503020204020204" pitchFamily="34" charset="-122"/>
                <a:ea typeface="微软雅黑" panose="020B0503020204020204" pitchFamily="34" charset="-122"/>
              </a:rPr>
              <a:t>根据上一个</a:t>
            </a:r>
            <a:r>
              <a:rPr lang="en-US" altLang="zh-CN" b="0" i="0" dirty="0">
                <a:solidFill>
                  <a:srgbClr val="4D4D4D"/>
                </a:solidFill>
                <a:effectLst/>
                <a:latin typeface="微软雅黑" panose="020B0503020204020204" pitchFamily="34" charset="-122"/>
                <a:ea typeface="微软雅黑" panose="020B0503020204020204" pitchFamily="34" charset="-122"/>
              </a:rPr>
              <a:t>0</a:t>
            </a:r>
            <a:r>
              <a:rPr lang="zh-CN" altLang="en-US" b="0" i="0" dirty="0">
                <a:solidFill>
                  <a:srgbClr val="4D4D4D"/>
                </a:solidFill>
                <a:effectLst/>
                <a:latin typeface="微软雅黑" panose="020B0503020204020204" pitchFamily="34" charset="-122"/>
                <a:ea typeface="微软雅黑" panose="020B0503020204020204" pitchFamily="34" charset="-122"/>
              </a:rPr>
              <a:t>的电位表示成完全相反的状态</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E9A1FAA-EC22-4E25-9434-91BE8A99ED59}"/>
              </a:ext>
            </a:extLst>
          </p:cNvPr>
          <p:cNvSpPr txBox="1"/>
          <p:nvPr/>
        </p:nvSpPr>
        <p:spPr>
          <a:xfrm>
            <a:off x="507705" y="4508516"/>
            <a:ext cx="5035490" cy="1477328"/>
          </a:xfrm>
          <a:prstGeom prst="rect">
            <a:avLst/>
          </a:prstGeom>
          <a:noFill/>
        </p:spPr>
        <p:txBody>
          <a:bodyPr wrap="square">
            <a:spAutoFit/>
          </a:bodyPr>
          <a:lstStyle/>
          <a:p>
            <a:r>
              <a:rPr lang="en-US" altLang="zh-CN" b="1" i="0" dirty="0">
                <a:solidFill>
                  <a:srgbClr val="4D4D4D"/>
                </a:solidFill>
                <a:effectLst/>
                <a:latin typeface="微软雅黑" panose="020B0503020204020204" pitchFamily="34" charset="-122"/>
                <a:ea typeface="微软雅黑" panose="020B0503020204020204" pitchFamily="34" charset="-122"/>
              </a:rPr>
              <a:t>Multilevel</a:t>
            </a:r>
            <a:r>
              <a:rPr lang="zh-CN" altLang="en-US" b="1" i="0" dirty="0">
                <a:solidFill>
                  <a:srgbClr val="4D4D4D"/>
                </a:solidFill>
                <a:effectLst/>
                <a:latin typeface="微软雅黑" panose="020B0503020204020204" pitchFamily="34" charset="-122"/>
                <a:ea typeface="微软雅黑" panose="020B0503020204020204" pitchFamily="34" charset="-122"/>
              </a:rPr>
              <a:t>：</a:t>
            </a:r>
            <a:endParaRPr lang="en-US" altLang="zh-CN" b="1" i="0" dirty="0">
              <a:solidFill>
                <a:srgbClr val="4D4D4D"/>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b="0" i="0" dirty="0" err="1">
                <a:solidFill>
                  <a:srgbClr val="4D4D4D"/>
                </a:solidFill>
                <a:effectLst/>
                <a:latin typeface="微软雅黑" panose="020B0503020204020204" pitchFamily="34" charset="-122"/>
                <a:ea typeface="微软雅黑" panose="020B0503020204020204" pitchFamily="34" charset="-122"/>
              </a:rPr>
              <a:t>xByQ</a:t>
            </a:r>
            <a:r>
              <a:rPr lang="zh-CN" altLang="en-US" b="0" i="0" dirty="0">
                <a:solidFill>
                  <a:srgbClr val="4D4D4D"/>
                </a:solidFill>
                <a:effectLst/>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x</a:t>
            </a:r>
            <a:r>
              <a:rPr lang="zh-CN" altLang="en-US" b="0" i="0" dirty="0">
                <a:solidFill>
                  <a:srgbClr val="4D4D4D"/>
                </a:solidFill>
                <a:effectLst/>
                <a:latin typeface="微软雅黑" panose="020B0503020204020204" pitchFamily="34" charset="-122"/>
                <a:ea typeface="微软雅黑" panose="020B0503020204020204" pitchFamily="34" charset="-122"/>
              </a:rPr>
              <a:t>是</a:t>
            </a:r>
            <a:r>
              <a:rPr lang="en-US" altLang="zh-CN" b="0" i="0" dirty="0">
                <a:solidFill>
                  <a:srgbClr val="4D4D4D"/>
                </a:solidFill>
                <a:effectLst/>
                <a:latin typeface="微软雅黑" panose="020B0503020204020204" pitchFamily="34" charset="-122"/>
                <a:ea typeface="微软雅黑" panose="020B0503020204020204" pitchFamily="34" charset="-122"/>
              </a:rPr>
              <a:t>bit</a:t>
            </a:r>
            <a:r>
              <a:rPr lang="zh-CN" altLang="en-US" b="0" i="0" dirty="0">
                <a:solidFill>
                  <a:srgbClr val="4D4D4D"/>
                </a:solidFill>
                <a:effectLst/>
                <a:latin typeface="微软雅黑" panose="020B0503020204020204" pitchFamily="34" charset="-122"/>
                <a:ea typeface="微软雅黑" panose="020B0503020204020204" pitchFamily="34" charset="-122"/>
              </a:rPr>
              <a:t>数据的位数，</a:t>
            </a:r>
            <a:r>
              <a:rPr lang="en-US" altLang="zh-CN" b="0" i="0" dirty="0">
                <a:solidFill>
                  <a:srgbClr val="4D4D4D"/>
                </a:solidFill>
                <a:effectLst/>
                <a:latin typeface="微软雅黑" panose="020B0503020204020204" pitchFamily="34" charset="-122"/>
                <a:ea typeface="微软雅黑" panose="020B0503020204020204" pitchFamily="34" charset="-122"/>
              </a:rPr>
              <a:t>y</a:t>
            </a:r>
            <a:r>
              <a:rPr lang="zh-CN" altLang="en-US" b="0" i="0" dirty="0">
                <a:solidFill>
                  <a:srgbClr val="4D4D4D"/>
                </a:solidFill>
                <a:effectLst/>
                <a:latin typeface="微软雅黑" panose="020B0503020204020204" pitchFamily="34" charset="-122"/>
                <a:ea typeface="微软雅黑" panose="020B0503020204020204" pitchFamily="34" charset="-122"/>
              </a:rPr>
              <a:t>是码元数量。用</a:t>
            </a:r>
            <a:r>
              <a:rPr lang="en-US" altLang="zh-CN" b="0" i="0" dirty="0">
                <a:solidFill>
                  <a:srgbClr val="4D4D4D"/>
                </a:solidFill>
                <a:effectLst/>
                <a:latin typeface="微软雅黑" panose="020B0503020204020204" pitchFamily="34" charset="-122"/>
                <a:ea typeface="微软雅黑" panose="020B0503020204020204" pitchFamily="34" charset="-122"/>
              </a:rPr>
              <a:t>y</a:t>
            </a:r>
            <a:r>
              <a:rPr lang="zh-CN" altLang="en-US" b="0" i="0" dirty="0">
                <a:solidFill>
                  <a:srgbClr val="4D4D4D"/>
                </a:solidFill>
                <a:effectLst/>
                <a:latin typeface="微软雅黑" panose="020B0503020204020204" pitchFamily="34" charset="-122"/>
                <a:ea typeface="微软雅黑" panose="020B0503020204020204" pitchFamily="34" charset="-122"/>
              </a:rPr>
              <a:t>个码元表示</a:t>
            </a:r>
            <a:r>
              <a:rPr lang="en-US" altLang="zh-CN" b="0" i="0" dirty="0">
                <a:solidFill>
                  <a:srgbClr val="4D4D4D"/>
                </a:solidFill>
                <a:effectLst/>
                <a:latin typeface="微软雅黑" panose="020B0503020204020204" pitchFamily="34" charset="-122"/>
                <a:ea typeface="微软雅黑" panose="020B0503020204020204" pitchFamily="34" charset="-122"/>
              </a:rPr>
              <a:t>x</a:t>
            </a:r>
            <a:r>
              <a:rPr lang="zh-CN" altLang="en-US" b="0" i="0" dirty="0">
                <a:solidFill>
                  <a:srgbClr val="4D4D4D"/>
                </a:solidFill>
                <a:effectLst/>
                <a:latin typeface="微软雅黑" panose="020B0503020204020204" pitchFamily="34" charset="-122"/>
                <a:ea typeface="微软雅黑" panose="020B0503020204020204" pitchFamily="34" charset="-122"/>
              </a:rPr>
              <a:t>位二进制数据。</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0" i="0" dirty="0">
                <a:solidFill>
                  <a:srgbClr val="4D4D4D"/>
                </a:solidFill>
                <a:effectLst/>
                <a:latin typeface="微软雅黑" panose="020B0503020204020204" pitchFamily="34" charset="-122"/>
                <a:ea typeface="微软雅黑" panose="020B0503020204020204" pitchFamily="34" charset="-122"/>
              </a:rPr>
              <a:t>我们希望尽可能让单位码元表达更多的数据，这样数据传输效率才会更高。</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0518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391"/>
                                        </p:tgtEl>
                                        <p:attrNameLst>
                                          <p:attrName>style.visibility</p:attrName>
                                        </p:attrNameLst>
                                      </p:cBhvr>
                                      <p:to>
                                        <p:strVal val="visible"/>
                                      </p:to>
                                    </p:set>
                                    <p:animEffect transition="in" filter="wipe(down)">
                                      <p:cBhvr>
                                        <p:cTn id="10" dur="500"/>
                                        <p:tgtEl>
                                          <p:spTgt spid="1639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6392"/>
                                        </p:tgtEl>
                                        <p:attrNameLst>
                                          <p:attrName>style.visibility</p:attrName>
                                        </p:attrNameLst>
                                      </p:cBhvr>
                                      <p:to>
                                        <p:strVal val="visible"/>
                                      </p:to>
                                    </p:set>
                                    <p:animEffect transition="in" filter="wipe(down)">
                                      <p:cBhvr>
                                        <p:cTn id="18" dur="5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639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sp>
        <p:nvSpPr>
          <p:cNvPr id="2" name="标题 1">
            <a:extLst>
              <a:ext uri="{FF2B5EF4-FFF2-40B4-BE49-F238E27FC236}">
                <a16:creationId xmlns:a16="http://schemas.microsoft.com/office/drawing/2014/main" id="{8F9F0CAC-81EE-4BE0-8460-A4418AAB8A73}"/>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 Summary of line coding schemes</a:t>
            </a:r>
            <a:endParaRPr lang="zh-CN" altLang="en-US" dirty="0"/>
          </a:p>
        </p:txBody>
      </p:sp>
      <p:sp>
        <p:nvSpPr>
          <p:cNvPr id="3" name="矩形 2">
            <a:extLst>
              <a:ext uri="{FF2B5EF4-FFF2-40B4-BE49-F238E27FC236}">
                <a16:creationId xmlns:a16="http://schemas.microsoft.com/office/drawing/2014/main" id="{BA28FD1B-D51C-472B-9D53-764EF2C7DA17}"/>
              </a:ext>
            </a:extLst>
          </p:cNvPr>
          <p:cNvSpPr/>
          <p:nvPr/>
        </p:nvSpPr>
        <p:spPr>
          <a:xfrm>
            <a:off x="532031" y="1077694"/>
            <a:ext cx="11127938" cy="95866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2000" b="1" dirty="0">
                <a:latin typeface="Arial" panose="020B0604020202020204" pitchFamily="34" charset="0"/>
                <a:cs typeface="Arial" panose="020B0604020202020204" pitchFamily="34" charset="0"/>
              </a:rPr>
              <a:t>Polar schemes – </a:t>
            </a:r>
            <a:r>
              <a:rPr lang="en-US" altLang="zh-CN" sz="2000" dirty="0">
                <a:latin typeface="Arial" panose="020B0604020202020204" pitchFamily="34" charset="0"/>
                <a:cs typeface="Arial" panose="020B0604020202020204" pitchFamily="34" charset="0"/>
              </a:rPr>
              <a:t>In polar schemes, the voltages are on the both sides of the axis.</a:t>
            </a:r>
            <a:endParaRPr lang="en-US" altLang="zh-CN" sz="2000" b="1"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b="1" dirty="0">
                <a:solidFill>
                  <a:srgbClr val="273239"/>
                </a:solidFill>
                <a:latin typeface="Arial" panose="020B0604020202020204" pitchFamily="34" charset="0"/>
                <a:cs typeface="Arial" panose="020B0604020202020204" pitchFamily="34" charset="0"/>
              </a:rPr>
              <a:t>Bipolar schemes – </a:t>
            </a:r>
            <a:r>
              <a:rPr lang="en-US" altLang="zh-CN" sz="2000" dirty="0">
                <a:solidFill>
                  <a:srgbClr val="273239"/>
                </a:solidFill>
                <a:latin typeface="Arial" panose="020B0604020202020204" pitchFamily="34" charset="0"/>
                <a:cs typeface="Arial" panose="020B0604020202020204" pitchFamily="34" charset="0"/>
              </a:rPr>
              <a:t>In this scheme there are three voltage levels positive, negative, and zero.</a:t>
            </a:r>
            <a:endParaRPr lang="zh-CN" altLang="en-US" sz="2000" dirty="0">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75485C21-D4BA-4021-9887-665BA73D3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206" y="2912939"/>
            <a:ext cx="5693862" cy="221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66677FB-B6D4-4A11-9A13-890F980C5DB4}"/>
              </a:ext>
            </a:extLst>
          </p:cNvPr>
          <p:cNvSpPr>
            <a:spLocks noChangeArrowheads="1"/>
          </p:cNvSpPr>
          <p:nvPr/>
        </p:nvSpPr>
        <p:spPr bwMode="auto">
          <a:xfrm>
            <a:off x="6360823" y="5314235"/>
            <a:ext cx="5260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zh-CN" altLang="en-US" sz="1800" dirty="0">
                <a:solidFill>
                  <a:srgbClr val="0000FF"/>
                </a:solidFill>
                <a:ea typeface="宋体" panose="02010600030101010101" pitchFamily="2" charset="-122"/>
              </a:rPr>
              <a:t>Bipolar schemes: AMI and pseudoternary</a:t>
            </a:r>
            <a:r>
              <a:rPr lang="en-US" altLang="zh-CN" sz="1800" dirty="0">
                <a:solidFill>
                  <a:srgbClr val="0000FF"/>
                </a:solidFill>
                <a:ea typeface="宋体" panose="02010600030101010101" pitchFamily="2" charset="-122"/>
              </a:rPr>
              <a:t>(</a:t>
            </a:r>
            <a:r>
              <a:rPr lang="zh-CN" altLang="en-US" sz="1800" dirty="0">
                <a:solidFill>
                  <a:srgbClr val="0000FF"/>
                </a:solidFill>
                <a:ea typeface="宋体" panose="02010600030101010101" pitchFamily="2" charset="-122"/>
              </a:rPr>
              <a:t>伪三元</a:t>
            </a:r>
            <a:r>
              <a:rPr lang="en-US" altLang="zh-CN" sz="1800" dirty="0">
                <a:solidFill>
                  <a:srgbClr val="0000FF"/>
                </a:solidFill>
                <a:ea typeface="宋体" panose="02010600030101010101" pitchFamily="2" charset="-122"/>
              </a:rPr>
              <a:t>)</a:t>
            </a:r>
            <a:endParaRPr lang="zh-CN" altLang="en-US" sz="1800" dirty="0">
              <a:solidFill>
                <a:srgbClr val="0000FF"/>
              </a:solidFill>
              <a:ea typeface="宋体" panose="02010600030101010101" pitchFamily="2" charset="-122"/>
            </a:endParaRPr>
          </a:p>
        </p:txBody>
      </p:sp>
      <p:pic>
        <p:nvPicPr>
          <p:cNvPr id="8" name="Picture 3">
            <a:extLst>
              <a:ext uri="{FF2B5EF4-FFF2-40B4-BE49-F238E27FC236}">
                <a16:creationId xmlns:a16="http://schemas.microsoft.com/office/drawing/2014/main" id="{06E9FE47-683D-4DD3-BDB3-C53599C25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80" y="2518649"/>
            <a:ext cx="5507038"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9">
            <a:extLst>
              <a:ext uri="{FF2B5EF4-FFF2-40B4-BE49-F238E27FC236}">
                <a16:creationId xmlns:a16="http://schemas.microsoft.com/office/drawing/2014/main" id="{4BE64144-20AF-486B-BCB9-52B3B1D58A8A}"/>
              </a:ext>
            </a:extLst>
          </p:cNvPr>
          <p:cNvSpPr>
            <a:spLocks noChangeArrowheads="1"/>
          </p:cNvSpPr>
          <p:nvPr/>
        </p:nvSpPr>
        <p:spPr bwMode="auto">
          <a:xfrm>
            <a:off x="1112743" y="531423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0000FF"/>
                </a:solidFill>
                <a:ea typeface="宋体" panose="02010600030101010101" pitchFamily="2" charset="-122"/>
              </a:rPr>
              <a:t>Polar schemes  (NRZ-L and NRZ-I)</a:t>
            </a:r>
            <a:endParaRPr lang="zh-CN" altLang="en-US" sz="1800">
              <a:solidFill>
                <a:srgbClr val="0000FF"/>
              </a:solidFill>
              <a:ea typeface="宋体" panose="02010600030101010101" pitchFamily="2" charset="-122"/>
            </a:endParaRPr>
          </a:p>
        </p:txBody>
      </p:sp>
    </p:spTree>
    <p:extLst>
      <p:ext uri="{BB962C8B-B14F-4D97-AF65-F5344CB8AC3E}">
        <p14:creationId xmlns:p14="http://schemas.microsoft.com/office/powerpoint/2010/main" val="33403151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页脚占位符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pPr>
            <a:r>
              <a:rPr lang="en-US" altLang="zh-CN" sz="800">
                <a:ea typeface="宋体" panose="02010600030101010101" pitchFamily="2" charset="-122"/>
              </a:rPr>
              <a:t>Computer Networks, Chapter 2 The Physical Layer</a:t>
            </a:r>
          </a:p>
        </p:txBody>
      </p:sp>
      <p:pic>
        <p:nvPicPr>
          <p:cNvPr id="174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670" y="1410883"/>
            <a:ext cx="9756969" cy="441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8F9F0CAC-81EE-4BE0-8460-A4418AAB8A73}"/>
              </a:ext>
            </a:extLst>
          </p:cNvPr>
          <p:cNvSpPr txBox="1">
            <a:spLocks/>
          </p:cNvSpPr>
          <p:nvPr/>
        </p:nvSpPr>
        <p:spPr>
          <a:xfrm>
            <a:off x="295180" y="279117"/>
            <a:ext cx="11180038" cy="480131"/>
          </a:xfrm>
          <a:prstGeom prst="rect">
            <a:avLst/>
          </a:prstGeom>
          <a:solidFill>
            <a:sysClr val="window" lastClr="FFFFFF"/>
          </a:solidFill>
        </p:spPr>
        <p:txBody>
          <a:bodyPr vert="horz" wrap="square" lIns="91440" tIns="45720" rIns="91440" bIns="45720" rtlCol="0" anchor="ctr">
            <a:spAutoFit/>
          </a:bodyPr>
          <a:lstStyle>
            <a:defPPr>
              <a:defRPr lang="zh-CN"/>
            </a:defPPr>
            <a:lvl1pPr>
              <a:lnSpc>
                <a:spcPct val="90000"/>
              </a:lnSpc>
              <a:spcBef>
                <a:spcPct val="0"/>
              </a:spcBef>
              <a:buNone/>
              <a:defRPr sz="2800" b="1" kern="0">
                <a:solidFill>
                  <a:srgbClr val="C00000"/>
                </a:solidFill>
                <a:latin typeface="微软雅黑" panose="020B0503020204020204" pitchFamily="34" charset="-122"/>
                <a:ea typeface="微软雅黑" panose="020B0503020204020204" pitchFamily="34" charset="-122"/>
              </a:defRPr>
            </a:lvl1p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 Summary of line coding schemes</a:t>
            </a:r>
            <a:endParaRPr lang="zh-CN" altLang="en-US" dirty="0"/>
          </a:p>
        </p:txBody>
      </p:sp>
    </p:spTree>
    <p:extLst>
      <p:ext uri="{BB962C8B-B14F-4D97-AF65-F5344CB8AC3E}">
        <p14:creationId xmlns:p14="http://schemas.microsoft.com/office/powerpoint/2010/main" val="13987611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31207</TotalTime>
  <Words>12359</Words>
  <Application>Microsoft Office PowerPoint</Application>
  <PresentationFormat>宽屏</PresentationFormat>
  <Paragraphs>1302</Paragraphs>
  <Slides>169</Slides>
  <Notes>110</Notes>
  <HiddenSlides>4</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169</vt:i4>
      </vt:variant>
    </vt:vector>
  </HeadingPairs>
  <TitlesOfParts>
    <vt:vector size="188" baseType="lpstr">
      <vt:lpstr>-apple-system</vt:lpstr>
      <vt:lpstr>Baby Kruffy</vt:lpstr>
      <vt:lpstr>HGBX_CNKI</vt:lpstr>
      <vt:lpstr>PingFang SC</vt:lpstr>
      <vt:lpstr>等线</vt:lpstr>
      <vt:lpstr>等线 Light</vt:lpstr>
      <vt:lpstr>黑体</vt:lpstr>
      <vt:lpstr>Microsoft Yahei</vt:lpstr>
      <vt:lpstr>Microsoft Yahei</vt:lpstr>
      <vt:lpstr>Arial</vt:lpstr>
      <vt:lpstr>Arial</vt:lpstr>
      <vt:lpstr>Calibri</vt:lpstr>
      <vt:lpstr>Cambria Math</vt:lpstr>
      <vt:lpstr>Monotype Corsiva</vt:lpstr>
      <vt:lpstr>Times New Roman</vt:lpstr>
      <vt:lpstr>Wingdings</vt:lpstr>
      <vt:lpstr>Office 主题​​</vt:lpstr>
      <vt:lpstr>2_自定义设计方案</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Decomposition of a composite periodic signal</vt:lpstr>
      <vt:lpstr>Time and frequency domain of a non-periodic composite signal</vt:lpstr>
      <vt:lpstr>PowerPoint 演示文稿</vt:lpstr>
      <vt:lpstr>PowerPoint 演示文稿</vt:lpstr>
      <vt:lpstr>PowerPoint 演示文稿</vt:lpstr>
      <vt:lpstr>PowerPoint 演示文稿</vt:lpstr>
      <vt:lpstr>PowerPoint 演示文稿</vt:lpstr>
      <vt:lpstr>PowerPoint 演示文稿</vt:lpstr>
      <vt:lpstr>How fast we can send data, in bits per second, over a channel?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Huge Market..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工业互联网创新中心筹备进展及项目情况</dc:title>
  <dc:creator>tingw</dc:creator>
  <cp:lastModifiedBy>tingwang1122@gmail.com</cp:lastModifiedBy>
  <cp:revision>1523</cp:revision>
  <dcterms:created xsi:type="dcterms:W3CDTF">2016-09-26T01:53:00Z</dcterms:created>
  <dcterms:modified xsi:type="dcterms:W3CDTF">2023-10-10T14:51:24Z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2052-11.1.0.8888</vt:lpwstr>
  </property>
</Properties>
</file>